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7" r:id="rId2"/>
    <p:sldId id="397" r:id="rId3"/>
    <p:sldId id="409" r:id="rId4"/>
    <p:sldId id="410" r:id="rId5"/>
    <p:sldId id="401" r:id="rId6"/>
    <p:sldId id="416" r:id="rId7"/>
    <p:sldId id="415" r:id="rId8"/>
    <p:sldId id="417" r:id="rId9"/>
    <p:sldId id="414" r:id="rId10"/>
    <p:sldId id="422" r:id="rId11"/>
    <p:sldId id="419" r:id="rId12"/>
    <p:sldId id="339" r:id="rId13"/>
    <p:sldId id="320" r:id="rId14"/>
    <p:sldId id="405" r:id="rId15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2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3.xml"/><Relationship Id="rId7" Type="http://schemas.openxmlformats.org/officeDocument/2006/relationships/image" Target="../media/image7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8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81613" y="981522"/>
            <a:ext cx="9016764" cy="1600438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400" b="1" dirty="0">
                <a:solidFill>
                  <a:schemeClr val="accent3">
                    <a:lumMod val="50000"/>
                  </a:schemeClr>
                </a:solidFill>
              </a:rPr>
              <a:t>ЧОМУ НАШУ СИСТЕМУ НАЗВАЛИ СОНЯЧНОЮ? </a:t>
            </a:r>
            <a:endParaRPr lang="ru-RU" altLang="ru-RU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8175" y="3937375"/>
            <a:ext cx="3210202" cy="1736646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</a:rPr>
              <a:t>Я досліджую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світ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4 клас</a:t>
            </a:r>
            <a:endParaRPr lang="en-US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uk-UA" sz="2400" b="1" i="1" dirty="0" smtClean="0">
                <a:solidFill>
                  <a:schemeClr val="accent3">
                    <a:lumMod val="75000"/>
                  </a:schemeClr>
                </a:solidFill>
              </a:rPr>
              <a:t>Людина і </a:t>
            </a:r>
            <a:r>
              <a:rPr lang="uk-UA" sz="2400" b="1" i="1" dirty="0" smtClean="0">
                <a:solidFill>
                  <a:schemeClr val="accent3">
                    <a:lumMod val="75000"/>
                  </a:schemeClr>
                </a:solidFill>
              </a:rPr>
              <a:t>Всесвіт</a:t>
            </a:r>
            <a:endParaRPr lang="ru-RU" sz="2400" b="1" i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Урок 14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1613" y="3213770"/>
            <a:ext cx="2566202" cy="255396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Картинки до тестів\Емоції Смайли\Смайлик серпанти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500" y="1527537"/>
            <a:ext cx="3183782" cy="2386870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Смайли\смайл уваг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98" y="1619625"/>
            <a:ext cx="2429081" cy="2202690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Смайли\Поди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867" y="3800907"/>
            <a:ext cx="2786972" cy="2582949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16766" y="491605"/>
            <a:ext cx="10122948" cy="7059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Очікування від уроку 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1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3529653" y="1751316"/>
            <a:ext cx="2364388" cy="96965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Отримаю задоволення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20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6122493" y="1736908"/>
            <a:ext cx="1947802" cy="984062"/>
          </a:xfrm>
          <a:prstGeom prst="round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Відчую успіх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8372596" y="4471652"/>
            <a:ext cx="2440325" cy="91245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Відкрию нові знання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1016766" y="4504999"/>
            <a:ext cx="1850455" cy="1040199"/>
          </a:xfrm>
          <a:prstGeom prst="roundRect">
            <a:avLst/>
          </a:prstGeom>
          <a:solidFill>
            <a:srgbClr val="FF330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Нічого не зрозумію 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Картинки до тестів\Емоції Смайли\Задумливи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016" y="3800905"/>
            <a:ext cx="2304752" cy="2605815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94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>
            <p:custDataLst>
              <p:tags r:id="rId1"/>
            </p:custDataLst>
          </p:nvPr>
        </p:nvSpPr>
        <p:spPr>
          <a:xfrm>
            <a:off x="911690" y="371561"/>
            <a:ext cx="10404000" cy="725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Пригадайте</a:t>
            </a:r>
          </a:p>
        </p:txBody>
      </p:sp>
      <p:sp>
        <p:nvSpPr>
          <p:cNvPr id="3075" name="Прямоугольник 3"/>
          <p:cNvSpPr>
            <a:spLocks noChangeArrowheads="1"/>
          </p:cNvSpPr>
          <p:nvPr/>
        </p:nvSpPr>
        <p:spPr bwMode="auto">
          <a:xfrm>
            <a:off x="911690" y="1269554"/>
            <a:ext cx="6404477" cy="556153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chemeClr val="bg1"/>
                </a:solidFill>
                <a:latin typeface="+mn-lt"/>
              </a:rPr>
              <a:t>Чому </a:t>
            </a:r>
            <a:r>
              <a:rPr lang="ru-RU" altLang="ru-RU" sz="2800" b="1" dirty="0" err="1">
                <a:solidFill>
                  <a:schemeClr val="bg1"/>
                </a:solidFill>
                <a:latin typeface="+mn-lt"/>
              </a:rPr>
              <a:t>Всесвіт</a:t>
            </a:r>
            <a:r>
              <a:rPr lang="ru-RU" altLang="ru-RU" sz="2800" b="1" dirty="0">
                <a:solidFill>
                  <a:schemeClr val="bg1"/>
                </a:solidFill>
                <a:latin typeface="+mn-lt"/>
              </a:rPr>
              <a:t> називають </a:t>
            </a:r>
            <a:r>
              <a:rPr lang="ru-RU" altLang="ru-RU" sz="2800" b="1" dirty="0" err="1">
                <a:solidFill>
                  <a:schemeClr val="bg1"/>
                </a:solidFill>
                <a:latin typeface="+mn-lt"/>
              </a:rPr>
              <a:t>безмежним</a:t>
            </a:r>
            <a:r>
              <a:rPr lang="ru-RU" altLang="ru-RU" sz="2800" b="1" dirty="0">
                <a:solidFill>
                  <a:schemeClr val="bg1"/>
                </a:solidFill>
                <a:latin typeface="+mn-lt"/>
              </a:rPr>
              <a:t>?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99391" y="1925224"/>
            <a:ext cx="6404477" cy="1002429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chemeClr val="bg1"/>
                </a:solidFill>
                <a:latin typeface="+mn-lt"/>
              </a:rPr>
              <a:t>Чи </a:t>
            </a:r>
            <a:r>
              <a:rPr lang="ru-RU" altLang="ru-RU" sz="2800" b="1" dirty="0" err="1">
                <a:solidFill>
                  <a:schemeClr val="bg1"/>
                </a:solidFill>
                <a:latin typeface="+mn-lt"/>
              </a:rPr>
              <a:t>однакове</a:t>
            </a:r>
            <a:r>
              <a:rPr lang="ru-RU" altLang="ru-RU" sz="2800" b="1" dirty="0">
                <a:solidFill>
                  <a:schemeClr val="bg1"/>
                </a:solidFill>
                <a:latin typeface="+mn-lt"/>
              </a:rPr>
              <a:t> значення мають слова «</a:t>
            </a:r>
            <a:r>
              <a:rPr lang="ru-RU" altLang="ru-RU" sz="2800" b="1" dirty="0" err="1">
                <a:solidFill>
                  <a:schemeClr val="bg1"/>
                </a:solidFill>
                <a:latin typeface="+mn-lt"/>
              </a:rPr>
              <a:t>Всесвіт</a:t>
            </a:r>
            <a:r>
              <a:rPr lang="ru-RU" altLang="ru-RU" sz="2800" b="1" dirty="0">
                <a:solidFill>
                  <a:schemeClr val="bg1"/>
                </a:solidFill>
                <a:latin typeface="+mn-lt"/>
              </a:rPr>
              <a:t>» і «космос»?   </a:t>
            </a:r>
          </a:p>
        </p:txBody>
      </p:sp>
      <p:pic>
        <p:nvPicPr>
          <p:cNvPr id="5128" name="Объект 3"/>
          <p:cNvPicPr>
            <a:picLocks noGrp="1"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79" y="4797946"/>
            <a:ext cx="2991411" cy="164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Рисунок 12" descr="Звездное небо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98" y="1200053"/>
            <a:ext cx="3073068" cy="17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Объект 3"/>
          <p:cNvPicPr>
            <a:picLocks noGrp="1"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698" y="2971942"/>
            <a:ext cx="3043992" cy="171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40858" y="5302002"/>
            <a:ext cx="6548493" cy="954107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Сьогодні ви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розширите уявлення про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Сонце як одну із зірок у Всесвіті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86188" y="4477668"/>
            <a:ext cx="7308547" cy="54955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Що є </a:t>
            </a:r>
            <a:r>
              <a:rPr lang="ru-RU" sz="2800" b="1" dirty="0" err="1" smtClean="0">
                <a:solidFill>
                  <a:schemeClr val="bg1"/>
                </a:solidFill>
              </a:rPr>
              <a:t>центральним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тілом</a:t>
            </a:r>
            <a:r>
              <a:rPr lang="ru-RU" sz="2800" b="1" dirty="0" smtClean="0">
                <a:solidFill>
                  <a:schemeClr val="bg1"/>
                </a:solidFill>
              </a:rPr>
              <a:t> у </a:t>
            </a:r>
            <a:r>
              <a:rPr lang="ru-RU" sz="2800" b="1" dirty="0" err="1" smtClean="0">
                <a:solidFill>
                  <a:schemeClr val="bg1"/>
                </a:solidFill>
              </a:rPr>
              <a:t>Сонячній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системі</a:t>
            </a:r>
            <a:r>
              <a:rPr lang="ru-RU" sz="2800" b="1" dirty="0" smtClean="0">
                <a:solidFill>
                  <a:schemeClr val="bg1"/>
                </a:solidFill>
              </a:rPr>
              <a:t>?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46475" y="2998198"/>
            <a:ext cx="6369692" cy="47319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Яку адресу має Земля у </a:t>
            </a:r>
            <a:r>
              <a:rPr lang="ru-RU" sz="2800" b="1" dirty="0" err="1" smtClean="0">
                <a:solidFill>
                  <a:schemeClr val="bg1"/>
                </a:solidFill>
              </a:rPr>
              <a:t>Всесвіті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>
            <p:custDataLst>
              <p:tags r:id="rId3"/>
            </p:custDataLst>
          </p:nvPr>
        </p:nvSpPr>
        <p:spPr>
          <a:xfrm>
            <a:off x="4396269" y="3741654"/>
            <a:ext cx="3316755" cy="5407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АНЧЯНОС </a:t>
            </a:r>
            <a:r>
              <a:rPr lang="ru-RU" sz="2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АМЕТСИС </a:t>
            </a:r>
          </a:p>
        </p:txBody>
      </p:sp>
      <p:sp>
        <p:nvSpPr>
          <p:cNvPr id="16" name="Прямоугольник 15"/>
          <p:cNvSpPr/>
          <p:nvPr>
            <p:custDataLst>
              <p:tags r:id="rId4"/>
            </p:custDataLst>
          </p:nvPr>
        </p:nvSpPr>
        <p:spPr>
          <a:xfrm>
            <a:off x="4396270" y="3753126"/>
            <a:ext cx="3316755" cy="5407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СОНЯЧНА СИСТЕМА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13999" y="3517827"/>
            <a:ext cx="3261947" cy="830997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Розшифруйте анаграму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58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>
            <p:custDataLst>
              <p:tags r:id="rId1"/>
            </p:custDataLst>
          </p:nvPr>
        </p:nvSpPr>
        <p:spPr>
          <a:xfrm>
            <a:off x="652431" y="445124"/>
            <a:ext cx="9177538" cy="725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40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Зоряне</a:t>
            </a:r>
            <a:r>
              <a:rPr lang="ru-RU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небо</a:t>
            </a:r>
          </a:p>
        </p:txBody>
      </p:sp>
      <p:pic>
        <p:nvPicPr>
          <p:cNvPr id="6147" name="Рисунок 2" descr="Звездное небо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3440910"/>
            <a:ext cx="5917792" cy="3080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Прямоугольник 3"/>
          <p:cNvSpPr>
            <a:spLocks noChangeArrowheads="1"/>
          </p:cNvSpPr>
          <p:nvPr/>
        </p:nvSpPr>
        <p:spPr bwMode="auto">
          <a:xfrm>
            <a:off x="763439" y="1269554"/>
            <a:ext cx="8980638" cy="2141202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Зоряне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 небо було </a:t>
            </a: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першою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 Великою Книгою, яку люди </a:t>
            </a: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вчилися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 читати і розуміти. А потім, через багато років, </a:t>
            </a: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з’явилася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 наука про </a:t>
            </a: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зірки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 та інші </a:t>
            </a: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світила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, яка </a:t>
            </a: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називається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3200" b="1" dirty="0" err="1">
                <a:solidFill>
                  <a:srgbClr val="002060"/>
                </a:solidFill>
                <a:latin typeface="+mn-lt"/>
              </a:rPr>
              <a:t>астрономія</a:t>
            </a:r>
            <a:r>
              <a:rPr lang="ru-RU" altLang="ru-RU" sz="3200" b="1" dirty="0">
                <a:solidFill>
                  <a:srgbClr val="002060"/>
                </a:solidFill>
                <a:latin typeface="+mn-lt"/>
              </a:rPr>
              <a:t> </a:t>
            </a:r>
          </a:p>
        </p:txBody>
      </p:sp>
      <p:pic>
        <p:nvPicPr>
          <p:cNvPr id="6151" name="Рисунок 6" descr="рис 3-07 солнце что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961" y="214363"/>
            <a:ext cx="2131592" cy="1951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>
            <p:custDataLst>
              <p:tags r:id="rId2"/>
            </p:custDataLst>
          </p:nvPr>
        </p:nvSpPr>
        <p:spPr>
          <a:xfrm>
            <a:off x="6884120" y="3573810"/>
            <a:ext cx="4320479" cy="2079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3200" b="1" dirty="0" err="1">
                <a:solidFill>
                  <a:srgbClr val="FFFF00"/>
                </a:solidFill>
                <a:latin typeface="+mj-lt"/>
                <a:cs typeface="Arial" pitchFamily="34" charset="0"/>
              </a:rPr>
              <a:t>Астрономія</a:t>
            </a:r>
            <a:r>
              <a:rPr lang="ru-RU" sz="3200" b="1" dirty="0">
                <a:solidFill>
                  <a:srgbClr val="FFFF00"/>
                </a:solidFill>
                <a:latin typeface="+mj-lt"/>
                <a:cs typeface="Arial" pitchFamily="34" charset="0"/>
              </a:rPr>
              <a:t> – </a:t>
            </a:r>
            <a:r>
              <a:rPr lang="ru-RU" sz="3200" b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це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(пер з </a:t>
            </a:r>
            <a:r>
              <a:rPr lang="ru-RU" sz="3200" b="1" dirty="0" err="1" smtClean="0">
                <a:solidFill>
                  <a:srgbClr val="FFFF00"/>
                </a:solidFill>
                <a:latin typeface="+mj-lt"/>
                <a:cs typeface="Arial" pitchFamily="34" charset="0"/>
              </a:rPr>
              <a:t>грецької</a:t>
            </a:r>
            <a:r>
              <a:rPr lang="ru-RU" sz="3200" b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)</a:t>
            </a:r>
          </a:p>
          <a:p>
            <a:pPr algn="ctr">
              <a:defRPr/>
            </a:pPr>
            <a:r>
              <a:rPr lang="ru-RU" sz="3200" b="1" dirty="0" err="1">
                <a:solidFill>
                  <a:srgbClr val="FFFF00"/>
                </a:solidFill>
                <a:cs typeface="Arial" pitchFamily="34" charset="0"/>
              </a:rPr>
              <a:t>астро</a:t>
            </a:r>
            <a:r>
              <a:rPr lang="ru-RU" sz="3200" b="1" dirty="0">
                <a:solidFill>
                  <a:srgbClr val="FFFF00"/>
                </a:solidFill>
                <a:cs typeface="Arial" pitchFamily="34" charset="0"/>
              </a:rPr>
              <a:t> — </a:t>
            </a:r>
            <a:r>
              <a:rPr lang="ru-RU" sz="3200" b="1" dirty="0" err="1">
                <a:solidFill>
                  <a:srgbClr val="FFFF00"/>
                </a:solidFill>
                <a:cs typeface="Arial" pitchFamily="34" charset="0"/>
              </a:rPr>
              <a:t>зірка</a:t>
            </a:r>
            <a:endParaRPr lang="ru-RU" sz="3200" b="1" dirty="0">
              <a:solidFill>
                <a:srgbClr val="FFFF00"/>
              </a:solidFill>
              <a:cs typeface="Arial" pitchFamily="34" charset="0"/>
            </a:endParaRPr>
          </a:p>
          <a:p>
            <a:pPr algn="ctr">
              <a:defRPr/>
            </a:pPr>
            <a:r>
              <a:rPr lang="ru-RU" sz="3200" b="1" dirty="0" err="1">
                <a:solidFill>
                  <a:srgbClr val="FFFF00"/>
                </a:solidFill>
                <a:cs typeface="Arial" pitchFamily="34" charset="0"/>
              </a:rPr>
              <a:t>номос</a:t>
            </a:r>
            <a:r>
              <a:rPr lang="ru-RU" sz="3200" b="1" dirty="0">
                <a:solidFill>
                  <a:srgbClr val="FFFF00"/>
                </a:solidFill>
                <a:cs typeface="Arial" pitchFamily="34" charset="0"/>
              </a:rPr>
              <a:t> — </a:t>
            </a:r>
            <a:r>
              <a:rPr lang="ru-RU" sz="3200" b="1" dirty="0" smtClean="0">
                <a:solidFill>
                  <a:srgbClr val="FFFF00"/>
                </a:solidFill>
                <a:cs typeface="Arial" pitchFamily="34" charset="0"/>
              </a:rPr>
              <a:t>закон</a:t>
            </a:r>
            <a:r>
              <a:rPr lang="ru-RU" sz="3200" b="1" dirty="0" smtClean="0">
                <a:solidFill>
                  <a:srgbClr val="FFFF00"/>
                </a:solidFill>
                <a:latin typeface="+mj-lt"/>
                <a:cs typeface="Arial" pitchFamily="34" charset="0"/>
              </a:rPr>
              <a:t> </a:t>
            </a:r>
            <a:endParaRPr lang="ru-RU" sz="3200" b="1" dirty="0">
              <a:solidFill>
                <a:srgbClr val="FFFF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72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7455" y="333450"/>
            <a:ext cx="10297144" cy="70290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4000" b="1" dirty="0">
                <a:solidFill>
                  <a:schemeClr val="bg1"/>
                </a:solidFill>
              </a:rPr>
              <a:t>До яких </a:t>
            </a:r>
            <a:r>
              <a:rPr lang="ru-RU" altLang="ru-RU" sz="4000" b="1" dirty="0" err="1">
                <a:solidFill>
                  <a:schemeClr val="bg1"/>
                </a:solidFill>
              </a:rPr>
              <a:t>небесних</a:t>
            </a:r>
            <a:r>
              <a:rPr lang="ru-RU" altLang="ru-RU" sz="4000" b="1" dirty="0">
                <a:solidFill>
                  <a:schemeClr val="bg1"/>
                </a:solidFill>
              </a:rPr>
              <a:t> </a:t>
            </a:r>
            <a:r>
              <a:rPr lang="ru-RU" altLang="ru-RU" sz="4000" b="1" dirty="0" err="1">
                <a:solidFill>
                  <a:schemeClr val="bg1"/>
                </a:solidFill>
              </a:rPr>
              <a:t>тіл</a:t>
            </a:r>
            <a:r>
              <a:rPr lang="ru-RU" altLang="ru-RU" sz="4000" b="1" dirty="0">
                <a:solidFill>
                  <a:schemeClr val="bg1"/>
                </a:solidFill>
              </a:rPr>
              <a:t> </a:t>
            </a:r>
            <a:r>
              <a:rPr lang="ru-RU" altLang="ru-RU" sz="4000" b="1" dirty="0" err="1">
                <a:solidFill>
                  <a:schemeClr val="bg1"/>
                </a:solidFill>
              </a:rPr>
              <a:t>належить</a:t>
            </a:r>
            <a:r>
              <a:rPr lang="ru-RU" altLang="ru-RU" sz="4000" b="1" dirty="0">
                <a:solidFill>
                  <a:schemeClr val="bg1"/>
                </a:solidFill>
              </a:rPr>
              <a:t> Сонце? </a:t>
            </a:r>
            <a:endParaRPr lang="ru-RU" altLang="ru-RU" sz="4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255" y="1125538"/>
            <a:ext cx="2952328" cy="2941801"/>
          </a:xfrm>
          <a:prstGeom prst="round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2" name="Прямоугольник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5447" y="1125538"/>
            <a:ext cx="7128792" cy="398786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Сонце — це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найближча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до Землі 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зоря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, що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знаходиться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в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центрі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Сонячної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системи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.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За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масою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та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розмірами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належить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до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середніх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зірок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. Як і всі інші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зорі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, воно є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велетенською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розжареною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кулею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, що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складається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з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розжарених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+mn-lt"/>
              </a:rPr>
              <a:t>газів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. Проте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бачимо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ми Сонце на небі невеликою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сліпучою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кулькою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через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велетенську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відстань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до нього.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Ця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відстань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становить 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150 </a:t>
            </a:r>
            <a:r>
              <a:rPr lang="ru-RU" altLang="ru-RU" sz="2800" b="1" dirty="0" err="1" smtClean="0">
                <a:solidFill>
                  <a:srgbClr val="FF0000"/>
                </a:solidFill>
                <a:latin typeface="+mn-lt"/>
              </a:rPr>
              <a:t>мільйонів</a:t>
            </a:r>
            <a:r>
              <a:rPr lang="ru-RU" altLang="ru-RU" sz="28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altLang="ru-RU" sz="2800" b="1" dirty="0" err="1">
                <a:solidFill>
                  <a:srgbClr val="FF0000"/>
                </a:solidFill>
                <a:latin typeface="+mn-lt"/>
              </a:rPr>
              <a:t>кілометрів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  <p:pic>
        <p:nvPicPr>
          <p:cNvPr id="13" name="Рисунок 4" descr="солнце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6" t="1042" r="13853" b="25776"/>
          <a:stretch/>
        </p:blipFill>
        <p:spPr bwMode="auto">
          <a:xfrm>
            <a:off x="8108256" y="4195399"/>
            <a:ext cx="2952328" cy="1836000"/>
          </a:xfrm>
          <a:prstGeom prst="round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25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9810" y="405458"/>
            <a:ext cx="10184441" cy="72543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 err="1" smtClean="0">
                <a:solidFill>
                  <a:schemeClr val="bg1"/>
                </a:solidFill>
                <a:latin typeface="+mn-lt"/>
              </a:rPr>
              <a:t>Уявіть</a:t>
            </a:r>
            <a:r>
              <a:rPr lang="ru-RU" altLang="ru-RU" sz="4000" b="1" dirty="0" smtClean="0">
                <a:solidFill>
                  <a:schemeClr val="bg1"/>
                </a:solidFill>
                <a:latin typeface="+mn-lt"/>
              </a:rPr>
              <a:t>! </a:t>
            </a:r>
            <a:endParaRPr lang="ru-RU" altLang="ru-RU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292" name="Прямоугольник 2"/>
          <p:cNvSpPr>
            <a:spLocks noChangeArrowheads="1"/>
          </p:cNvSpPr>
          <p:nvPr/>
        </p:nvSpPr>
        <p:spPr bwMode="auto">
          <a:xfrm>
            <a:off x="835448" y="1269554"/>
            <a:ext cx="10513168" cy="97165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 err="1">
                <a:solidFill>
                  <a:srgbClr val="002060"/>
                </a:solidFill>
                <a:latin typeface="+mn-lt"/>
              </a:rPr>
              <a:t>Якщо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можна було б на одну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шальку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+mn-lt"/>
              </a:rPr>
              <a:t>терезів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+mn-lt"/>
              </a:rPr>
              <a:t>покласти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 Сонце, то на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+mn-lt"/>
              </a:rPr>
              <a:t>іншу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 довелось би </a:t>
            </a:r>
            <a:r>
              <a:rPr lang="ru-RU" altLang="ru-RU" sz="2800" b="1" dirty="0" err="1" smtClean="0">
                <a:solidFill>
                  <a:srgbClr val="002060"/>
                </a:solidFill>
                <a:latin typeface="+mn-lt"/>
              </a:rPr>
              <a:t>помістити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800" b="1" dirty="0" smtClean="0">
                <a:solidFill>
                  <a:srgbClr val="FF0000"/>
                </a:solidFill>
                <a:latin typeface="+mn-lt"/>
              </a:rPr>
              <a:t>333 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тисячі 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таких </a:t>
            </a:r>
            <a:r>
              <a:rPr lang="ru-RU" altLang="ru-RU" sz="2800" b="1" dirty="0">
                <a:solidFill>
                  <a:srgbClr val="FF0000"/>
                </a:solidFill>
                <a:latin typeface="+mn-lt"/>
              </a:rPr>
              <a:t>планет, як </a:t>
            </a:r>
            <a:r>
              <a:rPr lang="ru-RU" altLang="ru-RU" sz="2800" b="1" dirty="0" smtClean="0">
                <a:solidFill>
                  <a:srgbClr val="FF0000"/>
                </a:solidFill>
                <a:latin typeface="+mn-lt"/>
              </a:rPr>
              <a:t>Земля</a:t>
            </a:r>
            <a:r>
              <a:rPr lang="ru-RU" altLang="ru-RU" sz="2800" b="1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  <p:pic>
        <p:nvPicPr>
          <p:cNvPr id="45058" name="Picture 2" descr="https://st2.depositphotos.com/1039909/7417/i/950/depositphotos_74176153-stock-photo-old-scales-with-cups-isol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" t="16939" r="3422" b="21737"/>
          <a:stretch/>
        </p:blipFill>
        <p:spPr bwMode="auto">
          <a:xfrm>
            <a:off x="3283718" y="4197337"/>
            <a:ext cx="6358393" cy="250291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4" descr="http://4.bp.blogspot.com/-dulOcyyiqcA/UMA95uW-KJI/AAAAAAAACkI/s_q2UNXiSqo/s1600/%25D0%25BC%25D0%25B0%25D0%25BB%25D1%258E%25D0%25BD%25D0%25BE%25D0%25BA+%25D1%2581%25D0%25BE%25D0%25BD%25D1%2586%25D0%25B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95" y="2171679"/>
            <a:ext cx="3214850" cy="278186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852" y="4174505"/>
            <a:ext cx="516130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920" y="4326940"/>
            <a:ext cx="516130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053" y="4558769"/>
            <a:ext cx="516130" cy="35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872" y="4723907"/>
            <a:ext cx="516130" cy="35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499" y="4723907"/>
            <a:ext cx="516130" cy="35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188" y="4379339"/>
            <a:ext cx="516130" cy="35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324" y="4682623"/>
            <a:ext cx="516130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71" y="4379339"/>
            <a:ext cx="518246" cy="35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739" y="4631811"/>
            <a:ext cx="518246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606" y="4576235"/>
            <a:ext cx="516130" cy="35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942" y="4284067"/>
            <a:ext cx="518246" cy="35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254" y="4341230"/>
            <a:ext cx="518245" cy="35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7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002" y="4174505"/>
            <a:ext cx="516130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8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988" y="4028421"/>
            <a:ext cx="516130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9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123" y="3956966"/>
            <a:ext cx="516130" cy="35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0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461" y="3875986"/>
            <a:ext cx="516130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714" y="3667974"/>
            <a:ext cx="516130" cy="35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2" name="Прямоугольник 2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261169" y="2781722"/>
            <a:ext cx="1877258" cy="602319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dirty="0">
                <a:solidFill>
                  <a:schemeClr val="bg1"/>
                </a:solidFill>
                <a:latin typeface="+mn-lt"/>
              </a:rPr>
              <a:t>333 </a:t>
            </a:r>
            <a:r>
              <a:rPr lang="ru-RU" altLang="ru-RU" dirty="0" err="1">
                <a:solidFill>
                  <a:schemeClr val="bg1"/>
                </a:solidFill>
                <a:latin typeface="+mn-lt"/>
              </a:rPr>
              <a:t>тисяч</a:t>
            </a:r>
            <a:endParaRPr lang="ru-RU" altLang="ru-RU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134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Прямоугольник 2"/>
          <p:cNvSpPr>
            <a:spLocks noChangeArrowheads="1"/>
          </p:cNvSpPr>
          <p:nvPr/>
        </p:nvSpPr>
        <p:spPr bwMode="auto">
          <a:xfrm>
            <a:off x="999810" y="1269554"/>
            <a:ext cx="9594950" cy="112553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 err="1">
                <a:solidFill>
                  <a:srgbClr val="002060"/>
                </a:solidFill>
                <a:latin typeface="+mn-lt"/>
              </a:rPr>
              <a:t>Якщо</a:t>
            </a:r>
            <a:r>
              <a:rPr lang="ru-RU" altLang="ru-RU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+mn-lt"/>
              </a:rPr>
              <a:t>уявити</a:t>
            </a:r>
            <a:r>
              <a:rPr lang="ru-RU" altLang="ru-RU" b="1" dirty="0">
                <a:solidFill>
                  <a:srgbClr val="002060"/>
                </a:solidFill>
                <a:latin typeface="+mn-lt"/>
              </a:rPr>
              <a:t>, що Сонце — кавун, то </a:t>
            </a:r>
            <a:r>
              <a:rPr lang="ru-RU" altLang="ru-RU" b="1" dirty="0" err="1">
                <a:solidFill>
                  <a:srgbClr val="002060"/>
                </a:solidFill>
                <a:latin typeface="+mn-lt"/>
              </a:rPr>
              <a:t>поряд</a:t>
            </a:r>
            <a:r>
              <a:rPr lang="ru-RU" altLang="ru-RU" b="1" dirty="0">
                <a:solidFill>
                  <a:srgbClr val="002060"/>
                </a:solidFill>
                <a:latin typeface="+mn-lt"/>
              </a:rPr>
              <a:t> із ним Земля </a:t>
            </a:r>
            <a:r>
              <a:rPr lang="ru-RU" altLang="ru-RU" b="1" dirty="0" err="1">
                <a:solidFill>
                  <a:srgbClr val="002060"/>
                </a:solidFill>
                <a:latin typeface="+mn-lt"/>
              </a:rPr>
              <a:t>виглядатиме</a:t>
            </a:r>
            <a:r>
              <a:rPr lang="ru-RU" altLang="ru-RU" b="1" dirty="0">
                <a:solidFill>
                  <a:srgbClr val="002060"/>
                </a:solidFill>
                <a:latin typeface="+mn-lt"/>
              </a:rPr>
              <a:t> як ягода </a:t>
            </a:r>
            <a:r>
              <a:rPr lang="ru-RU" altLang="ru-RU" b="1" dirty="0" err="1">
                <a:solidFill>
                  <a:srgbClr val="002060"/>
                </a:solidFill>
                <a:latin typeface="+mn-lt"/>
              </a:rPr>
              <a:t>смородини</a:t>
            </a:r>
            <a:r>
              <a:rPr lang="ru-RU" altLang="ru-RU" b="1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  <p:pic>
        <p:nvPicPr>
          <p:cNvPr id="10" name="Picture 4" descr="http://4.bp.blogspot.com/-dulOcyyiqcA/UMA95uW-KJI/AAAAAAAACkI/s_q2UNXiSqo/s1600/%25D0%25BC%25D0%25B0%25D0%25BB%25D1%258E%25D0%25BD%25D0%25BE%25D0%25BA+%25D1%2581%25D0%25BE%25D0%25BD%25D1%2586%25D0%25B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535" y="2495847"/>
            <a:ext cx="4389454" cy="387049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srisovki.com/wp-content/uploads/2021/03/d-ear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903" y="3861694"/>
            <a:ext cx="833424" cy="568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9810" y="405458"/>
            <a:ext cx="10184441" cy="72543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 err="1" smtClean="0">
                <a:solidFill>
                  <a:schemeClr val="bg1"/>
                </a:solidFill>
                <a:latin typeface="+mn-lt"/>
              </a:rPr>
              <a:t>Уявіть</a:t>
            </a:r>
            <a:r>
              <a:rPr lang="ru-RU" altLang="ru-RU" sz="4000" b="1" dirty="0" smtClean="0">
                <a:solidFill>
                  <a:schemeClr val="bg1"/>
                </a:solidFill>
                <a:latin typeface="+mn-lt"/>
              </a:rPr>
              <a:t>! </a:t>
            </a:r>
            <a:endParaRPr lang="ru-RU" altLang="ru-RU" sz="4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385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999809" y="1136267"/>
            <a:ext cx="10184441" cy="1956536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Поверхня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Сонця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нагадує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киплячу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кашу. Каша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вирує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,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пирхає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. Тільки це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газова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каша, і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гуляти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по ній навряд чи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захочеться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. Адже сонячна каша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неймовірно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гаряча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, її 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температура — 6 </a:t>
            </a:r>
            <a:r>
              <a:rPr lang="ru-RU" altLang="ru-RU" sz="2400" b="1" dirty="0" err="1">
                <a:solidFill>
                  <a:srgbClr val="FF0000"/>
                </a:solidFill>
                <a:latin typeface="+mn-lt"/>
              </a:rPr>
              <a:t>тисяч</a:t>
            </a:r>
            <a:r>
              <a:rPr lang="ru-RU" altLang="ru-RU" sz="2400" b="1" dirty="0">
                <a:solidFill>
                  <a:srgbClr val="FF0000"/>
                </a:solidFill>
                <a:latin typeface="+mn-lt"/>
              </a:rPr>
              <a:t> градусів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. За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такої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температури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будь який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камінь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чи метал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перетворюється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на газ.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Але все таки ми любимо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цю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зірку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і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ласкаво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називаємо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+mn-lt"/>
              </a:rPr>
              <a:t>сонечком</a:t>
            </a:r>
            <a:r>
              <a:rPr lang="ru-RU" altLang="ru-RU" sz="2400" b="1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  <p:pic>
        <p:nvPicPr>
          <p:cNvPr id="13317" name="Picture 4" descr="https://encrypted-tbn0.gstatic.com/images?q=tbn:ANd9GcRvj9oBgS0kUQVLmoXjOgHQZw7eOrEOjNUiK5se49N0S2Nmn5qK8U3cayOXD1o10O7YBw0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607" y="3285778"/>
            <a:ext cx="4138151" cy="280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https://cdn.w600.comps.canstockphoto.ru/%D0%B3%D0%BE%D1%80%D1%88%D0%BE%D0%BA-%D0%B3%D0%BE%D1%82%D0%BE%D0%B2%D0%BA%D0%B0-%D0%BC%D1%83%D0%BB%D1%8C%D1%82%D1%84%D0%B8%D0%BB%D1%8C%D0%BC-%D1%81%D1%82%D0%BE%D0%BA%D0%BE%D0%B2%D0%B0%D1%8F-%D0%B8%D0%BB%D0%BB%D1%8E%D1%81%D1%82%D1%80%D0%B0%D1%86%D0%B8%D1%8F_csp245144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3"/>
          <a:stretch>
            <a:fillRect/>
          </a:stretch>
        </p:blipFill>
        <p:spPr bwMode="auto">
          <a:xfrm>
            <a:off x="7316167" y="3285778"/>
            <a:ext cx="3130627" cy="280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9810" y="405458"/>
            <a:ext cx="10184441" cy="72543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 err="1" smtClean="0">
                <a:solidFill>
                  <a:schemeClr val="bg1"/>
                </a:solidFill>
                <a:latin typeface="+mn-lt"/>
              </a:rPr>
              <a:t>Уявіть</a:t>
            </a:r>
            <a:r>
              <a:rPr lang="ru-RU" altLang="ru-RU" sz="4000" b="1" dirty="0" smtClean="0">
                <a:solidFill>
                  <a:schemeClr val="bg1"/>
                </a:solidFill>
                <a:latin typeface="+mn-lt"/>
              </a:rPr>
              <a:t>! </a:t>
            </a:r>
            <a:endParaRPr lang="ru-RU" altLang="ru-RU" sz="4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891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57485" y="477466"/>
            <a:ext cx="9865096" cy="72543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000" b="1" dirty="0" smtClean="0">
                <a:solidFill>
                  <a:schemeClr val="bg1"/>
                </a:solidFill>
              </a:rPr>
              <a:t>Поясніть </a:t>
            </a:r>
            <a:r>
              <a:rPr lang="ru-RU" altLang="ru-RU" sz="4000" b="1" dirty="0" err="1" smtClean="0">
                <a:solidFill>
                  <a:schemeClr val="bg1"/>
                </a:solidFill>
              </a:rPr>
              <a:t>схематичний</a:t>
            </a:r>
            <a:r>
              <a:rPr lang="ru-RU" altLang="ru-RU" sz="4000" b="1" dirty="0" smtClean="0">
                <a:solidFill>
                  <a:schemeClr val="bg1"/>
                </a:solidFill>
              </a:rPr>
              <a:t> </a:t>
            </a:r>
            <a:r>
              <a:rPr lang="ru-RU" altLang="ru-RU" sz="4000" b="1" dirty="0" err="1" smtClean="0">
                <a:solidFill>
                  <a:schemeClr val="bg1"/>
                </a:solidFill>
              </a:rPr>
              <a:t>малюнок</a:t>
            </a:r>
            <a:endParaRPr lang="ru-RU" altLang="ru-RU" sz="40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>
            <p:custDataLst>
              <p:tags r:id="rId2"/>
            </p:custDataLst>
          </p:nvPr>
        </p:nvSpPr>
        <p:spPr>
          <a:xfrm>
            <a:off x="439403" y="4509914"/>
            <a:ext cx="11233248" cy="10947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Світло</a:t>
            </a:r>
            <a:r>
              <a:rPr lang="ru-RU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Сонця </a:t>
            </a:r>
            <a:r>
              <a:rPr lang="ru-RU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досягає</a:t>
            </a:r>
            <a:r>
              <a:rPr lang="ru-RU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Землі лише за 8 </a:t>
            </a:r>
            <a:r>
              <a:rPr lang="ru-RU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хвилин</a:t>
            </a:r>
            <a:r>
              <a:rPr lang="ru-RU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  <a:p>
            <a:pPr algn="ctr">
              <a:defRPr/>
            </a:pPr>
            <a:r>
              <a:rPr lang="uk-UA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Зауважте, що саме світло має найбільшу швидкість у Всесвіті. </a:t>
            </a:r>
            <a:endParaRPr lang="ru-RU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050" name="Picture 2" descr="D:\4 клас\04 ЯДС\ПРИРОДА\1 Сонячна сист Орієнтування\2 Чому система Сонячна\2026-09-28_2152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10" y="1485578"/>
            <a:ext cx="9294646" cy="284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4">
            <a:extLst>
              <a:ext uri="{FF2B5EF4-FFF2-40B4-BE49-F238E27FC236}">
                <a16:creationId xmlns="" xmlns:a16="http://schemas.microsoft.com/office/drawing/2014/main" id="{612B521B-AE0F-4FC2-99C1-C8EB2AA01890}"/>
              </a:ext>
            </a:extLst>
          </p:cNvPr>
          <p:cNvSpPr/>
          <p:nvPr/>
        </p:nvSpPr>
        <p:spPr>
          <a:xfrm>
            <a:off x="0" y="6022083"/>
            <a:ext cx="1123479" cy="83750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bg1"/>
                </a:solidFill>
              </a:rPr>
              <a:t>Сторінка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44</a:t>
            </a:r>
            <a:endParaRPr lang="uk-UA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9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9810" y="405458"/>
            <a:ext cx="10184441" cy="72543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 smtClean="0">
                <a:solidFill>
                  <a:schemeClr val="bg1"/>
                </a:solidFill>
                <a:latin typeface="+mn-lt"/>
              </a:rPr>
              <a:t>Прочитайте інформацію з підручника </a:t>
            </a:r>
            <a:endParaRPr lang="ru-RU" altLang="ru-RU" sz="4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26" name="Picture 2" descr="D:\4 клас\04 ЯДС\ПРИРОДА\1 Сонячна сист Орієнтування\2 Чому система Сонячна\2026-09-28_21190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9" b="4702"/>
          <a:stretch/>
        </p:blipFill>
        <p:spPr bwMode="auto">
          <a:xfrm>
            <a:off x="1051470" y="1269554"/>
            <a:ext cx="8856985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4 клас\04 ЯДС\ПРИРОДА\1 Сонячна сист Орієнтування\2 Чому система Сонячна\2026-09-28_2122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0" y="2421554"/>
            <a:ext cx="8856985" cy="391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рис 2-01 солнце планета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455" y="4941963"/>
            <a:ext cx="1861454" cy="155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9" descr="рис 1-14 солнце что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455" y="1182575"/>
            <a:ext cx="1861787" cy="15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4">
            <a:extLst>
              <a:ext uri="{FF2B5EF4-FFF2-40B4-BE49-F238E27FC236}">
                <a16:creationId xmlns="" xmlns:a16="http://schemas.microsoft.com/office/drawing/2014/main" id="{612B521B-AE0F-4FC2-99C1-C8EB2AA01890}"/>
              </a:ext>
            </a:extLst>
          </p:cNvPr>
          <p:cNvSpPr/>
          <p:nvPr/>
        </p:nvSpPr>
        <p:spPr>
          <a:xfrm>
            <a:off x="1" y="6022081"/>
            <a:ext cx="1339502" cy="83750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bg1"/>
                </a:solidFill>
              </a:rPr>
              <a:t>Сторінка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43-44</a:t>
            </a:r>
            <a:endParaRPr lang="uk-UA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7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>
            <p:custDataLst>
              <p:tags r:id="rId1"/>
            </p:custDataLst>
          </p:nvPr>
        </p:nvSpPr>
        <p:spPr>
          <a:xfrm>
            <a:off x="835447" y="436412"/>
            <a:ext cx="10009112" cy="725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40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Вибери</a:t>
            </a:r>
            <a:r>
              <a:rPr lang="ru-RU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ru-RU" sz="40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правильну</a:t>
            </a:r>
            <a:r>
              <a:rPr lang="ru-RU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ru-RU" sz="40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відповідь</a:t>
            </a:r>
            <a:endParaRPr lang="ru-RU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9393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55726" y="1341562"/>
            <a:ext cx="6840761" cy="971651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612077" indent="-612077">
              <a:buFontTx/>
              <a:buAutoNum type="arabicPeriod"/>
              <a:defRPr/>
            </a:pPr>
            <a:r>
              <a:rPr lang="ru-RU" altLang="ru-RU" sz="2800" b="1" dirty="0" err="1">
                <a:solidFill>
                  <a:schemeClr val="bg1"/>
                </a:solidFill>
                <a:latin typeface="Calibri" pitchFamily="34" charset="0"/>
              </a:rPr>
              <a:t>Сонце</a:t>
            </a:r>
            <a:r>
              <a:rPr lang="ru-RU" altLang="ru-RU" sz="2800" b="1" dirty="0">
                <a:solidFill>
                  <a:schemeClr val="bg1"/>
                </a:solidFill>
                <a:latin typeface="Calibri" pitchFamily="34" charset="0"/>
              </a:rPr>
              <a:t> — </a:t>
            </a:r>
            <a:r>
              <a:rPr lang="ru-RU" altLang="ru-RU" sz="2800" b="1" dirty="0" err="1">
                <a:solidFill>
                  <a:schemeClr val="bg1"/>
                </a:solidFill>
                <a:latin typeface="Calibri" pitchFamily="34" charset="0"/>
              </a:rPr>
              <a:t>це</a:t>
            </a:r>
            <a:r>
              <a:rPr lang="ru-RU" altLang="ru-RU" sz="2800" b="1" dirty="0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pPr>
              <a:defRPr/>
            </a:pPr>
            <a:r>
              <a:rPr lang="ru-RU" altLang="ru-RU" sz="2800" b="1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ru-RU" altLang="ru-RU" sz="28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  <a:latin typeface="Calibri" pitchFamily="34" charset="0"/>
              </a:rPr>
              <a:t>а) зоря</a:t>
            </a:r>
            <a:r>
              <a:rPr lang="ru-RU" altLang="ru-RU" sz="2800" b="1" dirty="0" smtClean="0">
                <a:solidFill>
                  <a:schemeClr val="bg1"/>
                </a:solidFill>
                <a:latin typeface="Calibri" pitchFamily="34" charset="0"/>
              </a:rPr>
              <a:t>;    б</a:t>
            </a:r>
            <a:r>
              <a:rPr lang="ru-RU" altLang="ru-RU" sz="2800" b="1" dirty="0">
                <a:solidFill>
                  <a:schemeClr val="bg1"/>
                </a:solidFill>
                <a:latin typeface="Calibri" pitchFamily="34" charset="0"/>
              </a:rPr>
              <a:t>) </a:t>
            </a:r>
            <a:r>
              <a:rPr lang="ru-RU" altLang="ru-RU" sz="2800" b="1" dirty="0" smtClean="0">
                <a:solidFill>
                  <a:schemeClr val="bg1"/>
                </a:solidFill>
                <a:latin typeface="Calibri" pitchFamily="34" charset="0"/>
              </a:rPr>
              <a:t>планета;   в</a:t>
            </a:r>
            <a:r>
              <a:rPr lang="ru-RU" altLang="ru-RU" sz="2800" b="1" dirty="0">
                <a:solidFill>
                  <a:schemeClr val="bg1"/>
                </a:solidFill>
                <a:latin typeface="Calibri" pitchFamily="34" charset="0"/>
              </a:rPr>
              <a:t>) </a:t>
            </a:r>
            <a:r>
              <a:rPr lang="ru-RU" altLang="ru-RU" sz="2800" b="1" dirty="0" err="1">
                <a:solidFill>
                  <a:schemeClr val="bg1"/>
                </a:solidFill>
                <a:latin typeface="Calibri" pitchFamily="34" charset="0"/>
              </a:rPr>
              <a:t>астероїд</a:t>
            </a:r>
            <a:r>
              <a:rPr lang="ru-RU" altLang="ru-RU" sz="2800" b="1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15364" name="Рисунок 5" descr="рис 3-09 дети солнце лужайка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15" y="1192293"/>
            <a:ext cx="2633911" cy="180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331954" y="2341818"/>
            <a:ext cx="6864534" cy="971651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</a:rPr>
              <a:t>2. 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Температура Сонця на </a:t>
            </a:r>
            <a:r>
              <a:rPr lang="ru-RU" altLang="ru-RU" sz="2800" b="1" dirty="0" err="1" smtClean="0">
                <a:solidFill>
                  <a:schemeClr val="bg1"/>
                </a:solidFill>
              </a:rPr>
              <a:t>поверхні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 </a:t>
            </a:r>
            <a:r>
              <a:rPr lang="ru-RU" altLang="ru-RU" sz="2800" b="1" dirty="0" err="1" smtClean="0">
                <a:solidFill>
                  <a:schemeClr val="bg1"/>
                </a:solidFill>
              </a:rPr>
              <a:t>досягає</a:t>
            </a:r>
            <a:r>
              <a:rPr lang="ru-RU" altLang="ru-RU" sz="2800" b="1" dirty="0">
                <a:solidFill>
                  <a:schemeClr val="bg1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</a:rPr>
              <a:t>а) 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600</a:t>
            </a:r>
            <a:r>
              <a:rPr lang="en-US" altLang="ru-RU" sz="2800" b="1" dirty="0" smtClean="0">
                <a:solidFill>
                  <a:schemeClr val="bg1"/>
                </a:solidFill>
              </a:rPr>
              <a:t>ᵒ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;</a:t>
            </a:r>
            <a:r>
              <a:rPr lang="ru-RU" altLang="ru-RU" sz="2800" b="1" dirty="0">
                <a:solidFill>
                  <a:schemeClr val="bg1"/>
                </a:solidFill>
              </a:rPr>
              <a:t> 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  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б</a:t>
            </a:r>
            <a:r>
              <a:rPr lang="ru-RU" altLang="ru-RU" sz="2800" b="1" dirty="0">
                <a:solidFill>
                  <a:schemeClr val="bg1"/>
                </a:solidFill>
              </a:rPr>
              <a:t>) 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6000</a:t>
            </a:r>
            <a:r>
              <a:rPr lang="en-US" altLang="ru-RU" sz="2800" b="1" dirty="0" smtClean="0">
                <a:solidFill>
                  <a:schemeClr val="bg1"/>
                </a:solidFill>
              </a:rPr>
              <a:t>ᵒ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;   в</a:t>
            </a:r>
            <a:r>
              <a:rPr lang="ru-RU" altLang="ru-RU" sz="2800" b="1" dirty="0">
                <a:solidFill>
                  <a:schemeClr val="bg1"/>
                </a:solidFill>
              </a:rPr>
              <a:t>) 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60</a:t>
            </a:r>
            <a:r>
              <a:rPr lang="en-US" altLang="ru-RU" sz="2800" b="1" dirty="0" smtClean="0">
                <a:solidFill>
                  <a:schemeClr val="bg1"/>
                </a:solidFill>
              </a:rPr>
              <a:t>ᵒ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.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59880" y="3501802"/>
            <a:ext cx="8064896" cy="3187642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 smtClean="0">
                <a:solidFill>
                  <a:schemeClr val="bg1"/>
                </a:solidFill>
              </a:rPr>
              <a:t>3. </a:t>
            </a:r>
            <a:r>
              <a:rPr lang="ru-RU" altLang="ru-RU" sz="2800" b="1" dirty="0">
                <a:solidFill>
                  <a:schemeClr val="bg1"/>
                </a:solidFill>
              </a:rPr>
              <a:t>Сонце має дуже </a:t>
            </a:r>
            <a:r>
              <a:rPr lang="ru-RU" altLang="ru-RU" sz="2800" b="1" dirty="0" err="1">
                <a:solidFill>
                  <a:schemeClr val="bg1"/>
                </a:solidFill>
              </a:rPr>
              <a:t>важливе</a:t>
            </a:r>
            <a:r>
              <a:rPr lang="ru-RU" altLang="ru-RU" sz="2800" b="1" dirty="0">
                <a:solidFill>
                  <a:schemeClr val="bg1"/>
                </a:solidFill>
              </a:rPr>
              <a:t> значення для життя на Землі, </a:t>
            </a:r>
            <a:r>
              <a:rPr lang="ru-RU" altLang="ru-RU" sz="2800" b="1" dirty="0" err="1">
                <a:solidFill>
                  <a:schemeClr val="bg1"/>
                </a:solidFill>
              </a:rPr>
              <a:t>оскільки</a:t>
            </a:r>
            <a:r>
              <a:rPr lang="ru-RU" altLang="ru-RU" sz="2800" b="1" dirty="0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</a:rPr>
              <a:t>а) Сонце — </a:t>
            </a:r>
            <a:r>
              <a:rPr lang="ru-RU" altLang="ru-RU" sz="2800" b="1" dirty="0" err="1">
                <a:solidFill>
                  <a:schemeClr val="bg1"/>
                </a:solidFill>
              </a:rPr>
              <a:t>джерело</a:t>
            </a:r>
            <a:r>
              <a:rPr lang="ru-RU" altLang="ru-RU" sz="2800" b="1" dirty="0">
                <a:solidFill>
                  <a:schemeClr val="bg1"/>
                </a:solidFill>
              </a:rPr>
              <a:t> </a:t>
            </a:r>
            <a:r>
              <a:rPr lang="ru-RU" altLang="ru-RU" sz="2800" b="1" dirty="0" err="1">
                <a:solidFill>
                  <a:schemeClr val="bg1"/>
                </a:solidFill>
              </a:rPr>
              <a:t>енергії</a:t>
            </a:r>
            <a:r>
              <a:rPr lang="ru-RU" altLang="ru-RU" sz="2800" b="1" dirty="0">
                <a:solidFill>
                  <a:schemeClr val="bg1"/>
                </a:solidFill>
              </a:rPr>
              <a:t> для всіх </a:t>
            </a:r>
            <a:r>
              <a:rPr lang="ru-RU" altLang="ru-RU" sz="2800" b="1" dirty="0" err="1">
                <a:solidFill>
                  <a:schemeClr val="bg1"/>
                </a:solidFill>
              </a:rPr>
              <a:t>процесів</a:t>
            </a:r>
            <a:r>
              <a:rPr lang="ru-RU" altLang="ru-RU" sz="2800" b="1" dirty="0">
                <a:solidFill>
                  <a:schemeClr val="bg1"/>
                </a:solidFill>
              </a:rPr>
              <a:t>, що </a:t>
            </a:r>
            <a:r>
              <a:rPr lang="ru-RU" altLang="ru-RU" sz="2800" b="1" dirty="0" err="1">
                <a:solidFill>
                  <a:schemeClr val="bg1"/>
                </a:solidFill>
              </a:rPr>
              <a:t>відбуваються</a:t>
            </a:r>
            <a:r>
              <a:rPr lang="ru-RU" altLang="ru-RU" sz="2800" b="1" dirty="0">
                <a:solidFill>
                  <a:schemeClr val="bg1"/>
                </a:solidFill>
              </a:rPr>
              <a:t> на Землі;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</a:rPr>
              <a:t>б) для рослин </a:t>
            </a:r>
            <a:r>
              <a:rPr lang="ru-RU" altLang="ru-RU" sz="2800" b="1" dirty="0" err="1">
                <a:solidFill>
                  <a:schemeClr val="bg1"/>
                </a:solidFill>
              </a:rPr>
              <a:t>сонячне</a:t>
            </a:r>
            <a:r>
              <a:rPr lang="ru-RU" altLang="ru-RU" sz="2800" b="1" dirty="0">
                <a:solidFill>
                  <a:schemeClr val="bg1"/>
                </a:solidFill>
              </a:rPr>
              <a:t> </a:t>
            </a:r>
            <a:r>
              <a:rPr lang="ru-RU" altLang="ru-RU" sz="2800" b="1" dirty="0" err="1">
                <a:solidFill>
                  <a:schemeClr val="bg1"/>
                </a:solidFill>
              </a:rPr>
              <a:t>світло</a:t>
            </a:r>
            <a:r>
              <a:rPr lang="ru-RU" altLang="ru-RU" sz="2800" b="1" dirty="0">
                <a:solidFill>
                  <a:schemeClr val="bg1"/>
                </a:solidFill>
              </a:rPr>
              <a:t> є джерелом </a:t>
            </a:r>
            <a:r>
              <a:rPr lang="ru-RU" altLang="ru-RU" sz="2800" b="1" dirty="0" err="1">
                <a:solidFill>
                  <a:schemeClr val="bg1"/>
                </a:solidFill>
              </a:rPr>
              <a:t>енергії</a:t>
            </a:r>
            <a:r>
              <a:rPr lang="ru-RU" altLang="ru-RU" sz="2800" b="1" dirty="0">
                <a:solidFill>
                  <a:schemeClr val="bg1"/>
                </a:solidFill>
              </a:rPr>
              <a:t>, </a:t>
            </a:r>
            <a:r>
              <a:rPr lang="ru-RU" altLang="ru-RU" sz="2800" b="1" dirty="0" err="1">
                <a:solidFill>
                  <a:schemeClr val="bg1"/>
                </a:solidFill>
              </a:rPr>
              <a:t>необхідної</a:t>
            </a:r>
            <a:r>
              <a:rPr lang="ru-RU" altLang="ru-RU" sz="2800" b="1" dirty="0">
                <a:solidFill>
                  <a:schemeClr val="bg1"/>
                </a:solidFill>
              </a:rPr>
              <a:t> для росту;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</a:rPr>
              <a:t>в) усі </a:t>
            </a:r>
            <a:r>
              <a:rPr lang="ru-RU" altLang="ru-RU" sz="2800" b="1" dirty="0" err="1">
                <a:solidFill>
                  <a:schemeClr val="bg1"/>
                </a:solidFill>
              </a:rPr>
              <a:t>твердження</a:t>
            </a:r>
            <a:r>
              <a:rPr lang="ru-RU" altLang="ru-RU" sz="2800" b="1" dirty="0">
                <a:solidFill>
                  <a:schemeClr val="bg1"/>
                </a:solidFill>
              </a:rPr>
              <a:t> </a:t>
            </a:r>
            <a:r>
              <a:rPr lang="ru-RU" altLang="ru-RU" sz="2800" b="1" dirty="0" err="1">
                <a:solidFill>
                  <a:schemeClr val="bg1"/>
                </a:solidFill>
              </a:rPr>
              <a:t>правильні</a:t>
            </a:r>
            <a:r>
              <a:rPr lang="ru-RU" altLang="ru-RU" sz="2800" b="1" dirty="0">
                <a:solidFill>
                  <a:schemeClr val="bg1"/>
                </a:solidFill>
              </a:rPr>
              <a:t>.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рис 3-01  мальчик звезды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776" y="3730998"/>
            <a:ext cx="2943424" cy="248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787775" y="2205658"/>
            <a:ext cx="11521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832618" y="3213770"/>
            <a:ext cx="11521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41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: округлені кути 7">
            <a:extLst>
              <a:ext uri="{FF2B5EF4-FFF2-40B4-BE49-F238E27FC236}">
                <a16:creationId xmlns:a16="http://schemas.microsoft.com/office/drawing/2014/main" xmlns="" id="{45006A45-F75E-42AC-B042-831AAF57F2E3}"/>
              </a:ext>
            </a:extLst>
          </p:cNvPr>
          <p:cNvSpPr/>
          <p:nvPr/>
        </p:nvSpPr>
        <p:spPr>
          <a:xfrm>
            <a:off x="1142843" y="2853730"/>
            <a:ext cx="5539822" cy="908674"/>
          </a:xfrm>
          <a:prstGeom prst="roundRect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/>
              <a:t>Виникнення</a:t>
            </a:r>
            <a:r>
              <a:rPr lang="ru-RU" sz="2800" b="1" dirty="0" smtClean="0"/>
              <a:t> яких природних </a:t>
            </a:r>
            <a:r>
              <a:rPr lang="ru-RU" sz="2800" b="1" dirty="0" err="1" smtClean="0"/>
              <a:t>явищ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пов’язане</a:t>
            </a:r>
            <a:r>
              <a:rPr lang="ru-RU" sz="2800" b="1" dirty="0" smtClean="0"/>
              <a:t> із </a:t>
            </a:r>
            <a:r>
              <a:rPr lang="ru-RU" sz="2800" b="1" dirty="0" err="1" smtClean="0"/>
              <a:t>Сонцем</a:t>
            </a:r>
            <a:r>
              <a:rPr lang="ru-RU" sz="2800" b="1" dirty="0" smtClean="0"/>
              <a:t>?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кутник: округлені кути 7">
            <a:extLst>
              <a:ext uri="{FF2B5EF4-FFF2-40B4-BE49-F238E27FC236}">
                <a16:creationId xmlns:a16="http://schemas.microsoft.com/office/drawing/2014/main" xmlns="" id="{45006A45-F75E-42AC-B042-831AAF57F2E3}"/>
              </a:ext>
            </a:extLst>
          </p:cNvPr>
          <p:cNvSpPr/>
          <p:nvPr/>
        </p:nvSpPr>
        <p:spPr>
          <a:xfrm>
            <a:off x="1070652" y="4509660"/>
            <a:ext cx="7216499" cy="19444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ru-RU" sz="2800" b="1" dirty="0" err="1" smtClean="0"/>
              <a:t>Розташування</a:t>
            </a:r>
            <a:r>
              <a:rPr lang="ru-RU" sz="2800" b="1" dirty="0" smtClean="0"/>
              <a:t> Сонця в </a:t>
            </a:r>
            <a:r>
              <a:rPr lang="ru-RU" sz="2800" b="1" dirty="0" err="1" smtClean="0"/>
              <a:t>Сонячній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системі</a:t>
            </a:r>
            <a:r>
              <a:rPr lang="ru-RU" sz="2800" b="1" dirty="0" smtClean="0"/>
              <a:t>.</a:t>
            </a:r>
          </a:p>
          <a:p>
            <a:pPr marL="514350" indent="-514350">
              <a:buAutoNum type="arabicPeriod"/>
            </a:pPr>
            <a:r>
              <a:rPr lang="uk-UA" sz="2800" b="1" dirty="0" smtClean="0"/>
              <a:t>Маса й розміри Сонця.</a:t>
            </a:r>
          </a:p>
          <a:p>
            <a:pPr marL="514350" indent="-514350">
              <a:buAutoNum type="arabicPeriod"/>
            </a:pPr>
            <a:r>
              <a:rPr lang="uk-UA" sz="2800" b="1" dirty="0" smtClean="0"/>
              <a:t>Відстань від Землі до Сонця</a:t>
            </a:r>
          </a:p>
          <a:p>
            <a:pPr marL="514350" indent="-514350">
              <a:buAutoNum type="arabicPeriod"/>
            </a:pPr>
            <a:r>
              <a:rPr lang="uk-UA" sz="2800" b="1" dirty="0" smtClean="0"/>
              <a:t>…</a:t>
            </a:r>
            <a:endParaRPr lang="ru-RU" sz="2800" b="1" dirty="0" smtClean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38221" y="506122"/>
            <a:ext cx="10230374" cy="69142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Зробіть </a:t>
            </a:r>
            <a:r>
              <a:rPr lang="uk-UA" sz="4000" b="1" dirty="0" smtClean="0">
                <a:solidFill>
                  <a:schemeClr val="bg1"/>
                </a:solidFill>
              </a:rPr>
              <a:t>висновки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25" name="Picture 2" descr="D:\Картинки до тестів\!!! Есміра Україна Читання в родині\OIG.GuYk2yt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612" y="1335286"/>
            <a:ext cx="3183983" cy="3183983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104366" y="3861842"/>
            <a:ext cx="6571841" cy="5788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Доповни</a:t>
            </a:r>
            <a:r>
              <a:rPr lang="ru-RU" sz="2800" b="1" dirty="0" smtClean="0"/>
              <a:t> план розповіді про Сонце</a:t>
            </a:r>
            <a:endParaRPr lang="ru-RU" sz="28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56649" y="1335286"/>
            <a:ext cx="5526016" cy="58234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Доведіть, що Сонце – це зоря</a:t>
            </a:r>
            <a:endParaRPr lang="uk-UA" sz="2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42843" y="1989634"/>
            <a:ext cx="6533364" cy="79208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Яку роль у твоєму житті відіграє Сонце?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334678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7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612B521B-AE0F-4FC2-99C1-C8EB2AA01890}"/>
              </a:ext>
            </a:extLst>
          </p:cNvPr>
          <p:cNvSpPr/>
          <p:nvPr/>
        </p:nvSpPr>
        <p:spPr>
          <a:xfrm>
            <a:off x="1" y="6022081"/>
            <a:ext cx="1005538" cy="83750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bg1"/>
                </a:solidFill>
              </a:rPr>
              <a:t>Сторінка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17</a:t>
            </a:r>
            <a:endParaRPr lang="uk-UA" sz="12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0389" y="435619"/>
            <a:ext cx="10456218" cy="76192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Робота в зошиті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9423" y="1773609"/>
            <a:ext cx="3744416" cy="3816425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u="sng" dirty="0">
                <a:solidFill>
                  <a:schemeClr val="accent3">
                    <a:lumMod val="75000"/>
                  </a:schemeClr>
                </a:solidFill>
              </a:rPr>
              <a:t>Домашнє </a:t>
            </a:r>
            <a:r>
              <a:rPr lang="uk-UA" sz="2800" b="1" u="sng" dirty="0" smtClean="0">
                <a:solidFill>
                  <a:schemeClr val="accent3">
                    <a:lumMod val="75000"/>
                  </a:schemeClr>
                </a:solidFill>
              </a:rPr>
              <a:t>завдання</a:t>
            </a:r>
          </a:p>
          <a:p>
            <a:pPr algn="ctr"/>
            <a:r>
              <a:rPr lang="uk-UA" sz="2800" b="1" dirty="0">
                <a:solidFill>
                  <a:schemeClr val="accent3">
                    <a:lumMod val="75000"/>
                  </a:schemeClr>
                </a:solidFill>
              </a:rPr>
              <a:t>Сторінки </a:t>
            </a:r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29-31 </a:t>
            </a:r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прочитати, дати відповіді на запитання після статті. </a:t>
            </a:r>
            <a:endParaRPr lang="uk-UA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В </a:t>
            </a:r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зошиті завдання до уроку </a:t>
            </a:r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14.</a:t>
            </a:r>
            <a:endParaRPr lang="uk-UA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074" name="Picture 2" descr="D:\4 клас\04 ЯДС\ПРИРОДА\1 Сонячна сист Орієнтування\2 Чому система Сонячна\2026-09-28_2205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27" y="1197546"/>
            <a:ext cx="6521780" cy="536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79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Картинки до тестів\Емоції Смайли\Смайлик серпанти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511" y="1313747"/>
            <a:ext cx="2958945" cy="2218311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Смайли\смайл уваг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23" y="1329074"/>
            <a:ext cx="2285405" cy="207240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Смайли\Поди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157" y="3576649"/>
            <a:ext cx="2577174" cy="2388509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Картинки до тестів\Емоції Смайли\Підморгуванн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039" y="3576650"/>
            <a:ext cx="2141730" cy="2134094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02927" y="491604"/>
            <a:ext cx="10062731" cy="76598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Рефлексія. Вправа «Мій успіх»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1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3449501" y="2041016"/>
            <a:ext cx="2404640" cy="77985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Я – молодець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372286" y="4253775"/>
            <a:ext cx="1668865" cy="77985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Добре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20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6200817" y="2041016"/>
            <a:ext cx="1916537" cy="779394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Відмінно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4474645" y="3201267"/>
            <a:ext cx="2440325" cy="6615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Можу краще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кутник: округлені кути 11">
            <a:extLst>
              <a:ext uri="{FF2B5EF4-FFF2-40B4-BE49-F238E27FC236}">
                <a16:creationId xmlns:a16="http://schemas.microsoft.com/office/drawing/2014/main" xmlns="" id="{9A9DA5F3-FC9A-4C90-98EC-B2DAA10233BC}"/>
              </a:ext>
            </a:extLst>
          </p:cNvPr>
          <p:cNvSpPr/>
          <p:nvPr/>
        </p:nvSpPr>
        <p:spPr>
          <a:xfrm>
            <a:off x="9709685" y="4643700"/>
            <a:ext cx="1255973" cy="65523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Ой! …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Картинки до тестів\Емоції Смайли\Задумливий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433" y="3988607"/>
            <a:ext cx="2304752" cy="260581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455113" y="1357146"/>
            <a:ext cx="4798055" cy="506533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Оцініть </a:t>
            </a:r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свою роботу на уроці</a:t>
            </a:r>
            <a:endParaRPr lang="uk-UA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16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1941SlideId27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126SlideId2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253SlideId27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31SlideId27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1941SlideId27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126SlideId2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327SlideId28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820SlideId28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820SlideId28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820SlideId28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820SlideId28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532SlideId28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744SlideId28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2820SlideId28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3241SlideId29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5118223249SlideId29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3570</TotalTime>
  <Words>528</Words>
  <Application>Microsoft Office PowerPoint</Application>
  <PresentationFormat>Произвольный</PresentationFormat>
  <Paragraphs>74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269</cp:revision>
  <dcterms:created xsi:type="dcterms:W3CDTF">2025-08-27T14:01:18Z</dcterms:created>
  <dcterms:modified xsi:type="dcterms:W3CDTF">2026-09-28T19:09:57Z</dcterms:modified>
</cp:coreProperties>
</file>