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94" r:id="rId3"/>
    <p:sldId id="873" r:id="rId4"/>
    <p:sldId id="286" r:id="rId5"/>
    <p:sldId id="896" r:id="rId6"/>
    <p:sldId id="828" r:id="rId7"/>
    <p:sldId id="879" r:id="rId8"/>
    <p:sldId id="886" r:id="rId9"/>
    <p:sldId id="892" r:id="rId10"/>
    <p:sldId id="890" r:id="rId11"/>
    <p:sldId id="893" r:id="rId12"/>
    <p:sldId id="885" r:id="rId13"/>
    <p:sldId id="895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ОЗНАЙОМЛЕННЯ З ПИСЬМОВИМ ДІЛЕННЯМ ТРИЦИФРОВОГО ЧИСЛА НА ОДНОЦИФРОВЕ. </a:t>
          </a:r>
          <a:endParaRPr lang="ru-RU" sz="24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СКЛАДАННЯ ЗАДАЧІ НА СПІЛЬНУ РОБОТУ ЗА СХЕМОЮ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ПЕРИМЕТРА ПРЯМОКУТНИКА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ВИЗНАЧЕННЯ В ЧИСЛІ ЗАГАЛЬНОЇ КІЛЬКОСТІ РОЗРЯДНИХ ОДИНИЦЬ: УСЬОГО СОТЕНЬ, УСЬОГО ДЕСЯТКІВ, УСЬОГО ОДИНИЦЬ. 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76067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61538" custLinFactX="329180" custLinFactNeighborX="400000" custLinFactNeighborY="26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X="-158614" custLinFactNeighborX="-200000" custLinFactNeighborY="3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55442" custLinFactNeighborX="-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698689" y="698689"/>
          <a:ext cx="4273486" cy="2876106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ВИЗНАЧЕННЯ В ЧИСЛІ ЗАГАЛЬНОЇ КІЛЬКОСТІ РОЗРЯДНИХ ОДИНИЦЬ: УСЬОГО СОТЕНЬ, УСЬОГО ДЕСЯТКІВ, УСЬОГО ОДИНИЦЬ.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1" y="854696"/>
        <a:ext cx="2876106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458939" y="817357"/>
          <a:ext cx="4273486" cy="2638770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ПЕРИМЕТРА ПРЯМОКУТНИКА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276297" y="854696"/>
        <a:ext cx="2638770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105747" y="823074"/>
          <a:ext cx="4273486" cy="262733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ОЗНАЙОМЛЕННЯ З ПИСЬМОВИМ ДІЛЕННЯМ ТРИЦИФРОВОГО ЧИСЛА НА ОДНОЦИФРОВЕ.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2928822" y="854696"/>
        <a:ext cx="262733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791449" y="939039"/>
          <a:ext cx="4273486" cy="2395407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СКЛАДАННЯ ЗАДАЧІ НА СПІЛЬНУ РОБОТУ ЗА СХЕМОЮ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730488" y="854697"/>
        <a:ext cx="2395407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86509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Письмове </a:t>
            </a:r>
            <a:r>
              <a:rPr lang="uk-UA" sz="4000" b="1" dirty="0" smtClean="0">
                <a:solidFill>
                  <a:srgbClr val="7030A0"/>
                </a:solidFill>
              </a:rPr>
              <a:t>ділення трицифрового числа на одноцифрове. </a:t>
            </a:r>
          </a:p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Задачі </a:t>
            </a:r>
            <a:r>
              <a:rPr lang="uk-UA" sz="4000" b="1" dirty="0">
                <a:solidFill>
                  <a:srgbClr val="7030A0"/>
                </a:solidFill>
              </a:rPr>
              <a:t>на спільну роботу</a:t>
            </a:r>
            <a:r>
              <a:rPr lang="uk-UA" sz="4000" b="1" dirty="0" smtClean="0">
                <a:solidFill>
                  <a:srgbClr val="7030A0"/>
                </a:solidFill>
              </a:rPr>
              <a:t>.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16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="" xmlns:a16="http://schemas.microsoft.com/office/drawing/2014/main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51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48351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Ст.30-31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1 Повторення вивченого в 3 кл\2026-09-19_1456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62" y="1482485"/>
            <a:ext cx="8778985" cy="85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4 клас\03 МАТЕМАТИКА\1 Листопад\1 Повторення вивченого в 3 кл\2026-09-19_1456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77" y="2386456"/>
            <a:ext cx="8777569" cy="16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8188142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8900343" y="1320796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1771551" y="1199105"/>
            <a:ext cx="6840760" cy="35394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/>
              <a:t>В</a:t>
            </a:r>
            <a:r>
              <a:rPr lang="ru-RU" sz="2800" b="1" dirty="0" smtClean="0"/>
              <a:t> </a:t>
            </a:r>
            <a:r>
              <a:rPr lang="ru-RU" sz="2800" b="1" dirty="0" err="1"/>
              <a:t>трьох</a:t>
            </a:r>
            <a:r>
              <a:rPr lang="ru-RU" sz="2800" b="1" dirty="0"/>
              <a:t> </a:t>
            </a:r>
            <a:r>
              <a:rPr lang="ru-RU" sz="2800" b="1" dirty="0" err="1"/>
              <a:t>трикутниках</a:t>
            </a:r>
            <a:r>
              <a:rPr lang="ru-RU" sz="2800" b="1" dirty="0"/>
              <a:t> — </a:t>
            </a:r>
            <a:r>
              <a:rPr lang="ru-RU" sz="2800" b="1" dirty="0" err="1"/>
              <a:t>кутів</a:t>
            </a:r>
            <a:r>
              <a:rPr lang="ru-RU" sz="2800" b="1" dirty="0"/>
              <a:t>? </a:t>
            </a:r>
            <a:endParaRPr lang="uk-UA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Лап </a:t>
            </a:r>
            <a:r>
              <a:rPr lang="ru-RU" sz="2800" b="1" dirty="0"/>
              <a:t>у </a:t>
            </a:r>
            <a:r>
              <a:rPr lang="ru-RU" sz="2800" b="1" dirty="0" err="1"/>
              <a:t>чотирьох</a:t>
            </a:r>
            <a:r>
              <a:rPr lang="ru-RU" sz="2800" b="1" dirty="0"/>
              <a:t> </a:t>
            </a:r>
            <a:r>
              <a:rPr lang="ru-RU" sz="2800" b="1" dirty="0" err="1"/>
              <a:t>вовків</a:t>
            </a:r>
            <a:r>
              <a:rPr lang="ru-RU" sz="2800" b="1" dirty="0"/>
              <a:t>? </a:t>
            </a:r>
            <a:endParaRPr lang="uk-UA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err="1" smtClean="0"/>
              <a:t>Ніжок</a:t>
            </a:r>
            <a:r>
              <a:rPr lang="ru-RU" sz="2800" b="1" dirty="0" smtClean="0"/>
              <a:t> </a:t>
            </a:r>
            <a:r>
              <a:rPr lang="ru-RU" sz="2800" b="1" dirty="0"/>
              <a:t>у 8 курчат? </a:t>
            </a:r>
            <a:endParaRPr lang="uk-UA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err="1" smtClean="0"/>
              <a:t>Вушок</a:t>
            </a:r>
            <a:r>
              <a:rPr lang="ru-RU" sz="2800" b="1" dirty="0" smtClean="0"/>
              <a:t> </a:t>
            </a:r>
            <a:r>
              <a:rPr lang="ru-RU" sz="2800" b="1" dirty="0"/>
              <a:t>у 9 зайчат? </a:t>
            </a:r>
            <a:endParaRPr lang="ru-RU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err="1" smtClean="0"/>
              <a:t>Днів</a:t>
            </a:r>
            <a:r>
              <a:rPr lang="ru-RU" sz="2800" b="1" dirty="0" smtClean="0"/>
              <a:t> </a:t>
            </a:r>
            <a:r>
              <a:rPr lang="ru-RU" sz="2800" b="1" dirty="0"/>
              <a:t>у </a:t>
            </a:r>
            <a:r>
              <a:rPr lang="ru-RU" sz="2800" b="1" dirty="0" err="1" smtClean="0"/>
              <a:t>чотирьох</a:t>
            </a:r>
            <a:r>
              <a:rPr lang="ru-RU" sz="2800" b="1" dirty="0"/>
              <a:t> </a:t>
            </a:r>
            <a:r>
              <a:rPr lang="ru-RU" sz="2800" b="1" dirty="0" err="1"/>
              <a:t>тижнях</a:t>
            </a:r>
            <a:r>
              <a:rPr lang="ru-RU" sz="2800" b="1" dirty="0" smtClean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err="1" smtClean="0"/>
              <a:t>Пальців</a:t>
            </a:r>
            <a:r>
              <a:rPr lang="ru-RU" sz="2800" b="1" dirty="0" smtClean="0"/>
              <a:t> </a:t>
            </a:r>
            <a:r>
              <a:rPr lang="ru-RU" sz="2800" b="1" dirty="0"/>
              <a:t>на </a:t>
            </a:r>
            <a:r>
              <a:rPr lang="ru-RU" sz="2800" b="1" dirty="0" err="1"/>
              <a:t>шістьох</a:t>
            </a:r>
            <a:r>
              <a:rPr lang="ru-RU" sz="2800" b="1" dirty="0"/>
              <a:t> </a:t>
            </a:r>
            <a:r>
              <a:rPr lang="ru-RU" sz="2800" b="1" dirty="0" smtClean="0"/>
              <a:t>руках? </a:t>
            </a:r>
            <a:endParaRPr lang="uk-UA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Лап у </a:t>
            </a:r>
            <a:r>
              <a:rPr lang="ru-RU" sz="2800" b="1" dirty="0" err="1"/>
              <a:t>десятьох</a:t>
            </a:r>
            <a:r>
              <a:rPr lang="ru-RU" sz="2800" b="1" dirty="0"/>
              <a:t> </a:t>
            </a:r>
            <a:r>
              <a:rPr lang="ru-RU" sz="2800" b="1" smtClean="0"/>
              <a:t>собачок? </a:t>
            </a:r>
            <a:endParaRPr lang="uk-UA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err="1" smtClean="0"/>
              <a:t>Хвостиків</a:t>
            </a:r>
            <a:r>
              <a:rPr lang="ru-RU" sz="2800" b="1" dirty="0" smtClean="0"/>
              <a:t> </a:t>
            </a:r>
            <a:r>
              <a:rPr lang="ru-RU" sz="2800" b="1" dirty="0"/>
              <a:t>у </a:t>
            </a:r>
            <a:r>
              <a:rPr lang="ru-RU" sz="2800" b="1" dirty="0" err="1"/>
              <a:t>сотні</a:t>
            </a:r>
            <a:r>
              <a:rPr lang="ru-RU" sz="2800" b="1" dirty="0"/>
              <a:t> жаб?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471" y="405458"/>
            <a:ext cx="10068323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</a:t>
            </a:r>
            <a:r>
              <a:rPr lang="uk-UA" sz="4000" b="1" dirty="0" smtClean="0">
                <a:solidFill>
                  <a:schemeClr val="bg1"/>
                </a:solidFill>
              </a:rPr>
              <a:t>обчислення. Скільки...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№122-123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871779" y="1602723"/>
            <a:ext cx="719935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006162" y="1236864"/>
            <a:ext cx="606149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136174" y="2069773"/>
            <a:ext cx="812905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136174" y="2502930"/>
            <a:ext cx="717422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63432" y="2898214"/>
            <a:ext cx="66471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223981" y="3798874"/>
            <a:ext cx="67371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40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410200" y="3366660"/>
            <a:ext cx="775449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30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885279" y="4221882"/>
            <a:ext cx="498877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0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21" grpId="0"/>
      <p:bldP spid="23" grpId="0"/>
      <p:bldP spid="24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79" y="330940"/>
            <a:ext cx="8151457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Розв’яжіть задачі і запишіть </a:t>
            </a:r>
            <a:r>
              <a:rPr lang="ru-RU" sz="3600" b="1" dirty="0" err="1" smtClean="0"/>
              <a:t>результати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147" y="330940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919727" y="3342677"/>
            <a:ext cx="10276502" cy="31085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Місткість</a:t>
            </a:r>
            <a:r>
              <a:rPr lang="ru-RU" sz="2800" dirty="0" smtClean="0"/>
              <a:t> </a:t>
            </a:r>
            <a:r>
              <a:rPr lang="ru-RU" sz="2800" dirty="0"/>
              <a:t>бочки 72 л, а </a:t>
            </a:r>
            <a:r>
              <a:rPr lang="ru-RU" sz="2800" dirty="0" err="1"/>
              <a:t>відра</a:t>
            </a:r>
            <a:r>
              <a:rPr lang="ru-RU" sz="2800" dirty="0"/>
              <a:t> — у 8 разів </a:t>
            </a:r>
            <a:r>
              <a:rPr lang="ru-RU" sz="2800" dirty="0" err="1"/>
              <a:t>менше</a:t>
            </a:r>
            <a:r>
              <a:rPr lang="ru-RU" sz="2800" dirty="0"/>
              <a:t>. Якою є </a:t>
            </a:r>
            <a:r>
              <a:rPr lang="ru-RU" sz="2800" dirty="0" err="1"/>
              <a:t>місткість</a:t>
            </a:r>
            <a:r>
              <a:rPr lang="ru-RU" sz="2800" dirty="0"/>
              <a:t> </a:t>
            </a:r>
            <a:r>
              <a:rPr lang="ru-RU" sz="2800" dirty="0" err="1"/>
              <a:t>відра</a:t>
            </a:r>
            <a:r>
              <a:rPr lang="ru-RU" sz="2800" dirty="0"/>
              <a:t>? </a:t>
            </a:r>
            <a:endParaRPr lang="uk-UA" sz="28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smtClean="0"/>
              <a:t>У </a:t>
            </a:r>
            <a:r>
              <a:rPr lang="ru-RU" sz="2800" dirty="0"/>
              <a:t>ящики </a:t>
            </a:r>
            <a:r>
              <a:rPr lang="ru-RU" sz="2800" dirty="0" err="1"/>
              <a:t>розклали</a:t>
            </a:r>
            <a:r>
              <a:rPr lang="ru-RU" sz="2800" dirty="0"/>
              <a:t> </a:t>
            </a:r>
            <a:r>
              <a:rPr lang="ru-RU" sz="2800" dirty="0" smtClean="0"/>
              <a:t>64кг </a:t>
            </a:r>
            <a:r>
              <a:rPr lang="ru-RU" sz="2800" dirty="0" err="1"/>
              <a:t>лимонів</a:t>
            </a:r>
            <a:r>
              <a:rPr lang="ru-RU" sz="2800" dirty="0"/>
              <a:t>, по </a:t>
            </a:r>
            <a:r>
              <a:rPr lang="ru-RU" sz="2800" dirty="0" smtClean="0"/>
              <a:t>8кг </a:t>
            </a:r>
            <a:r>
              <a:rPr lang="ru-RU" sz="2800" dirty="0"/>
              <a:t>у кожний. Скільки </a:t>
            </a:r>
            <a:r>
              <a:rPr lang="ru-RU" sz="2800" dirty="0" err="1"/>
              <a:t>ящиків</a:t>
            </a:r>
            <a:r>
              <a:rPr lang="ru-RU" sz="2800" dirty="0"/>
              <a:t> </a:t>
            </a:r>
            <a:r>
              <a:rPr lang="ru-RU" sz="2800" dirty="0" err="1"/>
              <a:t>використали</a:t>
            </a:r>
            <a:r>
              <a:rPr lang="ru-RU" sz="2800" dirty="0"/>
              <a:t>? </a:t>
            </a:r>
            <a:endParaRPr lang="uk-UA" sz="28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Вихователька</a:t>
            </a:r>
            <a:r>
              <a:rPr lang="ru-RU" sz="2800" dirty="0" smtClean="0"/>
              <a:t> </a:t>
            </a:r>
            <a:r>
              <a:rPr lang="ru-RU" sz="2800" dirty="0" err="1"/>
              <a:t>роздала</a:t>
            </a:r>
            <a:r>
              <a:rPr lang="ru-RU" sz="2800" dirty="0"/>
              <a:t> </a:t>
            </a:r>
            <a:r>
              <a:rPr lang="ru-RU" sz="2800" dirty="0" err="1"/>
              <a:t>порівну</a:t>
            </a:r>
            <a:r>
              <a:rPr lang="ru-RU" sz="2800" dirty="0"/>
              <a:t> 56 </a:t>
            </a:r>
            <a:r>
              <a:rPr lang="ru-RU" sz="2800" dirty="0" err="1"/>
              <a:t>цукерок</a:t>
            </a:r>
            <a:r>
              <a:rPr lang="ru-RU" sz="2800" dirty="0"/>
              <a:t> </a:t>
            </a:r>
            <a:r>
              <a:rPr lang="ru-RU" sz="2800" dirty="0" err="1" smtClean="0"/>
              <a:t>вісьмом</a:t>
            </a:r>
            <a:r>
              <a:rPr lang="ru-RU" sz="2800" dirty="0" smtClean="0"/>
              <a:t> </a:t>
            </a:r>
            <a:r>
              <a:rPr lang="ru-RU" sz="2800" dirty="0" err="1"/>
              <a:t>дітям</a:t>
            </a:r>
            <a:r>
              <a:rPr lang="ru-RU" sz="2800" dirty="0"/>
              <a:t>. Скільки </a:t>
            </a:r>
            <a:r>
              <a:rPr lang="ru-RU" sz="2800" dirty="0" err="1"/>
              <a:t>цукерок</a:t>
            </a:r>
            <a:r>
              <a:rPr lang="ru-RU" sz="2800" dirty="0"/>
              <a:t> </a:t>
            </a:r>
            <a:r>
              <a:rPr lang="ru-RU" sz="2800" dirty="0" err="1"/>
              <a:t>отримала</a:t>
            </a:r>
            <a:r>
              <a:rPr lang="ru-RU" sz="2800" dirty="0"/>
              <a:t> </a:t>
            </a:r>
            <a:r>
              <a:rPr lang="ru-RU" sz="2800" dirty="0" err="1"/>
              <a:t>кожна</a:t>
            </a:r>
            <a:r>
              <a:rPr lang="ru-RU" sz="2800" dirty="0"/>
              <a:t> </a:t>
            </a:r>
            <a:r>
              <a:rPr lang="ru-RU" sz="2800" dirty="0" err="1"/>
              <a:t>дитина</a:t>
            </a:r>
            <a:r>
              <a:rPr lang="ru-RU" sz="2800" dirty="0"/>
              <a:t>? </a:t>
            </a:r>
            <a:endParaRPr lang="uk-UA" sz="28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Маса</a:t>
            </a:r>
            <a:r>
              <a:rPr lang="ru-RU" sz="2800" dirty="0" smtClean="0"/>
              <a:t> </a:t>
            </a:r>
            <a:r>
              <a:rPr lang="ru-RU" sz="2800" dirty="0" err="1" smtClean="0"/>
              <a:t>п’яти</a:t>
            </a:r>
            <a:r>
              <a:rPr lang="ru-RU" sz="2800" dirty="0" smtClean="0"/>
              <a:t> коробок </a:t>
            </a:r>
            <a:r>
              <a:rPr lang="ru-RU" sz="2800" dirty="0" err="1" smtClean="0"/>
              <a:t>печива</a:t>
            </a:r>
            <a:r>
              <a:rPr lang="ru-RU" sz="2800" dirty="0" smtClean="0"/>
              <a:t> 30кг. </a:t>
            </a:r>
            <a:r>
              <a:rPr lang="ru-RU" sz="2800" dirty="0"/>
              <a:t>Скільки </a:t>
            </a:r>
            <a:r>
              <a:rPr lang="ru-RU" sz="2800" dirty="0" err="1" smtClean="0"/>
              <a:t>важить</a:t>
            </a:r>
            <a:r>
              <a:rPr lang="ru-RU" sz="2800" dirty="0" smtClean="0"/>
              <a:t> 1 така коробка?</a:t>
            </a:r>
            <a:endParaRPr lang="ru-RU" sz="2800" b="1" dirty="0"/>
          </a:p>
        </p:txBody>
      </p:sp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484351" y="2619387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981920" y="2624848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367112" y="2622180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3964693" y="2624848"/>
            <a:ext cx="420547" cy="534723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767225" y="2872168"/>
            <a:ext cx="226218" cy="205925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2707141" y="2655672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2996069" y="2677087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4071636" y="2567716"/>
            <a:ext cx="921940" cy="879860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5363195" y="2565698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  <p:bldP spid="1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06021" y="405458"/>
            <a:ext cx="10945216" cy="108012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/>
              <a:t>Визнач, </a:t>
            </a:r>
            <a:r>
              <a:rPr lang="ru-RU" sz="3600" b="1" dirty="0" err="1"/>
              <a:t>скільки</a:t>
            </a:r>
            <a:r>
              <a:rPr lang="ru-RU" sz="3600" b="1" dirty="0"/>
              <a:t> в кожному </a:t>
            </a:r>
            <a:r>
              <a:rPr lang="ru-RU" sz="3600" b="1" dirty="0" err="1"/>
              <a:t>числі</a:t>
            </a:r>
            <a:r>
              <a:rPr lang="ru-RU" sz="3600" b="1" dirty="0"/>
              <a:t> всього сотень, </a:t>
            </a:r>
            <a:r>
              <a:rPr lang="ru-RU" sz="3600" b="1" dirty="0" err="1"/>
              <a:t>усього</a:t>
            </a:r>
            <a:r>
              <a:rPr lang="ru-RU" sz="3600" b="1" dirty="0"/>
              <a:t> десятків, </a:t>
            </a:r>
            <a:r>
              <a:rPr lang="ru-RU" sz="3600" b="1" dirty="0" err="1"/>
              <a:t>усього</a:t>
            </a:r>
            <a:r>
              <a:rPr lang="ru-RU" sz="3600" b="1" dirty="0"/>
              <a:t> </a:t>
            </a:r>
            <a:r>
              <a:rPr lang="ru-RU" sz="3600" b="1" dirty="0" err="1"/>
              <a:t>одиниць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319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№165-166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652" y="1602881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7955" y="1629593"/>
            <a:ext cx="915849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802=                                            700= </a:t>
            </a:r>
          </a:p>
          <a:p>
            <a:r>
              <a:rPr lang="ru-RU" sz="3200" b="1" dirty="0" smtClean="0"/>
              <a:t>360=                                            374=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48457" y="1628441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60969" y="1628440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10212" y="1629593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802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7955" y="3264798"/>
            <a:ext cx="915849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72 </a:t>
            </a:r>
            <a:r>
              <a:rPr lang="ru-RU" sz="3200" b="1" dirty="0"/>
              <a:t>: </a:t>
            </a:r>
            <a:r>
              <a:rPr lang="ru-RU" sz="3200" b="1" dirty="0" smtClean="0"/>
              <a:t>9 =            40 </a:t>
            </a:r>
            <a:r>
              <a:rPr lang="ru-RU" sz="3200" b="1" dirty="0"/>
              <a:t>: </a:t>
            </a:r>
            <a:r>
              <a:rPr lang="ru-RU" sz="3200" b="1" dirty="0" smtClean="0"/>
              <a:t>8 =          63 </a:t>
            </a:r>
            <a:r>
              <a:rPr lang="ru-RU" sz="3200" b="1" dirty="0"/>
              <a:t>: </a:t>
            </a:r>
            <a:r>
              <a:rPr lang="ru-RU" sz="3200" b="1" dirty="0" smtClean="0"/>
              <a:t>7 =           54 </a:t>
            </a:r>
            <a:r>
              <a:rPr lang="ru-RU" sz="3200" b="1" dirty="0"/>
              <a:t>: </a:t>
            </a:r>
            <a:r>
              <a:rPr lang="ru-RU" sz="3200" b="1" dirty="0" smtClean="0"/>
              <a:t>6 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45 </a:t>
            </a:r>
            <a:r>
              <a:rPr lang="ru-RU" sz="3200" b="1" dirty="0"/>
              <a:t>: </a:t>
            </a:r>
            <a:r>
              <a:rPr lang="ru-RU" sz="3200" b="1" dirty="0" smtClean="0"/>
              <a:t>5=             32 </a:t>
            </a:r>
            <a:r>
              <a:rPr lang="ru-RU" sz="3200" b="1" dirty="0"/>
              <a:t>: </a:t>
            </a:r>
            <a:r>
              <a:rPr lang="ru-RU" sz="3200" b="1" dirty="0" smtClean="0"/>
              <a:t>4=         630 </a:t>
            </a:r>
            <a:r>
              <a:rPr lang="ru-RU" sz="3200" b="1" dirty="0"/>
              <a:t>: </a:t>
            </a:r>
            <a:r>
              <a:rPr lang="ru-RU" sz="3200" b="1" dirty="0" smtClean="0"/>
              <a:t>7=           540 </a:t>
            </a:r>
            <a:r>
              <a:rPr lang="ru-RU" sz="3200" b="1" dirty="0"/>
              <a:t>: </a:t>
            </a:r>
            <a:r>
              <a:rPr lang="ru-RU" sz="3200" b="1" dirty="0" smtClean="0"/>
              <a:t>6=</a:t>
            </a:r>
            <a:endParaRPr lang="ru-RU" sz="32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548458" y="2168202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359433" y="2168777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36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1716" y="2168777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360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84770" y="1628442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7с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295745" y="1629017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70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428028" y="1629017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700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484770" y="2073805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295745" y="2074380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37д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428028" y="2074380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374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902722" y="342670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952717" y="414674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261443" y="346485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219538" y="414987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339623" y="342670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361178" y="4183099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568776" y="336961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713922" y="411342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90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8" grpId="0"/>
      <p:bldP spid="28" grpId="0" animBg="1"/>
      <p:bldP spid="39" grpId="0"/>
      <p:bldP spid="43" grpId="0"/>
      <p:bldP spid="44" grpId="0"/>
      <p:bldP spid="45" grpId="0"/>
      <p:bldP spid="48" grpId="0"/>
      <p:bldP spid="49" grpId="0"/>
      <p:bldP spid="50" grpId="0"/>
      <p:bldP spid="51" grpId="0"/>
      <p:bldP spid="52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2205370" y="1717383"/>
            <a:ext cx="9643005" cy="489364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u="sng" dirty="0" err="1">
                <a:solidFill>
                  <a:srgbClr val="7030A0"/>
                </a:solidFill>
              </a:rPr>
              <a:t>Визначаю</a:t>
            </a:r>
            <a:r>
              <a:rPr lang="ru-RU" sz="2400" b="1" u="sng" dirty="0">
                <a:solidFill>
                  <a:srgbClr val="7030A0"/>
                </a:solidFill>
              </a:rPr>
              <a:t> кількість цифр у </a:t>
            </a:r>
            <a:r>
              <a:rPr lang="ru-RU" sz="2400" b="1" u="sng" dirty="0" err="1">
                <a:solidFill>
                  <a:srgbClr val="7030A0"/>
                </a:solidFill>
              </a:rPr>
              <a:t>частці</a:t>
            </a:r>
            <a:r>
              <a:rPr lang="ru-RU" sz="2400" b="1" dirty="0">
                <a:solidFill>
                  <a:srgbClr val="7030A0"/>
                </a:solidFill>
              </a:rPr>
              <a:t>. Для цього </a:t>
            </a:r>
            <a:r>
              <a:rPr lang="ru-RU" sz="2400" b="1" dirty="0" err="1" smtClean="0">
                <a:solidFill>
                  <a:srgbClr val="7030A0"/>
                </a:solidFill>
              </a:rPr>
              <a:t>знаходжу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перше </a:t>
            </a:r>
            <a:r>
              <a:rPr lang="ru-RU" sz="2400" b="1" dirty="0" err="1">
                <a:solidFill>
                  <a:srgbClr val="7030A0"/>
                </a:solidFill>
              </a:rPr>
              <a:t>неповне</a:t>
            </a:r>
            <a:r>
              <a:rPr lang="ru-RU" sz="2400" b="1" dirty="0">
                <a:solidFill>
                  <a:srgbClr val="7030A0"/>
                </a:solidFill>
              </a:rPr>
              <a:t> ділене. Число 942 </a:t>
            </a:r>
            <a:r>
              <a:rPr lang="ru-RU" sz="2400" b="1" dirty="0" err="1">
                <a:solidFill>
                  <a:srgbClr val="7030A0"/>
                </a:solidFill>
              </a:rPr>
              <a:t>містить</a:t>
            </a:r>
            <a:r>
              <a:rPr lang="ru-RU" sz="2400" b="1" dirty="0">
                <a:solidFill>
                  <a:srgbClr val="7030A0"/>
                </a:solidFill>
              </a:rPr>
              <a:t> 9 сотень. 9 &gt; 6. 9 — перше </a:t>
            </a:r>
            <a:r>
              <a:rPr lang="ru-RU" sz="2400" b="1" dirty="0" err="1" smtClean="0">
                <a:solidFill>
                  <a:srgbClr val="7030A0"/>
                </a:solidFill>
              </a:rPr>
              <a:t>неповне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ділене. </a:t>
            </a:r>
            <a:r>
              <a:rPr lang="ru-RU" sz="2400" b="1" dirty="0" err="1">
                <a:solidFill>
                  <a:srgbClr val="7030A0"/>
                </a:solidFill>
              </a:rPr>
              <a:t>Отже</a:t>
            </a:r>
            <a:r>
              <a:rPr lang="ru-RU" sz="2400" b="1" dirty="0">
                <a:solidFill>
                  <a:srgbClr val="7030A0"/>
                </a:solidFill>
              </a:rPr>
              <a:t>, перша цифра частки </a:t>
            </a:r>
            <a:r>
              <a:rPr lang="ru-RU" sz="2400" b="1" dirty="0" err="1" smtClean="0">
                <a:solidFill>
                  <a:srgbClr val="7030A0"/>
                </a:solidFill>
              </a:rPr>
              <a:t>позначатиме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сотні</a:t>
            </a:r>
            <a:r>
              <a:rPr lang="ru-RU" sz="2400" b="1" dirty="0">
                <a:solidFill>
                  <a:srgbClr val="7030A0"/>
                </a:solidFill>
              </a:rPr>
              <a:t>, тому всього в </a:t>
            </a:r>
            <a:r>
              <a:rPr lang="ru-RU" sz="2400" b="1" dirty="0" err="1">
                <a:solidFill>
                  <a:srgbClr val="7030A0"/>
                </a:solidFill>
              </a:rPr>
              <a:t>частці</a:t>
            </a:r>
            <a:r>
              <a:rPr lang="ru-RU" sz="2400" b="1" dirty="0">
                <a:solidFill>
                  <a:srgbClr val="7030A0"/>
                </a:solidFill>
              </a:rPr>
              <a:t> буде 3 </a:t>
            </a:r>
            <a:r>
              <a:rPr lang="ru-RU" sz="2400" b="1" dirty="0" err="1">
                <a:solidFill>
                  <a:srgbClr val="7030A0"/>
                </a:solidFill>
              </a:rPr>
              <a:t>цифри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u="sng" dirty="0" err="1" smtClean="0">
                <a:solidFill>
                  <a:srgbClr val="FF0000"/>
                </a:solidFill>
              </a:rPr>
              <a:t>Ділю</a:t>
            </a:r>
            <a:r>
              <a:rPr lang="ru-RU" sz="2400" b="1" u="sng" dirty="0" smtClean="0">
                <a:solidFill>
                  <a:srgbClr val="FF0000"/>
                </a:solidFill>
              </a:rPr>
              <a:t> </a:t>
            </a:r>
            <a:r>
              <a:rPr lang="ru-RU" sz="2400" b="1" u="sng" dirty="0" err="1">
                <a:solidFill>
                  <a:srgbClr val="FF0000"/>
                </a:solidFill>
              </a:rPr>
              <a:t>сотні</a:t>
            </a:r>
            <a:r>
              <a:rPr lang="ru-RU" sz="2400" b="1" dirty="0">
                <a:solidFill>
                  <a:srgbClr val="FF0000"/>
                </a:solidFill>
              </a:rPr>
              <a:t>. </a:t>
            </a:r>
            <a:r>
              <a:rPr lang="ru-RU" sz="2400" b="1" dirty="0" err="1">
                <a:solidFill>
                  <a:srgbClr val="FF0000"/>
                </a:solidFill>
              </a:rPr>
              <a:t>Поділю</a:t>
            </a:r>
            <a:r>
              <a:rPr lang="ru-RU" sz="2400" b="1" dirty="0">
                <a:solidFill>
                  <a:srgbClr val="FF0000"/>
                </a:solidFill>
              </a:rPr>
              <a:t> 9 на 6. У </a:t>
            </a:r>
            <a:r>
              <a:rPr lang="ru-RU" sz="2400" b="1" dirty="0" err="1">
                <a:solidFill>
                  <a:srgbClr val="FF0000"/>
                </a:solidFill>
              </a:rPr>
              <a:t>частці</a:t>
            </a:r>
            <a:r>
              <a:rPr lang="ru-RU" sz="2400" b="1" dirty="0">
                <a:solidFill>
                  <a:srgbClr val="FF0000"/>
                </a:solidFill>
              </a:rPr>
              <a:t> буде 1 сотня. Помножу: 1 · 6 = 6. </a:t>
            </a:r>
            <a:r>
              <a:rPr lang="ru-RU" sz="2400" b="1" dirty="0" err="1">
                <a:solidFill>
                  <a:srgbClr val="FF0000"/>
                </a:solidFill>
              </a:rPr>
              <a:t>Поділили</a:t>
            </a:r>
            <a:r>
              <a:rPr lang="ru-RU" sz="2400" b="1" dirty="0">
                <a:solidFill>
                  <a:srgbClr val="FF0000"/>
                </a:solidFill>
              </a:rPr>
              <a:t> 6 сотень. </a:t>
            </a:r>
            <a:r>
              <a:rPr lang="ru-RU" sz="2400" b="1" dirty="0" err="1">
                <a:solidFill>
                  <a:srgbClr val="FF0000"/>
                </a:solidFill>
              </a:rPr>
              <a:t>Відніму</a:t>
            </a:r>
            <a:r>
              <a:rPr lang="ru-RU" sz="2400" b="1" dirty="0">
                <a:solidFill>
                  <a:srgbClr val="FF0000"/>
                </a:solidFill>
              </a:rPr>
              <a:t>: 9 – 6 = 3. </a:t>
            </a:r>
            <a:r>
              <a:rPr lang="ru-RU" sz="2400" b="1" dirty="0" err="1">
                <a:solidFill>
                  <a:srgbClr val="FF0000"/>
                </a:solidFill>
              </a:rPr>
              <a:t>Залишилося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поділити</a:t>
            </a:r>
            <a:r>
              <a:rPr lang="ru-RU" sz="2400" b="1" dirty="0">
                <a:solidFill>
                  <a:srgbClr val="FF0000"/>
                </a:solidFill>
              </a:rPr>
              <a:t> 3 </a:t>
            </a:r>
            <a:r>
              <a:rPr lang="ru-RU" sz="2400" b="1" dirty="0" err="1">
                <a:solidFill>
                  <a:srgbClr val="FF0000"/>
                </a:solidFill>
              </a:rPr>
              <a:t>сотні</a:t>
            </a:r>
            <a:r>
              <a:rPr lang="ru-RU" sz="2400" b="1" dirty="0">
                <a:solidFill>
                  <a:srgbClr val="FF0000"/>
                </a:solidFill>
              </a:rPr>
              <a:t>. </a:t>
            </a:r>
            <a:r>
              <a:rPr lang="ru-RU" sz="2400" b="1" dirty="0" err="1">
                <a:solidFill>
                  <a:srgbClr val="FF0000"/>
                </a:solidFill>
              </a:rPr>
              <a:t>Порівняю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остачу</a:t>
            </a:r>
            <a:r>
              <a:rPr lang="ru-RU" sz="2400" b="1" dirty="0">
                <a:solidFill>
                  <a:srgbClr val="FF0000"/>
                </a:solidFill>
              </a:rPr>
              <a:t> з </a:t>
            </a:r>
            <a:r>
              <a:rPr lang="ru-RU" sz="2400" b="1" dirty="0" err="1">
                <a:solidFill>
                  <a:srgbClr val="FF0000"/>
                </a:solidFill>
              </a:rPr>
              <a:t>дільником</a:t>
            </a:r>
            <a:r>
              <a:rPr lang="ru-RU" sz="2400" b="1" dirty="0">
                <a:solidFill>
                  <a:srgbClr val="FF0000"/>
                </a:solidFill>
              </a:rPr>
              <a:t>: 3 &lt; 6.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u="sng" dirty="0" err="1" smtClean="0">
                <a:solidFill>
                  <a:srgbClr val="7030A0"/>
                </a:solidFill>
              </a:rPr>
              <a:t>Ділю</a:t>
            </a:r>
            <a:r>
              <a:rPr lang="ru-RU" sz="2400" b="1" u="sng" dirty="0" smtClean="0">
                <a:solidFill>
                  <a:srgbClr val="7030A0"/>
                </a:solidFill>
              </a:rPr>
              <a:t> </a:t>
            </a:r>
            <a:r>
              <a:rPr lang="ru-RU" sz="2400" b="1" u="sng" dirty="0">
                <a:solidFill>
                  <a:srgbClr val="7030A0"/>
                </a:solidFill>
              </a:rPr>
              <a:t>десятки</a:t>
            </a:r>
            <a:r>
              <a:rPr lang="ru-RU" sz="2400" b="1" dirty="0">
                <a:solidFill>
                  <a:srgbClr val="7030A0"/>
                </a:solidFill>
              </a:rPr>
              <a:t>. 3 </a:t>
            </a:r>
            <a:r>
              <a:rPr lang="ru-RU" sz="2400" b="1" dirty="0" err="1">
                <a:solidFill>
                  <a:srgbClr val="7030A0"/>
                </a:solidFill>
              </a:rPr>
              <a:t>сотні</a:t>
            </a:r>
            <a:r>
              <a:rPr lang="ru-RU" sz="2400" b="1" dirty="0">
                <a:solidFill>
                  <a:srgbClr val="7030A0"/>
                </a:solidFill>
              </a:rPr>
              <a:t> і 4 </a:t>
            </a:r>
            <a:r>
              <a:rPr lang="ru-RU" sz="2400" b="1" dirty="0" err="1" smtClean="0">
                <a:solidFill>
                  <a:srgbClr val="7030A0"/>
                </a:solidFill>
              </a:rPr>
              <a:t>дес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— це 34 десятки (друге </a:t>
            </a:r>
            <a:r>
              <a:rPr lang="ru-RU" sz="2400" b="1" dirty="0" err="1" smtClean="0">
                <a:solidFill>
                  <a:srgbClr val="7030A0"/>
                </a:solidFill>
              </a:rPr>
              <a:t>неповне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ділене). </a:t>
            </a:r>
            <a:r>
              <a:rPr lang="ru-RU" sz="2400" b="1" dirty="0" err="1">
                <a:solidFill>
                  <a:srgbClr val="7030A0"/>
                </a:solidFill>
              </a:rPr>
              <a:t>Поділю</a:t>
            </a:r>
            <a:r>
              <a:rPr lang="ru-RU" sz="2400" b="1" dirty="0">
                <a:solidFill>
                  <a:srgbClr val="7030A0"/>
                </a:solidFill>
              </a:rPr>
              <a:t> 34 на 6. У </a:t>
            </a:r>
            <a:r>
              <a:rPr lang="ru-RU" sz="2400" b="1" dirty="0" err="1">
                <a:solidFill>
                  <a:srgbClr val="7030A0"/>
                </a:solidFill>
              </a:rPr>
              <a:t>частці</a:t>
            </a:r>
            <a:r>
              <a:rPr lang="ru-RU" sz="2400" b="1" dirty="0">
                <a:solidFill>
                  <a:srgbClr val="7030A0"/>
                </a:solidFill>
              </a:rPr>
              <a:t> буде 5 </a:t>
            </a:r>
            <a:r>
              <a:rPr lang="ru-RU" sz="2400" b="1" dirty="0" err="1" smtClean="0">
                <a:solidFill>
                  <a:srgbClr val="7030A0"/>
                </a:solidFill>
              </a:rPr>
              <a:t>дес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>
                <a:solidFill>
                  <a:srgbClr val="7030A0"/>
                </a:solidFill>
              </a:rPr>
              <a:t>Помножу: 5 · 6 = 30. </a:t>
            </a:r>
            <a:r>
              <a:rPr lang="ru-RU" sz="2400" b="1" dirty="0" err="1">
                <a:solidFill>
                  <a:srgbClr val="7030A0"/>
                </a:solidFill>
              </a:rPr>
              <a:t>Поділили</a:t>
            </a:r>
            <a:r>
              <a:rPr lang="ru-RU" sz="2400" b="1" dirty="0">
                <a:solidFill>
                  <a:srgbClr val="7030A0"/>
                </a:solidFill>
              </a:rPr>
              <a:t> 30 </a:t>
            </a:r>
            <a:r>
              <a:rPr lang="ru-RU" sz="2400" b="1" dirty="0" err="1" smtClean="0">
                <a:solidFill>
                  <a:srgbClr val="7030A0"/>
                </a:solidFill>
              </a:rPr>
              <a:t>дес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>
                <a:solidFill>
                  <a:srgbClr val="7030A0"/>
                </a:solidFill>
              </a:rPr>
              <a:t>Відніму</a:t>
            </a:r>
            <a:r>
              <a:rPr lang="ru-RU" sz="2400" b="1" dirty="0">
                <a:solidFill>
                  <a:srgbClr val="7030A0"/>
                </a:solidFill>
              </a:rPr>
              <a:t>: 34 – 30 = 4. </a:t>
            </a:r>
            <a:r>
              <a:rPr lang="ru-RU" sz="2400" b="1" dirty="0" err="1">
                <a:solidFill>
                  <a:srgbClr val="7030A0"/>
                </a:solidFill>
              </a:rPr>
              <a:t>Залишилося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поділити</a:t>
            </a:r>
            <a:r>
              <a:rPr lang="ru-RU" sz="2400" b="1" dirty="0">
                <a:solidFill>
                  <a:srgbClr val="7030A0"/>
                </a:solidFill>
              </a:rPr>
              <a:t> 4 </a:t>
            </a:r>
            <a:r>
              <a:rPr lang="ru-RU" sz="2400" b="1" dirty="0" err="1" smtClean="0">
                <a:solidFill>
                  <a:srgbClr val="7030A0"/>
                </a:solidFill>
              </a:rPr>
              <a:t>дес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r>
              <a:rPr lang="ru-RU" sz="2400" b="1" dirty="0" err="1">
                <a:solidFill>
                  <a:srgbClr val="7030A0"/>
                </a:solidFill>
              </a:rPr>
              <a:t>Порівняю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остачу</a:t>
            </a:r>
            <a:r>
              <a:rPr lang="ru-RU" sz="2400" b="1" dirty="0">
                <a:solidFill>
                  <a:srgbClr val="7030A0"/>
                </a:solidFill>
              </a:rPr>
              <a:t> з </a:t>
            </a:r>
            <a:r>
              <a:rPr lang="ru-RU" sz="2400" b="1" dirty="0" err="1">
                <a:solidFill>
                  <a:srgbClr val="7030A0"/>
                </a:solidFill>
              </a:rPr>
              <a:t>дільником</a:t>
            </a:r>
            <a:r>
              <a:rPr lang="ru-RU" sz="2400" b="1" dirty="0">
                <a:solidFill>
                  <a:srgbClr val="7030A0"/>
                </a:solidFill>
              </a:rPr>
              <a:t>: 4 &lt; 6.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u="sng" dirty="0" err="1" smtClean="0">
                <a:solidFill>
                  <a:srgbClr val="002060"/>
                </a:solidFill>
              </a:rPr>
              <a:t>Ділю</a:t>
            </a:r>
            <a:r>
              <a:rPr lang="ru-RU" sz="2400" b="1" u="sng" dirty="0" smtClean="0">
                <a:solidFill>
                  <a:srgbClr val="002060"/>
                </a:solidFill>
              </a:rPr>
              <a:t> </a:t>
            </a:r>
            <a:r>
              <a:rPr lang="ru-RU" sz="2400" b="1" u="sng" dirty="0" err="1">
                <a:solidFill>
                  <a:srgbClr val="002060"/>
                </a:solidFill>
              </a:rPr>
              <a:t>одиниці</a:t>
            </a:r>
            <a:r>
              <a:rPr lang="ru-RU" sz="2400" b="1" u="sng" dirty="0">
                <a:solidFill>
                  <a:srgbClr val="002060"/>
                </a:solidFill>
              </a:rPr>
              <a:t>. </a:t>
            </a:r>
            <a:r>
              <a:rPr lang="ru-RU" sz="2400" b="1" dirty="0">
                <a:solidFill>
                  <a:srgbClr val="002060"/>
                </a:solidFill>
              </a:rPr>
              <a:t>4 </a:t>
            </a:r>
            <a:r>
              <a:rPr lang="ru-RU" sz="2400" b="1" dirty="0" err="1" smtClean="0">
                <a:solidFill>
                  <a:srgbClr val="002060"/>
                </a:solidFill>
              </a:rPr>
              <a:t>дес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і 2 </a:t>
            </a:r>
            <a:r>
              <a:rPr lang="ru-RU" sz="2400" b="1" dirty="0" err="1">
                <a:solidFill>
                  <a:srgbClr val="002060"/>
                </a:solidFill>
              </a:rPr>
              <a:t>одиниці</a:t>
            </a:r>
            <a:r>
              <a:rPr lang="ru-RU" sz="2400" b="1" dirty="0">
                <a:solidFill>
                  <a:srgbClr val="002060"/>
                </a:solidFill>
              </a:rPr>
              <a:t> — це 42 </a:t>
            </a:r>
            <a:r>
              <a:rPr lang="ru-RU" sz="2400" b="1" dirty="0" smtClean="0">
                <a:solidFill>
                  <a:srgbClr val="002060"/>
                </a:solidFill>
              </a:rPr>
              <a:t>од </a:t>
            </a:r>
            <a:r>
              <a:rPr lang="ru-RU" sz="2400" b="1" dirty="0">
                <a:solidFill>
                  <a:srgbClr val="002060"/>
                </a:solidFill>
              </a:rPr>
              <a:t>(третє не </a:t>
            </a:r>
            <a:r>
              <a:rPr lang="ru-RU" sz="2400" b="1" dirty="0" err="1">
                <a:solidFill>
                  <a:srgbClr val="002060"/>
                </a:solidFill>
              </a:rPr>
              <a:t>повне</a:t>
            </a:r>
            <a:r>
              <a:rPr lang="ru-RU" sz="2400" b="1" dirty="0">
                <a:solidFill>
                  <a:srgbClr val="002060"/>
                </a:solidFill>
              </a:rPr>
              <a:t> ділене).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Продовжте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міркування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самостійно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2465" y="189434"/>
            <a:ext cx="11140753" cy="1004729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200" b="1" dirty="0" smtClean="0"/>
              <a:t>Розгляньте </a:t>
            </a:r>
            <a:r>
              <a:rPr lang="ru-RU" sz="3200" b="1" dirty="0" err="1"/>
              <a:t>усне</a:t>
            </a:r>
            <a:r>
              <a:rPr lang="ru-RU" sz="3200" b="1" dirty="0"/>
              <a:t> і </a:t>
            </a:r>
            <a:r>
              <a:rPr lang="ru-RU" sz="3200" b="1" dirty="0" err="1"/>
              <a:t>письмове</a:t>
            </a:r>
            <a:r>
              <a:rPr lang="ru-RU" sz="3200" b="1" dirty="0"/>
              <a:t> </a:t>
            </a:r>
            <a:r>
              <a:rPr lang="ru-RU" sz="3200" b="1" dirty="0" smtClean="0"/>
              <a:t>ділення </a:t>
            </a:r>
            <a:r>
              <a:rPr lang="ru-RU" sz="3200" b="1" dirty="0" err="1"/>
              <a:t>трицифрового</a:t>
            </a:r>
            <a:r>
              <a:rPr lang="ru-RU" sz="3200" b="1" dirty="0"/>
              <a:t> числа на </a:t>
            </a:r>
            <a:r>
              <a:rPr lang="ru-RU" sz="3200" b="1" dirty="0" err="1"/>
              <a:t>одноцифрове</a:t>
            </a:r>
            <a:r>
              <a:rPr lang="ru-RU" sz="3200" b="1" dirty="0"/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599"/>
            <a:ext cx="9917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№167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04" y="3773651"/>
            <a:ext cx="1943895" cy="194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91630" y="1194163"/>
            <a:ext cx="906158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942 : </a:t>
            </a:r>
            <a:r>
              <a:rPr lang="ru-RU" sz="2800" b="1" dirty="0" smtClean="0"/>
              <a:t>6=(600+300+42):6=600:6+300:6+42:6=100+50+7=157</a:t>
            </a:r>
            <a:endParaRPr lang="ru-RU" sz="2800" b="1" dirty="0"/>
          </a:p>
        </p:txBody>
      </p:sp>
      <p:pic>
        <p:nvPicPr>
          <p:cNvPr id="1027" name="Picture 3" descr="D:\4 клас\03 МАТЕМАТИКА\1 Листопад\1 Повторення вивченого в 3 кл\2026-09-20_2337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49" y="1212866"/>
            <a:ext cx="192405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"/>
          <a:srcRect l="3" t="1" r="-2625" b="-1786"/>
          <a:stretch/>
        </p:blipFill>
        <p:spPr>
          <a:xfrm>
            <a:off x="918081" y="987326"/>
            <a:ext cx="10548000" cy="558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050994" y="434233"/>
            <a:ext cx="10062616" cy="74429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ділення </a:t>
            </a:r>
            <a:r>
              <a:rPr lang="ru-RU" sz="4000" b="1" dirty="0" err="1"/>
              <a:t>письмово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09330" y="-647579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90578" y="-582555"/>
            <a:ext cx="312405" cy="281731"/>
          </a:xfrm>
          <a:prstGeom prst="rect">
            <a:avLst/>
          </a:prstGeom>
        </p:spPr>
      </p:pic>
      <p:sp>
        <p:nvSpPr>
          <p:cNvPr id="4" name="AutoShape 2" descr="Якщо їсти варення із банки: прикмети, повір'я та практичні поради ᐉ Погляд  U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99926" y="1417283"/>
            <a:ext cx="3966155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Перевірте множенням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44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5" y="5711138"/>
            <a:ext cx="1202322" cy="113093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Ст.32 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№168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4" name="Picture 3" descr="D:\Картинки до тестів\Казки\2026-01-16_22574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26" y="4042869"/>
            <a:ext cx="1496035" cy="251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877327" y="1417283"/>
            <a:ext cx="652552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/>
              <a:t>512 : 4 </a:t>
            </a:r>
            <a:r>
              <a:rPr lang="ru-RU" sz="3200" dirty="0" smtClean="0"/>
              <a:t>    495 </a:t>
            </a:r>
            <a:r>
              <a:rPr lang="ru-RU" sz="3200" dirty="0"/>
              <a:t>: 3 </a:t>
            </a:r>
            <a:r>
              <a:rPr lang="ru-RU" sz="3200" dirty="0" smtClean="0"/>
              <a:t>    975 </a:t>
            </a:r>
            <a:r>
              <a:rPr lang="ru-RU" sz="3200" dirty="0"/>
              <a:t>: </a:t>
            </a:r>
            <a:r>
              <a:rPr lang="ru-RU" sz="3200" dirty="0" smtClean="0"/>
              <a:t>3</a:t>
            </a:r>
            <a:endParaRPr lang="ru-RU" sz="3200" dirty="0"/>
          </a:p>
        </p:txBody>
      </p:sp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612972" y="2415975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57288" y="2423951"/>
            <a:ext cx="454720" cy="56779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467351" y="2532047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2467351" y="2861271"/>
            <a:ext cx="1104400" cy="7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808444" y="277700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46644" y="3484798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050994" y="2700279"/>
            <a:ext cx="302667" cy="272949"/>
          </a:xfrm>
          <a:prstGeom prst="rect">
            <a:avLst/>
          </a:prstGeom>
        </p:spPr>
      </p:pic>
      <p:cxnSp>
        <p:nvCxnSpPr>
          <p:cNvPr id="48" name="Прямая соединительная линия 47"/>
          <p:cNvCxnSpPr/>
          <p:nvPr/>
        </p:nvCxnSpPr>
        <p:spPr>
          <a:xfrm>
            <a:off x="1363939" y="322323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12158" y="3141756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028307" y="3444877"/>
            <a:ext cx="302667" cy="27294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57496" y="5277465"/>
            <a:ext cx="454720" cy="567792"/>
          </a:xfrm>
          <a:prstGeom prst="rect">
            <a:avLst/>
          </a:prstGeom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1395545" y="3939148"/>
            <a:ext cx="1033342" cy="10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56566" y="4539848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37361" y="2405436"/>
            <a:ext cx="454720" cy="567792"/>
          </a:xfrm>
          <a:prstGeom prst="rect">
            <a:avLst/>
          </a:prstGeom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6081408" y="2502289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125411" y="2407008"/>
            <a:ext cx="454720" cy="567792"/>
          </a:xfrm>
          <a:prstGeom prst="rect">
            <a:avLst/>
          </a:prstGeom>
        </p:spPr>
      </p:pic>
      <p:cxnSp>
        <p:nvCxnSpPr>
          <p:cNvPr id="62" name="Прямая соединительная линия 61"/>
          <p:cNvCxnSpPr/>
          <p:nvPr/>
        </p:nvCxnSpPr>
        <p:spPr>
          <a:xfrm flipV="1">
            <a:off x="6082302" y="2861271"/>
            <a:ext cx="1117339" cy="178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011911" y="322323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021828" y="3949977"/>
            <a:ext cx="106047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693483" y="2732092"/>
            <a:ext cx="302667" cy="2729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695731" y="3436599"/>
            <a:ext cx="302667" cy="27294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813557" y="5999534"/>
            <a:ext cx="454720" cy="567792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55767" y="3132090"/>
            <a:ext cx="454720" cy="567792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69151" y="6001441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94097" y="4531671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015845" y="2440485"/>
            <a:ext cx="420547" cy="53472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097704" y="5287844"/>
            <a:ext cx="454720" cy="567792"/>
          </a:xfrm>
          <a:prstGeom prst="rect">
            <a:avLst/>
          </a:prstGeom>
        </p:spPr>
      </p:pic>
      <p:cxnSp>
        <p:nvCxnSpPr>
          <p:cNvPr id="76" name="Прямая соединительная линия 75"/>
          <p:cNvCxnSpPr/>
          <p:nvPr/>
        </p:nvCxnSpPr>
        <p:spPr>
          <a:xfrm>
            <a:off x="9671869" y="2491700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9663218" y="2879154"/>
            <a:ext cx="1181341" cy="48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310305" y="2734363"/>
            <a:ext cx="302667" cy="272949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5021828" y="4146893"/>
            <a:ext cx="302667" cy="27294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125411" y="2796000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022405" y="6022793"/>
            <a:ext cx="420547" cy="534723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446848" y="2777005"/>
            <a:ext cx="454720" cy="567792"/>
          </a:xfrm>
          <a:prstGeom prst="rect">
            <a:avLst/>
          </a:prstGeom>
        </p:spPr>
      </p:pic>
      <p:cxnSp>
        <p:nvCxnSpPr>
          <p:cNvPr id="84" name="Прямая соединительная линия 83"/>
          <p:cNvCxnSpPr/>
          <p:nvPr/>
        </p:nvCxnSpPr>
        <p:spPr>
          <a:xfrm>
            <a:off x="5393047" y="466717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8591852" y="3217902"/>
            <a:ext cx="7302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34534" y="4556493"/>
            <a:ext cx="454720" cy="5677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654321" y="4175301"/>
            <a:ext cx="302667" cy="272949"/>
          </a:xfrm>
          <a:prstGeom prst="rect">
            <a:avLst/>
          </a:prstGeom>
        </p:spPr>
      </p:pic>
      <p:cxnSp>
        <p:nvCxnSpPr>
          <p:cNvPr id="96" name="Прямая соединительная линия 95"/>
          <p:cNvCxnSpPr/>
          <p:nvPr/>
        </p:nvCxnSpPr>
        <p:spPr>
          <a:xfrm>
            <a:off x="8988124" y="467800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630278" y="3444877"/>
            <a:ext cx="302667" cy="272949"/>
          </a:xfrm>
          <a:prstGeom prst="rect">
            <a:avLst/>
          </a:prstGeom>
        </p:spPr>
      </p:pic>
      <p:cxnSp>
        <p:nvCxnSpPr>
          <p:cNvPr id="99" name="Прямая соединительная линия 98"/>
          <p:cNvCxnSpPr/>
          <p:nvPr/>
        </p:nvCxnSpPr>
        <p:spPr>
          <a:xfrm>
            <a:off x="8944390" y="393914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748263" y="2416586"/>
            <a:ext cx="454720" cy="567792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28058" y="5277465"/>
            <a:ext cx="454720" cy="567792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072883" y="5624002"/>
            <a:ext cx="454720" cy="56779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94896" y="5487391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1394570" y="6094090"/>
            <a:ext cx="101567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4998398" y="6109291"/>
            <a:ext cx="10830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8603297" y="6094090"/>
            <a:ext cx="10906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4646951" y="5486251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8223247" y="5519767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370732" y="2416383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37361" y="3848856"/>
            <a:ext cx="454720" cy="567792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55767" y="2777005"/>
            <a:ext cx="454720" cy="567792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26171" y="3494809"/>
            <a:ext cx="454720" cy="567792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956988" y="3494809"/>
            <a:ext cx="454720" cy="567792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377974" y="6033277"/>
            <a:ext cx="454720" cy="567792"/>
          </a:xfrm>
          <a:prstGeom prst="rect">
            <a:avLst/>
          </a:prstGeom>
        </p:spPr>
      </p:pic>
      <p:pic>
        <p:nvPicPr>
          <p:cNvPr id="138" name="Рисунок 137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87794" y="2416163"/>
            <a:ext cx="454720" cy="567792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87794" y="3828306"/>
            <a:ext cx="454720" cy="567792"/>
          </a:xfrm>
          <a:prstGeom prst="rect">
            <a:avLst/>
          </a:prstGeom>
        </p:spPr>
      </p:pic>
      <p:pic>
        <p:nvPicPr>
          <p:cNvPr id="140" name="Рисунок 13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71161" y="4203790"/>
            <a:ext cx="454720" cy="567792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761962" y="3837909"/>
            <a:ext cx="454720" cy="567792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744535" y="4201104"/>
            <a:ext cx="454720" cy="567792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987190" y="2423951"/>
            <a:ext cx="454720" cy="567792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974259" y="6033277"/>
            <a:ext cx="454720" cy="567792"/>
          </a:xfrm>
          <a:prstGeom prst="rect">
            <a:avLst/>
          </a:prstGeom>
        </p:spPr>
      </p:pic>
      <p:pic>
        <p:nvPicPr>
          <p:cNvPr id="151" name="Рисунок 15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67137" y="2423951"/>
            <a:ext cx="454720" cy="567792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38822" y="6016914"/>
            <a:ext cx="454720" cy="56779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774555" y="5654527"/>
            <a:ext cx="454720" cy="567792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46400" y="4199418"/>
            <a:ext cx="454720" cy="56779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8988124" y="3141756"/>
            <a:ext cx="420547" cy="534723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46568" y="5269250"/>
            <a:ext cx="454720" cy="567792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792674" y="2773702"/>
            <a:ext cx="454720" cy="567792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28979" y="3848856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0072618" y="2768617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373031" y="3478344"/>
            <a:ext cx="454720" cy="567792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90009" y="2416586"/>
            <a:ext cx="454720" cy="567792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366098" y="2416586"/>
            <a:ext cx="454720" cy="567792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542514" y="2760124"/>
            <a:ext cx="454720" cy="567792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404401" y="6011344"/>
            <a:ext cx="454720" cy="567792"/>
          </a:xfrm>
          <a:prstGeom prst="rect">
            <a:avLst/>
          </a:prstGeom>
        </p:spPr>
      </p:pic>
      <p:pic>
        <p:nvPicPr>
          <p:cNvPr id="130" name="Рисунок 129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339503" y="2761469"/>
            <a:ext cx="454720" cy="567792"/>
          </a:xfrm>
          <a:prstGeom prst="rect">
            <a:avLst/>
          </a:prstGeom>
        </p:spPr>
      </p:pic>
      <p:pic>
        <p:nvPicPr>
          <p:cNvPr id="136" name="Рисунок 13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46644" y="3141756"/>
            <a:ext cx="454720" cy="567792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3158006" y="2756971"/>
            <a:ext cx="454720" cy="567792"/>
          </a:xfrm>
          <a:prstGeom prst="rect">
            <a:avLst/>
          </a:prstGeom>
        </p:spPr>
      </p:pic>
      <p:pic>
        <p:nvPicPr>
          <p:cNvPr id="153" name="Рисунок 152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94570" y="4132752"/>
            <a:ext cx="302667" cy="272949"/>
          </a:xfrm>
          <a:prstGeom prst="rect">
            <a:avLst/>
          </a:prstGeom>
        </p:spPr>
      </p:pic>
      <p:cxnSp>
        <p:nvCxnSpPr>
          <p:cNvPr id="164" name="Прямая соединительная линия 163"/>
          <p:cNvCxnSpPr/>
          <p:nvPr/>
        </p:nvCxnSpPr>
        <p:spPr>
          <a:xfrm>
            <a:off x="1728058" y="4667178"/>
            <a:ext cx="739293" cy="10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5" name="Рисунок 16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359918" y="3152703"/>
            <a:ext cx="454720" cy="567792"/>
          </a:xfrm>
          <a:prstGeom prst="rect">
            <a:avLst/>
          </a:prstGeom>
        </p:spPr>
      </p:pic>
      <p:pic>
        <p:nvPicPr>
          <p:cNvPr id="166" name="Рисунок 16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28979" y="4196430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998398" y="5297970"/>
            <a:ext cx="454720" cy="567792"/>
          </a:xfrm>
          <a:prstGeom prst="rect">
            <a:avLst/>
          </a:prstGeom>
        </p:spPr>
      </p:pic>
      <p:pic>
        <p:nvPicPr>
          <p:cNvPr id="168" name="Рисунок 16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319835" y="5278975"/>
            <a:ext cx="454720" cy="567792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612972" y="2764214"/>
            <a:ext cx="454720" cy="567792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693939" y="2760124"/>
            <a:ext cx="454720" cy="567792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43429" y="3841813"/>
            <a:ext cx="454720" cy="567792"/>
          </a:xfrm>
          <a:prstGeom prst="rect">
            <a:avLst/>
          </a:prstGeom>
        </p:spPr>
      </p:pic>
      <p:pic>
        <p:nvPicPr>
          <p:cNvPr id="172" name="Рисунок 17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01426" y="3837909"/>
            <a:ext cx="454720" cy="567792"/>
          </a:xfrm>
          <a:prstGeom prst="rect">
            <a:avLst/>
          </a:prstGeom>
        </p:spPr>
      </p:pic>
      <p:pic>
        <p:nvPicPr>
          <p:cNvPr id="173" name="Рисунок 172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43429" y="4201576"/>
            <a:ext cx="454720" cy="567792"/>
          </a:xfrm>
          <a:prstGeom prst="rect">
            <a:avLst/>
          </a:prstGeom>
        </p:spPr>
      </p:pic>
      <p:pic>
        <p:nvPicPr>
          <p:cNvPr id="174" name="Рисунок 173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01426" y="4207631"/>
            <a:ext cx="454720" cy="567792"/>
          </a:xfrm>
          <a:prstGeom prst="rect">
            <a:avLst/>
          </a:prstGeom>
        </p:spPr>
      </p:pic>
      <p:pic>
        <p:nvPicPr>
          <p:cNvPr id="176" name="Рисунок 17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0432850" y="2768617"/>
            <a:ext cx="454720" cy="567792"/>
          </a:xfrm>
          <a:prstGeom prst="rect">
            <a:avLst/>
          </a:prstGeom>
        </p:spPr>
      </p:pic>
      <p:pic>
        <p:nvPicPr>
          <p:cNvPr id="177" name="Рисунок 17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012584" y="5291372"/>
            <a:ext cx="454720" cy="567792"/>
          </a:xfrm>
          <a:prstGeom prst="rect">
            <a:avLst/>
          </a:prstGeom>
        </p:spPr>
      </p:pic>
      <p:pic>
        <p:nvPicPr>
          <p:cNvPr id="178" name="Рисунок 17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633905" y="5282879"/>
            <a:ext cx="454720" cy="567792"/>
          </a:xfrm>
          <a:prstGeom prst="rect">
            <a:avLst/>
          </a:prstGeom>
        </p:spPr>
      </p:pic>
      <p:pic>
        <p:nvPicPr>
          <p:cNvPr id="179" name="Рисунок 178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22125" y="5287844"/>
            <a:ext cx="454720" cy="567792"/>
          </a:xfrm>
          <a:prstGeom prst="rect">
            <a:avLst/>
          </a:prstGeom>
        </p:spPr>
      </p:pic>
      <p:pic>
        <p:nvPicPr>
          <p:cNvPr id="180" name="Рисунок 17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371193" y="5624002"/>
            <a:ext cx="454720" cy="567792"/>
          </a:xfrm>
          <a:prstGeom prst="rect">
            <a:avLst/>
          </a:prstGeom>
        </p:spPr>
      </p:pic>
      <p:pic>
        <p:nvPicPr>
          <p:cNvPr id="181" name="Рисунок 18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58802" y="5989724"/>
            <a:ext cx="454720" cy="567792"/>
          </a:xfrm>
          <a:prstGeom prst="rect">
            <a:avLst/>
          </a:prstGeom>
        </p:spPr>
      </p:pic>
      <p:pic>
        <p:nvPicPr>
          <p:cNvPr id="182" name="Рисунок 18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618727" y="5999534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48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"/>
                            </p:stCondLst>
                            <p:childTnLst>
                              <p:par>
                                <p:cTn id="1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"/>
                            </p:stCondLst>
                            <p:childTnLst>
                              <p:par>
                                <p:cTn id="2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00"/>
                            </p:stCondLst>
                            <p:childTnLst>
                              <p:par>
                                <p:cTn id="2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500"/>
                            </p:stCondLst>
                            <p:childTnLst>
                              <p:par>
                                <p:cTn id="3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000"/>
                            </p:stCondLst>
                            <p:childTnLst>
                              <p:par>
                                <p:cTn id="3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00"/>
                            </p:stCondLst>
                            <p:childTnLst>
                              <p:par>
                                <p:cTn id="3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500"/>
                            </p:stCondLst>
                            <p:childTnLst>
                              <p:par>
                                <p:cTn id="3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000"/>
                            </p:stCondLst>
                            <p:childTnLst>
                              <p:par>
                                <p:cTn id="3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500"/>
                            </p:stCondLst>
                            <p:childTnLst>
                              <p:par>
                                <p:cTn id="3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500"/>
                            </p:stCondLst>
                            <p:childTnLst>
                              <p:par>
                                <p:cTn id="4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8" grpId="0"/>
      <p:bldP spid="1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078678"/>
              </p:ext>
            </p:extLst>
          </p:nvPr>
        </p:nvGraphicFramePr>
        <p:xfrm>
          <a:off x="978236" y="2493690"/>
          <a:ext cx="7332932" cy="1554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81187"/>
                <a:gridCol w="1365139"/>
                <a:gridCol w="1365139"/>
                <a:gridCol w="3821467"/>
              </a:tblGrid>
              <a:tr h="498467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За 1год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Всього</a:t>
                      </a:r>
                      <a:endParaRPr lang="ru-RU" sz="2800" dirty="0"/>
                    </a:p>
                  </a:txBody>
                  <a:tcPr/>
                </a:tc>
              </a:tr>
              <a:tr h="498467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І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?кг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8год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520кг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8467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ІІ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?кг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8год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rgbClr val="FF0000"/>
                          </a:solidFill>
                        </a:rPr>
                        <a:t>320кг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задачу, </a:t>
            </a:r>
            <a:r>
              <a:rPr lang="ru-RU" sz="4000" b="1" dirty="0" err="1" smtClean="0"/>
              <a:t>скориставшися</a:t>
            </a:r>
            <a:r>
              <a:rPr lang="ru-RU" sz="4000" b="1" dirty="0" smtClean="0"/>
              <a:t> </a:t>
            </a:r>
            <a:r>
              <a:rPr lang="ru-RU" sz="4000" b="1" dirty="0"/>
              <a:t>схемою.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№170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0208" y="1053530"/>
            <a:ext cx="103784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За </a:t>
            </a:r>
            <a:r>
              <a:rPr lang="ru-RU" sz="2800" b="1" dirty="0" err="1"/>
              <a:t>восьмигодинну</a:t>
            </a:r>
            <a:r>
              <a:rPr lang="ru-RU" sz="2800" b="1" dirty="0"/>
              <a:t> </a:t>
            </a:r>
            <a:r>
              <a:rPr lang="ru-RU" sz="2800" b="1" dirty="0" err="1"/>
              <a:t>зміну</a:t>
            </a:r>
            <a:r>
              <a:rPr lang="ru-RU" sz="2800" b="1" dirty="0"/>
              <a:t> перша </a:t>
            </a:r>
            <a:r>
              <a:rPr lang="ru-RU" sz="2800" b="1" dirty="0" err="1"/>
              <a:t>тістомісильна</a:t>
            </a:r>
            <a:r>
              <a:rPr lang="ru-RU" sz="2800" b="1" dirty="0"/>
              <a:t> машина </a:t>
            </a:r>
            <a:r>
              <a:rPr lang="ru-RU" sz="2800" b="1" dirty="0" err="1"/>
              <a:t>замішує</a:t>
            </a:r>
            <a:r>
              <a:rPr lang="ru-RU" sz="2800" b="1" dirty="0"/>
              <a:t> 520 кг </a:t>
            </a:r>
            <a:r>
              <a:rPr lang="ru-RU" sz="2800" b="1" dirty="0" err="1"/>
              <a:t>тіста</a:t>
            </a:r>
            <a:r>
              <a:rPr lang="ru-RU" sz="2800" b="1" dirty="0"/>
              <a:t>, а друга — 320 кг. Скільки кілограмів </a:t>
            </a:r>
            <a:r>
              <a:rPr lang="ru-RU" sz="2800" b="1" dirty="0" err="1"/>
              <a:t>тіста</a:t>
            </a:r>
            <a:r>
              <a:rPr lang="ru-RU" sz="2800" b="1" dirty="0"/>
              <a:t> </a:t>
            </a:r>
            <a:r>
              <a:rPr lang="ru-RU" sz="2800" b="1" dirty="0" err="1"/>
              <a:t>замісять</a:t>
            </a:r>
            <a:r>
              <a:rPr lang="ru-RU" sz="2800" b="1" dirty="0"/>
              <a:t> </a:t>
            </a:r>
            <a:r>
              <a:rPr lang="ru-RU" sz="2800" b="1" dirty="0" err="1"/>
              <a:t>обидві</a:t>
            </a:r>
            <a:r>
              <a:rPr lang="ru-RU" sz="2800" b="1" dirty="0"/>
              <a:t> </a:t>
            </a:r>
            <a:r>
              <a:rPr lang="ru-RU" sz="2800" b="1" dirty="0" err="1"/>
              <a:t>машини</a:t>
            </a:r>
            <a:r>
              <a:rPr lang="ru-RU" sz="2800" b="1" dirty="0"/>
              <a:t> за 5 год,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/>
              <a:t>працюватимуть</a:t>
            </a:r>
            <a:r>
              <a:rPr lang="ru-RU" sz="2800" b="1" dirty="0"/>
              <a:t> разом?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0201" y="5226129"/>
            <a:ext cx="249442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3) 65 + 40 =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53873" y="5832480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055196" y="5832480"/>
            <a:ext cx="622995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525кг </a:t>
            </a:r>
            <a:r>
              <a:rPr lang="ru-RU" sz="2800" b="1" dirty="0" err="1" smtClean="0"/>
              <a:t>тіста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замісять</a:t>
            </a:r>
            <a:r>
              <a:rPr lang="ru-RU" sz="2800" b="1" dirty="0" smtClean="0"/>
              <a:t> за 5год 2 </a:t>
            </a:r>
            <a:r>
              <a:rPr lang="ru-RU" sz="2800" b="1" dirty="0" err="1" smtClean="0"/>
              <a:t>машини</a:t>
            </a:r>
            <a:r>
              <a:rPr lang="ru-RU" sz="2800" b="1" dirty="0" smtClean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4603" y="3285778"/>
            <a:ext cx="19311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? </a:t>
            </a:r>
            <a:r>
              <a:rPr lang="ru-RU" sz="2800" b="1" dirty="0" smtClean="0">
                <a:solidFill>
                  <a:srgbClr val="FF0000"/>
                </a:solidFill>
              </a:rPr>
              <a:t>кг </a:t>
            </a:r>
            <a:r>
              <a:rPr lang="ru-RU" sz="2800" b="1" dirty="0">
                <a:solidFill>
                  <a:srgbClr val="FF0000"/>
                </a:solidFill>
              </a:rPr>
              <a:t>за </a:t>
            </a:r>
            <a:r>
              <a:rPr lang="ru-RU" sz="2800" b="1" dirty="0" smtClean="0">
                <a:solidFill>
                  <a:srgbClr val="FF0000"/>
                </a:solidFill>
              </a:rPr>
              <a:t>5год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5548821" y="3111791"/>
            <a:ext cx="360040" cy="949308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67105" y="4077866"/>
            <a:ext cx="484175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(520 : 8 </a:t>
            </a:r>
            <a:r>
              <a:rPr lang="ru-RU" sz="2800" b="1" dirty="0" smtClean="0">
                <a:latin typeface="Calibri"/>
                <a:cs typeface="Calibri"/>
              </a:rPr>
              <a:t>+ 320 : 8) ∙ 5 = </a:t>
            </a:r>
            <a:r>
              <a:rPr lang="ru-RU" sz="2800" b="1" dirty="0" smtClean="0"/>
              <a:t>   </a:t>
            </a:r>
            <a:r>
              <a:rPr lang="ru-RU" sz="2800" b="1" u="sng" dirty="0" smtClean="0"/>
              <a:t>   </a:t>
            </a:r>
            <a:r>
              <a:rPr lang="uk-UA" sz="2800" b="1" dirty="0" smtClean="0"/>
              <a:t>  </a:t>
            </a:r>
            <a:endParaRPr lang="ru-RU" sz="2800" b="1" dirty="0" smtClean="0"/>
          </a:p>
        </p:txBody>
      </p:sp>
      <p:sp>
        <p:nvSpPr>
          <p:cNvPr id="26" name="Прямоугольник 25"/>
          <p:cNvSpPr/>
          <p:nvPr/>
        </p:nvSpPr>
        <p:spPr>
          <a:xfrm>
            <a:off x="1120788" y="4612819"/>
            <a:ext cx="1856574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1)_520  8</a:t>
            </a:r>
          </a:p>
          <a:p>
            <a:pPr marL="514350" indent="-514350">
              <a:buAutoNum type="arabicParenR"/>
            </a:pPr>
            <a:endParaRPr lang="uk-UA" sz="2800" b="1" dirty="0" smtClean="0">
              <a:solidFill>
                <a:schemeClr val="bg1"/>
              </a:solidFill>
            </a:endParaRPr>
          </a:p>
          <a:p>
            <a:r>
              <a:rPr lang="uk-UA" sz="2800" b="1" dirty="0" smtClean="0">
                <a:solidFill>
                  <a:schemeClr val="bg1"/>
                </a:solidFill>
              </a:rPr>
              <a:t>     _ 40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        </a:t>
            </a:r>
            <a:r>
              <a:rPr lang="uk-UA" sz="2800" b="1" u="sng" dirty="0" smtClean="0">
                <a:solidFill>
                  <a:schemeClr val="bg1"/>
                </a:solidFill>
              </a:rPr>
              <a:t>40</a:t>
            </a:r>
          </a:p>
          <a:p>
            <a:r>
              <a:rPr lang="uk-UA" sz="2800" b="1" dirty="0">
                <a:solidFill>
                  <a:schemeClr val="bg1"/>
                </a:solidFill>
              </a:rPr>
              <a:t> </a:t>
            </a:r>
            <a:r>
              <a:rPr lang="uk-UA" sz="2800" b="1" dirty="0" smtClean="0">
                <a:solidFill>
                  <a:schemeClr val="bg1"/>
                </a:solidFill>
              </a:rPr>
              <a:t>          0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03 МАТЕМАТИКА\1 Листопад\1 Повторення вивченого в 3 кл\2026-09-20_2350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858" y="2510101"/>
            <a:ext cx="28194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470584" y="4154711"/>
            <a:ext cx="1370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525 (кг)</a:t>
            </a:r>
            <a:endParaRPr lang="ru-RU" sz="2800" b="1" dirty="0">
              <a:solidFill>
                <a:schemeClr val="bg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264100" y="4705454"/>
            <a:ext cx="0" cy="6480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274720" y="5024959"/>
            <a:ext cx="38862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571695" y="5016618"/>
            <a:ext cx="6319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u="sng" dirty="0" smtClean="0">
                <a:solidFill>
                  <a:schemeClr val="bg1"/>
                </a:solidFill>
              </a:rPr>
              <a:t>48 </a:t>
            </a:r>
            <a:endParaRPr lang="ru-RU" sz="2400" u="sng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68239" y="4976856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</a:t>
            </a: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485078" y="4985472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</a:t>
            </a: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153873" y="4715246"/>
            <a:ext cx="24707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320 : 8 =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07802" y="474602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40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888082" y="5254448"/>
            <a:ext cx="840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105</a:t>
            </a:r>
            <a:endParaRPr lang="ru-RU" sz="2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452071" y="4677931"/>
            <a:ext cx="26518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4) 105 </a:t>
            </a:r>
            <a:r>
              <a:rPr lang="ru-RU" sz="2800" b="1" dirty="0" smtClean="0">
                <a:latin typeface="Calibri"/>
                <a:cs typeface="Calibri"/>
              </a:rPr>
              <a:t>∙</a:t>
            </a:r>
            <a:r>
              <a:rPr lang="ru-RU" sz="2800" b="1" dirty="0" smtClean="0"/>
              <a:t> 5 =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263140" y="4677931"/>
            <a:ext cx="840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525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4" grpId="0" animBg="1"/>
      <p:bldP spid="3" grpId="0"/>
      <p:bldP spid="4" grpId="0" animBg="1"/>
      <p:bldP spid="25" grpId="0" animBg="1"/>
      <p:bldP spid="26" grpId="0" animBg="1"/>
      <p:bldP spid="20" grpId="0"/>
      <p:bldP spid="13" grpId="0"/>
      <p:bldP spid="15" grpId="0"/>
      <p:bldP spid="30" grpId="0"/>
      <p:bldP spid="31" grpId="0" animBg="1"/>
      <p:bldP spid="16" grpId="0"/>
      <p:bldP spid="33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/>
              <a:t>Обчисліть </a:t>
            </a:r>
            <a:r>
              <a:rPr lang="ru-RU" sz="4000" b="1" dirty="0" smtClean="0"/>
              <a:t>периметр </a:t>
            </a:r>
            <a:r>
              <a:rPr lang="ru-RU" sz="4000" b="1" dirty="0" err="1" smtClean="0"/>
              <a:t>прямокутника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№162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71842" y="2351871"/>
            <a:ext cx="1706552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а = 22мм</a:t>
            </a:r>
          </a:p>
          <a:p>
            <a:r>
              <a:rPr lang="uk-UA" sz="2800" b="1" u="sng" dirty="0" smtClean="0"/>
              <a:t>в = 8мм</a:t>
            </a:r>
          </a:p>
          <a:p>
            <a:r>
              <a:rPr lang="uk-UA" sz="2800" b="1" dirty="0" smtClean="0"/>
              <a:t>Р - ?</a:t>
            </a:r>
            <a:endParaRPr lang="ru-RU" sz="28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986423" y="1125538"/>
            <a:ext cx="8302929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Довжини</a:t>
            </a:r>
            <a:r>
              <a:rPr lang="ru-RU" sz="2800" b="1" dirty="0"/>
              <a:t> сторін </a:t>
            </a:r>
            <a:r>
              <a:rPr lang="ru-RU" sz="2800" b="1" dirty="0" err="1"/>
              <a:t>прямокутника</a:t>
            </a:r>
            <a:r>
              <a:rPr lang="ru-RU" sz="2800" b="1" dirty="0"/>
              <a:t> </a:t>
            </a:r>
            <a:r>
              <a:rPr lang="ru-RU" sz="2800" b="1" dirty="0" err="1"/>
              <a:t>дорівнюють</a:t>
            </a:r>
            <a:r>
              <a:rPr lang="ru-RU" sz="2800" b="1" dirty="0"/>
              <a:t> </a:t>
            </a:r>
            <a:r>
              <a:rPr lang="ru-RU" sz="2800" b="1" dirty="0" smtClean="0"/>
              <a:t>8мм </a:t>
            </a:r>
            <a:r>
              <a:rPr lang="ru-RU" sz="2800" b="1" dirty="0"/>
              <a:t>і </a:t>
            </a:r>
            <a:r>
              <a:rPr lang="ru-RU" sz="2800" b="1" dirty="0" smtClean="0"/>
              <a:t>22мм</a:t>
            </a:r>
            <a:r>
              <a:rPr lang="ru-RU" sz="2800" b="1" dirty="0"/>
              <a:t>. Чому </a:t>
            </a:r>
            <a:r>
              <a:rPr lang="ru-RU" sz="2800" b="1" dirty="0" err="1"/>
              <a:t>дорівнює</a:t>
            </a:r>
            <a:r>
              <a:rPr lang="ru-RU" sz="2800" b="1" dirty="0"/>
              <a:t> периметр </a:t>
            </a:r>
            <a:r>
              <a:rPr lang="ru-RU" sz="2800" b="1" dirty="0" err="1"/>
              <a:t>прямокутника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35876" y="2386311"/>
            <a:ext cx="224013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 = (а + в)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56114" y="4725938"/>
            <a:ext cx="1834937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91052" y="4734732"/>
            <a:ext cx="488515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периметр </a:t>
            </a:r>
            <a:r>
              <a:rPr lang="ru-RU" sz="2800" b="1" dirty="0" err="1" smtClean="0"/>
              <a:t>прямокутника</a:t>
            </a:r>
            <a:r>
              <a:rPr lang="ru-RU" sz="2800" b="1" dirty="0" smtClean="0"/>
              <a:t> 6см.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171842" y="3915100"/>
            <a:ext cx="258417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Р = (22 + 8) </a:t>
            </a:r>
            <a:r>
              <a:rPr lang="uk-UA" sz="2800" b="1" dirty="0" smtClean="0">
                <a:latin typeface="Calibri"/>
                <a:cs typeface="Calibri"/>
              </a:rPr>
              <a:t>∙ 2 =</a:t>
            </a:r>
            <a:endParaRPr lang="ru-RU" sz="2800" b="1" u="sng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3756014" y="3915100"/>
            <a:ext cx="1549633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60(мм) =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548415" y="2199805"/>
            <a:ext cx="44619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99" y="4203566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635876" y="3073389"/>
            <a:ext cx="246881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 = а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 </a:t>
            </a:r>
            <a:r>
              <a:rPr lang="ru-RU" sz="2800" b="1" dirty="0" smtClean="0">
                <a:solidFill>
                  <a:schemeClr val="bg1"/>
                </a:solidFill>
              </a:rPr>
              <a:t>+ в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965491" y="2909531"/>
            <a:ext cx="44619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328468" y="3891290"/>
            <a:ext cx="1123603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6(см)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60183" y="2723025"/>
            <a:ext cx="3591862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71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4" grpId="0" animBg="1"/>
      <p:bldP spid="22" grpId="0" animBg="1"/>
      <p:bldP spid="24" grpId="0" animBg="1"/>
      <p:bldP spid="23" grpId="0" animBg="1"/>
      <p:bldP spid="20" grpId="0" animBg="1"/>
      <p:bldP spid="30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smtClean="0">
                <a:solidFill>
                  <a:schemeClr val="bg1"/>
                </a:solidFill>
              </a:rPr>
              <a:t>Ст.32 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4 клас\03 МАТЕМАТИКА\1 Листопад\1 Повторення вивченого в 3 кл\2026-09-19_151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774" y="1597061"/>
            <a:ext cx="886333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197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11994</TotalTime>
  <Words>795</Words>
  <Application>Microsoft Office PowerPoint</Application>
  <PresentationFormat>Произвольный</PresentationFormat>
  <Paragraphs>169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965</cp:revision>
  <dcterms:created xsi:type="dcterms:W3CDTF">2025-08-27T14:01:18Z</dcterms:created>
  <dcterms:modified xsi:type="dcterms:W3CDTF">2026-09-22T07:55:39Z</dcterms:modified>
</cp:coreProperties>
</file>