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94" r:id="rId3"/>
    <p:sldId id="873" r:id="rId4"/>
    <p:sldId id="286" r:id="rId5"/>
    <p:sldId id="896" r:id="rId6"/>
    <p:sldId id="828" r:id="rId7"/>
    <p:sldId id="886" r:id="rId8"/>
    <p:sldId id="879" r:id="rId9"/>
    <p:sldId id="892" r:id="rId10"/>
    <p:sldId id="890" r:id="rId11"/>
    <p:sldId id="897" r:id="rId12"/>
    <p:sldId id="885" r:id="rId13"/>
    <p:sldId id="895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ОЗНАЙОМЛЕННЯ З ПИСЬМОВИМ ДІЛЕННЯМ ТРИЦИФРОВОГО ЧИСЛА НА ОДНОЦИФРОВЕ З ДВОЦИФРОВОЮ ЧАСТКОЮ </a:t>
          </a:r>
          <a:endParaRPr lang="ru-RU" sz="24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ЗАДАЧІ НА СПІЛЬНУ РОБОТУ ЗА ПЛАНОМ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ЗАДАЧІ ЗА СХЕМОЮ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/>
            <a:t>УСНІ ОБЧИСЛЕННЯ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01592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42549" custLinFactX="329180" custLinFactNeighborX="400000" custLinFactNeighborY="26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X="-132524" custLinFactNeighborX="-200000" custLinFactNeighborY="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64983" custLinFactX="-134746" custLinFactNeighborX="-200000" custLinFactNeighborY="5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1201393" y="1201393"/>
          <a:ext cx="4273486" cy="187069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УСНІ ОБЧИСЛЕННЯ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0" y="854697"/>
        <a:ext cx="187069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465887" y="824305"/>
          <a:ext cx="4273486" cy="2624875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ЗАДАЧІ ЗА СХЕМОЮ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290193" y="854696"/>
        <a:ext cx="2624875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402160" y="655919"/>
          <a:ext cx="4273486" cy="296164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ОЗНАЙОМЛЕННЯ З ПИСЬМОВИМ ДІЛЕННЯМ ТРИЦИФРОВОГО ЧИСЛА НА ОДНОЦИФРОВЕ З ДВОЦИФРОВОЮ ЧАСТКОЮ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2058080" y="854696"/>
        <a:ext cx="296164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499157" y="617757"/>
          <a:ext cx="4273486" cy="3037971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ЗАДАЧІ НА СПІЛЬНУ РОБОТУ ЗА ПЛАНОМ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116915" y="854696"/>
        <a:ext cx="3037971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Письмове </a:t>
            </a:r>
            <a:r>
              <a:rPr lang="uk-UA" sz="4000" b="1" dirty="0" smtClean="0">
                <a:solidFill>
                  <a:srgbClr val="7030A0"/>
                </a:solidFill>
              </a:rPr>
              <a:t>ділення трицифрового числа на одноцифрове, коли результатом є двоцифрове число.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17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="" xmlns:a16="http://schemas.microsoft.com/office/drawing/2014/main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51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48351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Ст.32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4 клас\03 МАТЕМАТИКА\1 Листопад\1 Повторення вивченого в 3 кл\2026-09-19_151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93" y="1341398"/>
            <a:ext cx="10045789" cy="244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41396721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88374" y="3516002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051471" y="405458"/>
            <a:ext cx="10068323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1782262" y="1558547"/>
            <a:ext cx="1451154" cy="179112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8 </a:t>
            </a:r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∙ 3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9 ∙ 4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3 ∙ 4</a:t>
            </a:r>
            <a:r>
              <a:rPr lang="uk-UA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2" y="2205658"/>
            <a:ext cx="482974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6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1" y="1612325"/>
            <a:ext cx="482975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1" y="2850918"/>
            <a:ext cx="482975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1557586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56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2177238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56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2792065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48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025503" y="2045730"/>
            <a:ext cx="914400" cy="9144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: 6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endCxn id="3" idx="2"/>
          </p:cNvCxnSpPr>
          <p:nvPr/>
        </p:nvCxnSpPr>
        <p:spPr>
          <a:xfrm>
            <a:off x="3233416" y="1853469"/>
            <a:ext cx="792087" cy="6494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8" name="Прямая соединительная линия 17"/>
          <p:cNvCxnSpPr>
            <a:endCxn id="3" idx="2"/>
          </p:cNvCxnSpPr>
          <p:nvPr/>
        </p:nvCxnSpPr>
        <p:spPr>
          <a:xfrm>
            <a:off x="3233416" y="2454110"/>
            <a:ext cx="792087" cy="488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20" name="Прямая соединительная линия 19"/>
          <p:cNvCxnSpPr>
            <a:endCxn id="3" idx="2"/>
          </p:cNvCxnSpPr>
          <p:nvPr/>
        </p:nvCxnSpPr>
        <p:spPr>
          <a:xfrm flipV="1">
            <a:off x="3233415" y="2502930"/>
            <a:ext cx="792088" cy="5014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6740103" y="1557586"/>
            <a:ext cx="1451154" cy="1791127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42 : 6</a:t>
            </a:r>
            <a:endParaRPr lang="uk-UA" sz="3600" b="1" dirty="0" smtClean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63 : 9</a:t>
            </a:r>
          </a:p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54 : 9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8983344" y="2044769"/>
            <a:ext cx="914400" cy="914400"/>
          </a:xfrm>
          <a:prstGeom prst="ellips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∙ 8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9" name="Прямая соединительная линия 28"/>
          <p:cNvCxnSpPr>
            <a:endCxn id="25" idx="2"/>
          </p:cNvCxnSpPr>
          <p:nvPr/>
        </p:nvCxnSpPr>
        <p:spPr>
          <a:xfrm>
            <a:off x="8191257" y="1852508"/>
            <a:ext cx="792087" cy="649461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30" name="Прямая соединительная линия 29"/>
          <p:cNvCxnSpPr>
            <a:endCxn id="25" idx="2"/>
          </p:cNvCxnSpPr>
          <p:nvPr/>
        </p:nvCxnSpPr>
        <p:spPr>
          <a:xfrm>
            <a:off x="8191257" y="2453149"/>
            <a:ext cx="792087" cy="4882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31" name="Прямая соединительная линия 30"/>
          <p:cNvCxnSpPr>
            <a:endCxn id="25" idx="2"/>
          </p:cNvCxnSpPr>
          <p:nvPr/>
        </p:nvCxnSpPr>
        <p:spPr>
          <a:xfrm flipV="1">
            <a:off x="8191256" y="2501969"/>
            <a:ext cx="792088" cy="50149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3787775" y="3645818"/>
            <a:ext cx="1618023" cy="1791127"/>
          </a:xfrm>
          <a:prstGeom prst="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18 </a:t>
            </a:r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+ 36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81 - 27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36 + 36</a:t>
            </a:r>
            <a:r>
              <a:rPr lang="uk-UA" sz="3600" b="1" dirty="0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4" y="4293890"/>
            <a:ext cx="482974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6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3" y="3699596"/>
            <a:ext cx="482975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6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3" y="4938189"/>
            <a:ext cx="482975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8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6197885" y="4133001"/>
            <a:ext cx="914400" cy="914400"/>
          </a:xfrm>
          <a:prstGeom prst="ellips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: 9</a:t>
            </a:r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37" name="Прямая соединительная линия 36"/>
          <p:cNvCxnSpPr>
            <a:endCxn id="36" idx="2"/>
          </p:cNvCxnSpPr>
          <p:nvPr/>
        </p:nvCxnSpPr>
        <p:spPr>
          <a:xfrm>
            <a:off x="5405798" y="3940740"/>
            <a:ext cx="792087" cy="649461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  <p:cxnSp>
        <p:nvCxnSpPr>
          <p:cNvPr id="38" name="Прямая соединительная линия 37"/>
          <p:cNvCxnSpPr>
            <a:endCxn id="36" idx="2"/>
          </p:cNvCxnSpPr>
          <p:nvPr/>
        </p:nvCxnSpPr>
        <p:spPr>
          <a:xfrm>
            <a:off x="5405798" y="4541381"/>
            <a:ext cx="792087" cy="4882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  <p:cxnSp>
        <p:nvCxnSpPr>
          <p:cNvPr id="39" name="Прямая соединительная линия 38"/>
          <p:cNvCxnSpPr>
            <a:endCxn id="36" idx="2"/>
          </p:cNvCxnSpPr>
          <p:nvPr/>
        </p:nvCxnSpPr>
        <p:spPr>
          <a:xfrm flipV="1">
            <a:off x="5405797" y="4590201"/>
            <a:ext cx="792088" cy="501493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21" grpId="0" animBg="1"/>
      <p:bldP spid="23" grpId="0" animBg="1"/>
      <p:bldP spid="24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79" y="330940"/>
            <a:ext cx="8151457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Зменште</a:t>
            </a:r>
            <a:r>
              <a:rPr lang="ru-RU" sz="3600" b="1" dirty="0" smtClean="0"/>
              <a:t> </a:t>
            </a:r>
            <a:r>
              <a:rPr lang="ru-RU" sz="3600" b="1" dirty="0"/>
              <a:t>у 7 разів кожне число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147" y="330940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343039" y="3255364"/>
            <a:ext cx="587751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21, </a:t>
            </a:r>
            <a:r>
              <a:rPr lang="ru-RU" sz="3200" b="1" dirty="0" smtClean="0"/>
              <a:t>   77,    700</a:t>
            </a:r>
            <a:r>
              <a:rPr lang="ru-RU" sz="3200" b="1" dirty="0"/>
              <a:t>, </a:t>
            </a:r>
            <a:r>
              <a:rPr lang="ru-RU" sz="3200" b="1" dirty="0" smtClean="0"/>
              <a:t>   35,    350,    420</a:t>
            </a:r>
            <a:r>
              <a:rPr lang="ru-RU" sz="3200" b="1" dirty="0"/>
              <a:t>.</a:t>
            </a:r>
          </a:p>
        </p:txBody>
      </p:sp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413264" y="2619387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396958" y="2619387"/>
            <a:ext cx="454720" cy="56779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48724" y="2624848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521419" y="2627964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43005" y="2630543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98591" y="2589288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879854" y="2591779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90189" y="2595084"/>
            <a:ext cx="454720" cy="567792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688651" y="2630543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394809" y="2633297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765837" y="2588247"/>
            <a:ext cx="454720" cy="567792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319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№174-175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29423" y="3933850"/>
            <a:ext cx="10945216" cy="108012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2800" b="1" dirty="0" smtClean="0"/>
              <a:t>Визначте, </a:t>
            </a:r>
            <a:r>
              <a:rPr lang="ru-RU" sz="2800" b="1" dirty="0" err="1"/>
              <a:t>скільки</a:t>
            </a:r>
            <a:r>
              <a:rPr lang="ru-RU" sz="2800" b="1" dirty="0"/>
              <a:t> в кожному </a:t>
            </a:r>
            <a:r>
              <a:rPr lang="ru-RU" sz="2800" b="1" dirty="0" err="1"/>
              <a:t>числі</a:t>
            </a:r>
            <a:r>
              <a:rPr lang="ru-RU" sz="2800" b="1" dirty="0"/>
              <a:t> всього сотень, </a:t>
            </a:r>
            <a:r>
              <a:rPr lang="ru-RU" sz="2800" b="1" dirty="0" err="1"/>
              <a:t>усього</a:t>
            </a:r>
            <a:r>
              <a:rPr lang="ru-RU" sz="2800" b="1" dirty="0"/>
              <a:t> десятків, </a:t>
            </a:r>
            <a:r>
              <a:rPr lang="ru-RU" sz="2800" b="1" dirty="0" err="1"/>
              <a:t>усього</a:t>
            </a:r>
            <a:r>
              <a:rPr lang="ru-RU" sz="2800" b="1" dirty="0"/>
              <a:t> </a:t>
            </a:r>
            <a:r>
              <a:rPr lang="ru-RU" sz="2800" b="1" dirty="0" err="1"/>
              <a:t>одиниць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676585" y="5021264"/>
            <a:ext cx="915849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804=                                            328= </a:t>
            </a:r>
          </a:p>
          <a:p>
            <a:r>
              <a:rPr lang="ru-RU" sz="3200" b="1" dirty="0" smtClean="0"/>
              <a:t>125=                                            390=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2547087" y="5020112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359599" y="5020111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508842" y="5021264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804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547088" y="5559873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358063" y="5560448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12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4490346" y="5560448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125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7483400" y="5020113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294375" y="5020688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32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9426658" y="5020688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328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483400" y="5465476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8294375" y="5466051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39д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9426658" y="5466051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390 од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  <p:bldP spid="69" grpId="0" animBg="1"/>
      <p:bldP spid="70" grpId="0" animBg="1"/>
      <p:bldP spid="75" grpId="0"/>
      <p:bldP spid="76" grpId="0"/>
      <p:bldP spid="77" grpId="0"/>
      <p:bldP spid="79" grpId="0"/>
      <p:bldP spid="80" grpId="0"/>
      <p:bldP spid="81" grpId="0"/>
      <p:bldP spid="82" grpId="0"/>
      <p:bldP spid="85" grpId="0"/>
      <p:bldP spid="86" grpId="0"/>
      <p:bldP spid="87" grpId="0"/>
      <p:bldP spid="88" grpId="0"/>
      <p:bldP spid="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03 МАТЕМАТИКА\1 Листопад\1 Повторення вивченого в 3 кл\2026-09-22_1534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337" y="2061642"/>
            <a:ext cx="2087911" cy="221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619423" y="2061642"/>
            <a:ext cx="8712968" cy="39703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u="sng" dirty="0" err="1">
                <a:solidFill>
                  <a:srgbClr val="7030A0"/>
                </a:solidFill>
              </a:rPr>
              <a:t>Визначаю</a:t>
            </a:r>
            <a:r>
              <a:rPr lang="ru-RU" sz="2800" b="1" u="sng" dirty="0">
                <a:solidFill>
                  <a:srgbClr val="7030A0"/>
                </a:solidFill>
              </a:rPr>
              <a:t> кількість цифр у </a:t>
            </a:r>
            <a:r>
              <a:rPr lang="ru-RU" sz="2800" b="1" u="sng" dirty="0" err="1">
                <a:solidFill>
                  <a:srgbClr val="7030A0"/>
                </a:solidFill>
              </a:rPr>
              <a:t>частці</a:t>
            </a:r>
            <a:r>
              <a:rPr lang="ru-RU" sz="2800" b="1" u="sng" dirty="0">
                <a:solidFill>
                  <a:srgbClr val="7030A0"/>
                </a:solidFill>
              </a:rPr>
              <a:t>. </a:t>
            </a:r>
            <a:r>
              <a:rPr lang="ru-RU" sz="2800" b="1" dirty="0">
                <a:solidFill>
                  <a:srgbClr val="7030A0"/>
                </a:solidFill>
              </a:rPr>
              <a:t>Для цього </a:t>
            </a:r>
            <a:r>
              <a:rPr lang="ru-RU" sz="2800" b="1" dirty="0" err="1">
                <a:solidFill>
                  <a:srgbClr val="7030A0"/>
                </a:solidFill>
              </a:rPr>
              <a:t>знаходжу</a:t>
            </a:r>
            <a:r>
              <a:rPr lang="ru-RU" sz="2800" b="1" dirty="0">
                <a:solidFill>
                  <a:srgbClr val="7030A0"/>
                </a:solidFill>
              </a:rPr>
              <a:t> перше </a:t>
            </a:r>
            <a:r>
              <a:rPr lang="ru-RU" sz="2800" b="1" dirty="0" err="1">
                <a:solidFill>
                  <a:srgbClr val="7030A0"/>
                </a:solidFill>
              </a:rPr>
              <a:t>неповне</a:t>
            </a:r>
            <a:r>
              <a:rPr lang="ru-RU" sz="2800" b="1" dirty="0">
                <a:solidFill>
                  <a:srgbClr val="7030A0"/>
                </a:solidFill>
              </a:rPr>
              <a:t> ділене. У </a:t>
            </a:r>
            <a:r>
              <a:rPr lang="ru-RU" sz="2800" b="1" dirty="0" err="1">
                <a:solidFill>
                  <a:srgbClr val="7030A0"/>
                </a:solidFill>
              </a:rPr>
              <a:t>діленому</a:t>
            </a:r>
            <a:r>
              <a:rPr lang="ru-RU" sz="2800" b="1" dirty="0">
                <a:solidFill>
                  <a:srgbClr val="7030A0"/>
                </a:solidFill>
              </a:rPr>
              <a:t> 2 </a:t>
            </a:r>
            <a:r>
              <a:rPr lang="ru-RU" sz="2800" b="1" dirty="0" err="1">
                <a:solidFill>
                  <a:srgbClr val="7030A0"/>
                </a:solidFill>
              </a:rPr>
              <a:t>сотні</a:t>
            </a:r>
            <a:r>
              <a:rPr lang="ru-RU" sz="2800" b="1" dirty="0">
                <a:solidFill>
                  <a:srgbClr val="7030A0"/>
                </a:solidFill>
              </a:rPr>
              <a:t>. 2 </a:t>
            </a:r>
            <a:r>
              <a:rPr lang="ru-RU" sz="2800" b="1" dirty="0" err="1">
                <a:solidFill>
                  <a:srgbClr val="7030A0"/>
                </a:solidFill>
              </a:rPr>
              <a:t>сотні</a:t>
            </a:r>
            <a:r>
              <a:rPr lang="ru-RU" sz="2800" b="1" dirty="0">
                <a:solidFill>
                  <a:srgbClr val="7030A0"/>
                </a:solidFill>
              </a:rPr>
              <a:t> не можна </a:t>
            </a:r>
            <a:r>
              <a:rPr lang="ru-RU" sz="2800" b="1" dirty="0" err="1">
                <a:solidFill>
                  <a:srgbClr val="7030A0"/>
                </a:solidFill>
              </a:rPr>
              <a:t>поділити</a:t>
            </a:r>
            <a:r>
              <a:rPr lang="ru-RU" sz="2800" b="1" dirty="0">
                <a:solidFill>
                  <a:srgbClr val="7030A0"/>
                </a:solidFill>
              </a:rPr>
              <a:t> на 7 так, щоб у </a:t>
            </a:r>
            <a:r>
              <a:rPr lang="ru-RU" sz="2800" b="1" dirty="0" err="1">
                <a:solidFill>
                  <a:srgbClr val="7030A0"/>
                </a:solidFill>
              </a:rPr>
              <a:t>частці</a:t>
            </a:r>
            <a:r>
              <a:rPr lang="ru-RU" sz="2800" b="1" dirty="0">
                <a:solidFill>
                  <a:srgbClr val="7030A0"/>
                </a:solidFill>
              </a:rPr>
              <a:t> були </a:t>
            </a:r>
            <a:r>
              <a:rPr lang="ru-RU" sz="2800" b="1" dirty="0" err="1">
                <a:solidFill>
                  <a:srgbClr val="7030A0"/>
                </a:solidFill>
              </a:rPr>
              <a:t>сотні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err="1">
                <a:solidFill>
                  <a:srgbClr val="7030A0"/>
                </a:solidFill>
              </a:rPr>
              <a:t>Утворимо</a:t>
            </a:r>
            <a:r>
              <a:rPr lang="ru-RU" sz="2800" b="1" dirty="0">
                <a:solidFill>
                  <a:srgbClr val="7030A0"/>
                </a:solidFill>
              </a:rPr>
              <a:t> перше </a:t>
            </a:r>
            <a:r>
              <a:rPr lang="ru-RU" sz="2800" b="1" dirty="0" err="1">
                <a:solidFill>
                  <a:srgbClr val="7030A0"/>
                </a:solidFill>
              </a:rPr>
              <a:t>неповне</a:t>
            </a:r>
            <a:r>
              <a:rPr lang="ru-RU" sz="2800" b="1" dirty="0">
                <a:solidFill>
                  <a:srgbClr val="7030A0"/>
                </a:solidFill>
              </a:rPr>
              <a:t> ділене із 2 сотень і 6 десятків. 26 — це перше </a:t>
            </a:r>
            <a:r>
              <a:rPr lang="ru-RU" sz="2800" b="1" dirty="0" err="1">
                <a:solidFill>
                  <a:srgbClr val="7030A0"/>
                </a:solidFill>
              </a:rPr>
              <a:t>неповне</a:t>
            </a:r>
            <a:r>
              <a:rPr lang="ru-RU" sz="2800" b="1" dirty="0">
                <a:solidFill>
                  <a:srgbClr val="7030A0"/>
                </a:solidFill>
              </a:rPr>
              <a:t> ділене. </a:t>
            </a:r>
            <a:r>
              <a:rPr lang="ru-RU" sz="2800" b="1" dirty="0" err="1">
                <a:solidFill>
                  <a:srgbClr val="7030A0"/>
                </a:solidFill>
              </a:rPr>
              <a:t>Отже</a:t>
            </a:r>
            <a:r>
              <a:rPr lang="ru-RU" sz="2800" b="1" dirty="0">
                <a:solidFill>
                  <a:srgbClr val="7030A0"/>
                </a:solidFill>
              </a:rPr>
              <a:t>, у </a:t>
            </a:r>
            <a:r>
              <a:rPr lang="ru-RU" sz="2800" b="1" dirty="0" err="1">
                <a:solidFill>
                  <a:srgbClr val="7030A0"/>
                </a:solidFill>
              </a:rPr>
              <a:t>частці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найвищим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розрядом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будуть</a:t>
            </a:r>
            <a:r>
              <a:rPr lang="ru-RU" sz="2800" b="1" dirty="0">
                <a:solidFill>
                  <a:srgbClr val="7030A0"/>
                </a:solidFill>
              </a:rPr>
              <a:t> десятки. Результат ділення — </a:t>
            </a:r>
            <a:r>
              <a:rPr lang="ru-RU" sz="2800" b="1" dirty="0" err="1">
                <a:solidFill>
                  <a:srgbClr val="7030A0"/>
                </a:solidFill>
              </a:rPr>
              <a:t>двоцифрове</a:t>
            </a:r>
            <a:r>
              <a:rPr lang="ru-RU" sz="2800" b="1" dirty="0">
                <a:solidFill>
                  <a:srgbClr val="7030A0"/>
                </a:solidFill>
              </a:rPr>
              <a:t> число.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u="sng" dirty="0" err="1" smtClean="0">
                <a:solidFill>
                  <a:schemeClr val="accent6">
                    <a:lumMod val="50000"/>
                  </a:schemeClr>
                </a:solidFill>
              </a:rPr>
              <a:t>Ділю</a:t>
            </a: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u="sng" dirty="0">
                <a:solidFill>
                  <a:schemeClr val="accent6">
                    <a:lumMod val="50000"/>
                  </a:schemeClr>
                </a:solidFill>
              </a:rPr>
              <a:t>десятки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Поділю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26 на 7, буде 3 десятки. Продовж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міркування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</a:rPr>
              <a:t>самостійно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2465" y="189434"/>
            <a:ext cx="11140753" cy="1004729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200" b="1" dirty="0" smtClean="0"/>
              <a:t>Розгляньте </a:t>
            </a:r>
            <a:r>
              <a:rPr lang="ru-RU" sz="3200" b="1" dirty="0" err="1"/>
              <a:t>усне</a:t>
            </a:r>
            <a:r>
              <a:rPr lang="ru-RU" sz="3200" b="1" dirty="0"/>
              <a:t> і </a:t>
            </a:r>
            <a:r>
              <a:rPr lang="ru-RU" sz="3200" b="1" dirty="0" err="1"/>
              <a:t>письмове</a:t>
            </a:r>
            <a:r>
              <a:rPr lang="ru-RU" sz="3200" b="1" dirty="0"/>
              <a:t> </a:t>
            </a:r>
            <a:r>
              <a:rPr lang="ru-RU" sz="3200" b="1" dirty="0" smtClean="0"/>
              <a:t>ділення </a:t>
            </a:r>
            <a:r>
              <a:rPr lang="ru-RU" sz="3200" b="1" dirty="0" err="1"/>
              <a:t>трицифрового</a:t>
            </a:r>
            <a:r>
              <a:rPr lang="ru-RU" sz="3200" b="1" dirty="0"/>
              <a:t> числа на </a:t>
            </a:r>
            <a:r>
              <a:rPr lang="ru-RU" sz="3200" b="1" dirty="0" err="1"/>
              <a:t>одноцифрове</a:t>
            </a:r>
            <a:r>
              <a:rPr lang="ru-RU" sz="3200" b="1" dirty="0"/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599"/>
            <a:ext cx="9917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№176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964" y="4365898"/>
            <a:ext cx="1943895" cy="194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9423" y="1307956"/>
            <a:ext cx="950505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266 : 7 = (210 + 56) : 7 = = 210 : 7 + 56 : 7 = 30 + 8 = 38</a:t>
            </a:r>
          </a:p>
        </p:txBody>
      </p:sp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№177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447" y="1753860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034736" y="1874731"/>
            <a:ext cx="8513679" cy="17543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/>
              <a:t>288 : </a:t>
            </a:r>
            <a:r>
              <a:rPr lang="ru-RU" sz="3600" b="1" dirty="0" smtClean="0"/>
              <a:t>6 =            783 </a:t>
            </a:r>
            <a:r>
              <a:rPr lang="ru-RU" sz="3600" b="1" dirty="0"/>
              <a:t>: </a:t>
            </a:r>
            <a:r>
              <a:rPr lang="ru-RU" sz="3600" b="1" dirty="0" smtClean="0"/>
              <a:t>9 =           505 </a:t>
            </a:r>
            <a:r>
              <a:rPr lang="ru-RU" sz="3600" b="1" dirty="0"/>
              <a:t>: </a:t>
            </a:r>
            <a:r>
              <a:rPr lang="ru-RU" sz="3600" b="1" dirty="0" smtClean="0"/>
              <a:t>5 =           </a:t>
            </a:r>
          </a:p>
          <a:p>
            <a:pPr>
              <a:lnSpc>
                <a:spcPct val="150000"/>
              </a:lnSpc>
            </a:pPr>
            <a:r>
              <a:rPr lang="ru-RU" sz="3600" b="1" dirty="0"/>
              <a:t> </a:t>
            </a:r>
            <a:r>
              <a:rPr lang="ru-RU" sz="3600" b="1" dirty="0" smtClean="0"/>
              <a:t>            376 </a:t>
            </a:r>
            <a:r>
              <a:rPr lang="ru-RU" sz="3600" b="1" dirty="0"/>
              <a:t>: 4 </a:t>
            </a:r>
            <a:r>
              <a:rPr lang="ru-RU" sz="3600" b="1" dirty="0" smtClean="0"/>
              <a:t>=          856 </a:t>
            </a:r>
            <a:r>
              <a:rPr lang="ru-RU" sz="3600" b="1" dirty="0"/>
              <a:t>: </a:t>
            </a:r>
            <a:r>
              <a:rPr lang="ru-RU" sz="3600" b="1" dirty="0" smtClean="0"/>
              <a:t>8 =</a:t>
            </a:r>
            <a:endParaRPr lang="ru-RU" sz="36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2779663" y="1989634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. 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629561" y="1999341"/>
            <a:ext cx="6784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. 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360385" y="1999341"/>
            <a:ext cx="827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. . .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147815" y="2925738"/>
            <a:ext cx="4956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. 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740103" y="2854123"/>
            <a:ext cx="697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. . 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116864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Розгляньте </a:t>
            </a:r>
            <a:r>
              <a:rPr lang="ru-RU" sz="3600" b="1" dirty="0"/>
              <a:t>частки й </a:t>
            </a:r>
            <a:r>
              <a:rPr lang="ru-RU" sz="3600" b="1" dirty="0" err="1" smtClean="0"/>
              <a:t>визначте</a:t>
            </a:r>
            <a:r>
              <a:rPr lang="ru-RU" sz="3600" b="1" dirty="0" smtClean="0"/>
              <a:t>, </a:t>
            </a:r>
            <a:r>
              <a:rPr lang="ru-RU" sz="3600" b="1" dirty="0"/>
              <a:t>у яких із них у </a:t>
            </a:r>
            <a:r>
              <a:rPr lang="ru-RU" sz="3600" b="1" dirty="0" err="1" smtClean="0"/>
              <a:t>результаті</a:t>
            </a:r>
            <a:r>
              <a:rPr lang="ru-RU" sz="3600" b="1" dirty="0" smtClean="0"/>
              <a:t> </a:t>
            </a:r>
            <a:r>
              <a:rPr lang="ru-RU" sz="3600" b="1" dirty="0"/>
              <a:t>буде </a:t>
            </a:r>
            <a:r>
              <a:rPr lang="ru-RU" sz="3600" b="1" dirty="0" err="1"/>
              <a:t>двоцифрове</a:t>
            </a:r>
            <a:r>
              <a:rPr lang="ru-RU" sz="3600" b="1" dirty="0"/>
              <a:t> число. </a:t>
            </a:r>
            <a:r>
              <a:rPr lang="ru-RU" sz="3600" b="1" dirty="0" err="1" smtClean="0"/>
              <a:t>Обґрунтуйте</a:t>
            </a:r>
            <a:r>
              <a:rPr lang="ru-RU" sz="3600" b="1" dirty="0" smtClean="0"/>
              <a:t>.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"/>
          <a:srcRect l="3" t="1" r="-2625" b="-1786"/>
          <a:stretch/>
        </p:blipFill>
        <p:spPr>
          <a:xfrm>
            <a:off x="918081" y="987326"/>
            <a:ext cx="10548000" cy="558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877327" y="434233"/>
            <a:ext cx="10471288" cy="74429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ділення </a:t>
            </a:r>
            <a:r>
              <a:rPr lang="ru-RU" sz="4000" b="1" dirty="0" err="1"/>
              <a:t>письмово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09330" y="-647579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90578" y="-582555"/>
            <a:ext cx="312405" cy="281731"/>
          </a:xfrm>
          <a:prstGeom prst="rect">
            <a:avLst/>
          </a:prstGeom>
        </p:spPr>
      </p:pic>
      <p:sp>
        <p:nvSpPr>
          <p:cNvPr id="4" name="AutoShape 2" descr="Якщо їсти варення із банки: прикмети, повір'я та практичні поради ᐉ Погляд  U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96981" y="1431053"/>
            <a:ext cx="443700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Перевірте множенням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4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5" y="5711138"/>
            <a:ext cx="1202322" cy="113093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Ст.33 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№177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4" name="Picture 3" descr="D:\Картинки до тестів\Казки\2026-01-16_22574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26" y="4042869"/>
            <a:ext cx="1496035" cy="251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910107" y="1417283"/>
            <a:ext cx="607786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696 : 8 </a:t>
            </a:r>
            <a:r>
              <a:rPr lang="ru-RU" sz="3200" b="1" dirty="0" smtClean="0"/>
              <a:t>          261 </a:t>
            </a:r>
            <a:r>
              <a:rPr lang="ru-RU" sz="3200" b="1" dirty="0"/>
              <a:t>: </a:t>
            </a:r>
            <a:r>
              <a:rPr lang="ru-RU" sz="3200" b="1" dirty="0" smtClean="0"/>
              <a:t>3          462 </a:t>
            </a:r>
            <a:r>
              <a:rPr lang="ru-RU" sz="3200" b="1" dirty="0"/>
              <a:t>: 7 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716619" y="2764214"/>
            <a:ext cx="454720" cy="56779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467351" y="2532047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467351" y="2868567"/>
            <a:ext cx="682186" cy="13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79881" y="2764214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484351" y="2796000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050994" y="2700279"/>
            <a:ext cx="302667" cy="272949"/>
          </a:xfrm>
          <a:prstGeom prst="rect">
            <a:avLst/>
          </a:prstGeom>
        </p:spPr>
      </p:pic>
      <p:cxnSp>
        <p:nvCxnSpPr>
          <p:cNvPr id="48" name="Прямая соединительная линия 47"/>
          <p:cNvCxnSpPr/>
          <p:nvPr/>
        </p:nvCxnSpPr>
        <p:spPr>
          <a:xfrm flipV="1">
            <a:off x="1363939" y="3217902"/>
            <a:ext cx="1120412" cy="53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402365" y="3421119"/>
            <a:ext cx="302667" cy="272949"/>
          </a:xfrm>
          <a:prstGeom prst="rect">
            <a:avLst/>
          </a:prstGeom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1785694" y="3939148"/>
            <a:ext cx="643193" cy="10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46125" y="3829230"/>
            <a:ext cx="454720" cy="567792"/>
          </a:xfrm>
          <a:prstGeom prst="rect">
            <a:avLst/>
          </a:prstGeom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6081408" y="2502289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125411" y="2407008"/>
            <a:ext cx="454720" cy="567792"/>
          </a:xfrm>
          <a:prstGeom prst="rect">
            <a:avLst/>
          </a:prstGeom>
        </p:spPr>
      </p:pic>
      <p:cxnSp>
        <p:nvCxnSpPr>
          <p:cNvPr id="62" name="Прямая соединительная линия 61"/>
          <p:cNvCxnSpPr/>
          <p:nvPr/>
        </p:nvCxnSpPr>
        <p:spPr>
          <a:xfrm>
            <a:off x="6082302" y="2879155"/>
            <a:ext cx="727459" cy="24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011911" y="3223237"/>
            <a:ext cx="1069497" cy="16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341127" y="3949977"/>
            <a:ext cx="7411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693483" y="2732092"/>
            <a:ext cx="302667" cy="2729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5067732" y="3444877"/>
            <a:ext cx="302667" cy="272949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94097" y="3826765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851671" y="2790236"/>
            <a:ext cx="420547" cy="53472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85694" y="4918459"/>
            <a:ext cx="454720" cy="567792"/>
          </a:xfrm>
          <a:prstGeom prst="rect">
            <a:avLst/>
          </a:prstGeom>
        </p:spPr>
      </p:pic>
      <p:cxnSp>
        <p:nvCxnSpPr>
          <p:cNvPr id="76" name="Прямая соединительная линия 75"/>
          <p:cNvCxnSpPr/>
          <p:nvPr/>
        </p:nvCxnSpPr>
        <p:spPr>
          <a:xfrm>
            <a:off x="9671869" y="2491700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9663218" y="2881423"/>
            <a:ext cx="756689" cy="26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310305" y="2734363"/>
            <a:ext cx="302667" cy="27294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757169" y="3125221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046027" y="5311190"/>
            <a:ext cx="420547" cy="534723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346428" y="2405436"/>
            <a:ext cx="454720" cy="567792"/>
          </a:xfrm>
          <a:prstGeom prst="rect">
            <a:avLst/>
          </a:prstGeom>
        </p:spPr>
      </p:pic>
      <p:cxnSp>
        <p:nvCxnSpPr>
          <p:cNvPr id="86" name="Прямая соединительная линия 85"/>
          <p:cNvCxnSpPr/>
          <p:nvPr/>
        </p:nvCxnSpPr>
        <p:spPr>
          <a:xfrm>
            <a:off x="8591852" y="3217902"/>
            <a:ext cx="10713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01426" y="3802256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630278" y="3444877"/>
            <a:ext cx="302667" cy="272949"/>
          </a:xfrm>
          <a:prstGeom prst="rect">
            <a:avLst/>
          </a:prstGeom>
        </p:spPr>
      </p:pic>
      <p:cxnSp>
        <p:nvCxnSpPr>
          <p:cNvPr id="99" name="Прямая соединительная линия 98"/>
          <p:cNvCxnSpPr/>
          <p:nvPr/>
        </p:nvCxnSpPr>
        <p:spPr>
          <a:xfrm>
            <a:off x="8944390" y="393914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42432" y="5159727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1403949" y="5744670"/>
            <a:ext cx="101567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4646951" y="5750873"/>
            <a:ext cx="10830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8251541" y="5752507"/>
            <a:ext cx="10906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4646951" y="5157986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8242254" y="5157986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09517" y="2400101"/>
            <a:ext cx="454720" cy="567792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353661" y="2407416"/>
            <a:ext cx="454720" cy="567792"/>
          </a:xfrm>
          <a:prstGeom prst="rect">
            <a:avLst/>
          </a:prstGeom>
        </p:spPr>
      </p:pic>
      <p:pic>
        <p:nvPicPr>
          <p:cNvPr id="138" name="Рисунок 137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89855" y="2395936"/>
            <a:ext cx="454720" cy="567792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341127" y="2752842"/>
            <a:ext cx="454720" cy="56779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358178" y="5282879"/>
            <a:ext cx="454720" cy="56779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534647" y="2790236"/>
            <a:ext cx="420547" cy="534723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778073" y="3499395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358178" y="3108687"/>
            <a:ext cx="454720" cy="567792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778073" y="2437249"/>
            <a:ext cx="454720" cy="567792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696785" y="3166985"/>
            <a:ext cx="454720" cy="567792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465188" y="2400101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03856" y="5658471"/>
            <a:ext cx="454720" cy="567792"/>
          </a:xfrm>
          <a:prstGeom prst="rect">
            <a:avLst/>
          </a:prstGeom>
        </p:spPr>
      </p:pic>
      <p:pic>
        <p:nvPicPr>
          <p:cNvPr id="168" name="Рисунок 16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017997" y="2400101"/>
            <a:ext cx="454720" cy="567792"/>
          </a:xfrm>
          <a:prstGeom prst="rect">
            <a:avLst/>
          </a:prstGeom>
        </p:spPr>
      </p:pic>
      <p:pic>
        <p:nvPicPr>
          <p:cNvPr id="177" name="Рисунок 17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377974" y="3504663"/>
            <a:ext cx="454720" cy="567792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363939" y="2752842"/>
            <a:ext cx="454720" cy="567792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029631" y="3137223"/>
            <a:ext cx="454720" cy="567792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25069" y="3488081"/>
            <a:ext cx="454720" cy="567792"/>
          </a:xfrm>
          <a:prstGeom prst="rect">
            <a:avLst/>
          </a:prstGeom>
        </p:spPr>
      </p:pic>
      <p:pic>
        <p:nvPicPr>
          <p:cNvPr id="137" name="Рисунок 13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031776" y="3485636"/>
            <a:ext cx="454720" cy="567792"/>
          </a:xfrm>
          <a:prstGeom prst="rect">
            <a:avLst/>
          </a:prstGeom>
        </p:spPr>
      </p:pic>
      <p:pic>
        <p:nvPicPr>
          <p:cNvPr id="143" name="Рисунок 1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106489" y="5297970"/>
            <a:ext cx="454720" cy="567792"/>
          </a:xfrm>
          <a:prstGeom prst="rect">
            <a:avLst/>
          </a:prstGeom>
        </p:spPr>
      </p:pic>
      <p:pic>
        <p:nvPicPr>
          <p:cNvPr id="144" name="Рисунок 143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129139" y="4951528"/>
            <a:ext cx="420547" cy="534723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63053" y="5651156"/>
            <a:ext cx="454720" cy="567792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326338" y="5630290"/>
            <a:ext cx="454720" cy="567792"/>
          </a:xfrm>
          <a:prstGeom prst="rect">
            <a:avLst/>
          </a:prstGeom>
        </p:spPr>
      </p:pic>
      <p:pic>
        <p:nvPicPr>
          <p:cNvPr id="150" name="Рисунок 149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071533" y="5651156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6109330" y="2768617"/>
            <a:ext cx="454720" cy="567792"/>
          </a:xfrm>
          <a:prstGeom prst="rect">
            <a:avLst/>
          </a:prstGeom>
        </p:spPr>
      </p:pic>
      <p:pic>
        <p:nvPicPr>
          <p:cNvPr id="160" name="Рисунок 159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374453" y="4940078"/>
            <a:ext cx="420547" cy="534723"/>
          </a:xfrm>
          <a:prstGeom prst="rect">
            <a:avLst/>
          </a:prstGeom>
        </p:spPr>
      </p:pic>
      <p:pic>
        <p:nvPicPr>
          <p:cNvPr id="175" name="Рисунок 17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949136" y="4918459"/>
            <a:ext cx="454720" cy="567792"/>
          </a:xfrm>
          <a:prstGeom prst="rect">
            <a:avLst/>
          </a:prstGeom>
        </p:spPr>
      </p:pic>
      <p:pic>
        <p:nvPicPr>
          <p:cNvPr id="183" name="Рисунок 182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947728" y="5669665"/>
            <a:ext cx="454720" cy="567792"/>
          </a:xfrm>
          <a:prstGeom prst="rect">
            <a:avLst/>
          </a:prstGeom>
        </p:spPr>
      </p:pic>
      <p:pic>
        <p:nvPicPr>
          <p:cNvPr id="184" name="Рисунок 1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600891" y="5658471"/>
            <a:ext cx="454720" cy="567792"/>
          </a:xfrm>
          <a:prstGeom prst="rect">
            <a:avLst/>
          </a:prstGeom>
        </p:spPr>
      </p:pic>
      <p:pic>
        <p:nvPicPr>
          <p:cNvPr id="185" name="Рисунок 18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01426" y="2416383"/>
            <a:ext cx="454720" cy="567792"/>
          </a:xfrm>
          <a:prstGeom prst="rect">
            <a:avLst/>
          </a:prstGeom>
        </p:spPr>
      </p:pic>
      <p:pic>
        <p:nvPicPr>
          <p:cNvPr id="186" name="Рисунок 185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611626" y="2437249"/>
            <a:ext cx="454720" cy="567792"/>
          </a:xfrm>
          <a:prstGeom prst="rect">
            <a:avLst/>
          </a:prstGeom>
        </p:spPr>
      </p:pic>
      <p:pic>
        <p:nvPicPr>
          <p:cNvPr id="187" name="Рисунок 18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947889" y="2407008"/>
            <a:ext cx="454720" cy="567792"/>
          </a:xfrm>
          <a:prstGeom prst="rect">
            <a:avLst/>
          </a:prstGeom>
        </p:spPr>
      </p:pic>
      <p:pic>
        <p:nvPicPr>
          <p:cNvPr id="188" name="Рисунок 18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736216" y="2421970"/>
            <a:ext cx="420547" cy="534723"/>
          </a:xfrm>
          <a:prstGeom prst="rect">
            <a:avLst/>
          </a:prstGeom>
        </p:spPr>
      </p:pic>
      <p:pic>
        <p:nvPicPr>
          <p:cNvPr id="189" name="Рисунок 188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604854" y="2773701"/>
            <a:ext cx="454720" cy="567792"/>
          </a:xfrm>
          <a:prstGeom prst="rect">
            <a:avLst/>
          </a:prstGeom>
        </p:spPr>
      </p:pic>
      <p:pic>
        <p:nvPicPr>
          <p:cNvPr id="190" name="Рисунок 18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988124" y="2760359"/>
            <a:ext cx="454720" cy="567792"/>
          </a:xfrm>
          <a:prstGeom prst="rect">
            <a:avLst/>
          </a:prstGeom>
        </p:spPr>
      </p:pic>
      <p:pic>
        <p:nvPicPr>
          <p:cNvPr id="191" name="Рисунок 190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922732" y="3145268"/>
            <a:ext cx="454720" cy="567792"/>
          </a:xfrm>
          <a:prstGeom prst="rect">
            <a:avLst/>
          </a:prstGeom>
        </p:spPr>
      </p:pic>
      <p:pic>
        <p:nvPicPr>
          <p:cNvPr id="192" name="Рисунок 19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29217" y="3136575"/>
            <a:ext cx="454720" cy="567792"/>
          </a:xfrm>
          <a:prstGeom prst="rect">
            <a:avLst/>
          </a:prstGeom>
        </p:spPr>
      </p:pic>
      <p:pic>
        <p:nvPicPr>
          <p:cNvPr id="193" name="Рисунок 192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956245" y="3493430"/>
            <a:ext cx="454720" cy="567792"/>
          </a:xfrm>
          <a:prstGeom prst="rect">
            <a:avLst/>
          </a:prstGeom>
        </p:spPr>
      </p:pic>
      <p:pic>
        <p:nvPicPr>
          <p:cNvPr id="194" name="Рисунок 19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63849" y="3491596"/>
            <a:ext cx="454720" cy="567792"/>
          </a:xfrm>
          <a:prstGeom prst="rect">
            <a:avLst/>
          </a:prstGeom>
        </p:spPr>
      </p:pic>
      <p:pic>
        <p:nvPicPr>
          <p:cNvPr id="195" name="Рисунок 194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63218" y="2768617"/>
            <a:ext cx="454720" cy="567792"/>
          </a:xfrm>
          <a:prstGeom prst="rect">
            <a:avLst/>
          </a:prstGeom>
        </p:spPr>
      </p:pic>
      <p:pic>
        <p:nvPicPr>
          <p:cNvPr id="196" name="Рисунок 19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0007285" y="2790236"/>
            <a:ext cx="454720" cy="567792"/>
          </a:xfrm>
          <a:prstGeom prst="rect">
            <a:avLst/>
          </a:prstGeom>
        </p:spPr>
      </p:pic>
      <p:pic>
        <p:nvPicPr>
          <p:cNvPr id="197" name="Рисунок 19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591307" y="4938450"/>
            <a:ext cx="454720" cy="567792"/>
          </a:xfrm>
          <a:prstGeom prst="rect">
            <a:avLst/>
          </a:prstGeom>
        </p:spPr>
      </p:pic>
      <p:pic>
        <p:nvPicPr>
          <p:cNvPr id="198" name="Рисунок 19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922732" y="4920573"/>
            <a:ext cx="454720" cy="567792"/>
          </a:xfrm>
          <a:prstGeom prst="rect">
            <a:avLst/>
          </a:prstGeom>
        </p:spPr>
      </p:pic>
      <p:pic>
        <p:nvPicPr>
          <p:cNvPr id="199" name="Рисунок 19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913047" y="5630290"/>
            <a:ext cx="454720" cy="567792"/>
          </a:xfrm>
          <a:prstGeom prst="rect">
            <a:avLst/>
          </a:prstGeom>
        </p:spPr>
      </p:pic>
      <p:pic>
        <p:nvPicPr>
          <p:cNvPr id="200" name="Рисунок 199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264742" y="5661058"/>
            <a:ext cx="454720" cy="567792"/>
          </a:xfrm>
          <a:prstGeom prst="rect">
            <a:avLst/>
          </a:prstGeom>
        </p:spPr>
      </p:pic>
      <p:pic>
        <p:nvPicPr>
          <p:cNvPr id="201" name="Рисунок 20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559510" y="5620915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48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00"/>
                            </p:stCondLst>
                            <p:childTnLst>
                              <p:par>
                                <p:cTn id="2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500"/>
                            </p:stCondLst>
                            <p:childTnLst>
                              <p:par>
                                <p:cTn id="2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500"/>
                            </p:stCondLst>
                            <p:childTnLst>
                              <p:par>
                                <p:cTn id="3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8" grpId="0"/>
      <p:bldP spid="1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888" y="2576792"/>
            <a:ext cx="11593288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План </a:t>
            </a:r>
            <a:r>
              <a:rPr lang="ru-RU" sz="2400" b="1" dirty="0" err="1">
                <a:solidFill>
                  <a:srgbClr val="7030A0"/>
                </a:solidFill>
              </a:rPr>
              <a:t>розв’язування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marL="265113" indent="-265113">
              <a:buAutoNum type="arabicParenR"/>
            </a:pPr>
            <a:r>
              <a:rPr lang="ru-RU" sz="2400" b="1" dirty="0" smtClean="0">
                <a:solidFill>
                  <a:srgbClr val="7030A0"/>
                </a:solidFill>
              </a:rPr>
              <a:t>Скільки </a:t>
            </a:r>
            <a:r>
              <a:rPr lang="ru-RU" sz="2400" b="1" dirty="0" err="1">
                <a:solidFill>
                  <a:srgbClr val="7030A0"/>
                </a:solidFill>
              </a:rPr>
              <a:t>кілометрів</a:t>
            </a:r>
            <a:r>
              <a:rPr lang="ru-RU" sz="2400" b="1" dirty="0">
                <a:solidFill>
                  <a:srgbClr val="7030A0"/>
                </a:solidFill>
              </a:rPr>
              <a:t> дороги може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відремонтувати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 </a:t>
            </a:r>
            <a:r>
              <a:rPr lang="ru-RU" sz="2400" b="1" dirty="0" err="1">
                <a:solidFill>
                  <a:srgbClr val="7030A0"/>
                </a:solidFill>
              </a:rPr>
              <a:t>тиждень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І </a:t>
            </a:r>
            <a:r>
              <a:rPr lang="ru-RU" sz="2400" b="1" dirty="0">
                <a:solidFill>
                  <a:srgbClr val="7030A0"/>
                </a:solidFill>
              </a:rPr>
              <a:t>бригада?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2)Скільки </a:t>
            </a:r>
            <a:r>
              <a:rPr lang="ru-RU" sz="2400" b="1" dirty="0" err="1">
                <a:solidFill>
                  <a:srgbClr val="7030A0"/>
                </a:solidFill>
              </a:rPr>
              <a:t>кілометрів</a:t>
            </a:r>
            <a:r>
              <a:rPr lang="ru-RU" sz="2400" b="1" dirty="0">
                <a:solidFill>
                  <a:srgbClr val="7030A0"/>
                </a:solidFill>
              </a:rPr>
              <a:t> дороги може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відремонтувати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 </a:t>
            </a:r>
            <a:r>
              <a:rPr lang="ru-RU" sz="2400" b="1" dirty="0" err="1">
                <a:solidFill>
                  <a:srgbClr val="7030A0"/>
                </a:solidFill>
              </a:rPr>
              <a:t>тиждень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ІІ </a:t>
            </a:r>
            <a:r>
              <a:rPr lang="ru-RU" sz="2400" b="1" dirty="0">
                <a:solidFill>
                  <a:srgbClr val="7030A0"/>
                </a:solidFill>
              </a:rPr>
              <a:t>бригада?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3)Скільки </a:t>
            </a:r>
            <a:r>
              <a:rPr lang="ru-RU" sz="2400" b="1" dirty="0" err="1">
                <a:solidFill>
                  <a:srgbClr val="7030A0"/>
                </a:solidFill>
              </a:rPr>
              <a:t>кілометрів</a:t>
            </a:r>
            <a:r>
              <a:rPr lang="ru-RU" sz="2400" b="1" dirty="0">
                <a:solidFill>
                  <a:srgbClr val="7030A0"/>
                </a:solidFill>
              </a:rPr>
              <a:t> дороги можуть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відремонтувати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 </a:t>
            </a:r>
            <a:r>
              <a:rPr lang="ru-RU" sz="2400" b="1" dirty="0" err="1">
                <a:solidFill>
                  <a:srgbClr val="7030A0"/>
                </a:solidFill>
              </a:rPr>
              <a:t>тиждень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дві </a:t>
            </a:r>
            <a:r>
              <a:rPr lang="ru-RU" sz="2400" b="1" dirty="0" err="1" smtClean="0">
                <a:solidFill>
                  <a:srgbClr val="7030A0"/>
                </a:solidFill>
              </a:rPr>
              <a:t>бригади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разом?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4)За </a:t>
            </a:r>
            <a:r>
              <a:rPr lang="ru-RU" sz="2400" b="1" dirty="0" err="1">
                <a:solidFill>
                  <a:srgbClr val="7030A0"/>
                </a:solidFill>
              </a:rPr>
              <a:t>скільки</a:t>
            </a:r>
            <a:r>
              <a:rPr lang="ru-RU" sz="2400" b="1" dirty="0">
                <a:solidFill>
                  <a:srgbClr val="7030A0"/>
                </a:solidFill>
              </a:rPr>
              <a:t> тижнів </a:t>
            </a:r>
            <a:r>
              <a:rPr lang="ru-RU" sz="2400" b="1" dirty="0" err="1">
                <a:solidFill>
                  <a:srgbClr val="7030A0"/>
                </a:solidFill>
              </a:rPr>
              <a:t>відремонтують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цю</a:t>
            </a:r>
            <a:r>
              <a:rPr lang="ru-RU" sz="2400" b="1" dirty="0">
                <a:solidFill>
                  <a:srgbClr val="7030A0"/>
                </a:solidFill>
              </a:rPr>
              <a:t> дорогу дві </a:t>
            </a:r>
            <a:r>
              <a:rPr lang="ru-RU" sz="2400" b="1" dirty="0" err="1">
                <a:solidFill>
                  <a:srgbClr val="7030A0"/>
                </a:solidFill>
              </a:rPr>
              <a:t>бригади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якщо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працюватимуть</a:t>
            </a:r>
            <a:r>
              <a:rPr lang="ru-RU" sz="2400" b="1" dirty="0">
                <a:solidFill>
                  <a:srgbClr val="7030A0"/>
                </a:solidFill>
              </a:rPr>
              <a:t> разом?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  <a:r>
              <a:rPr lang="ru-RU" sz="4000" b="1" dirty="0"/>
              <a:t> </a:t>
            </a:r>
            <a:r>
              <a:rPr lang="ru-RU" sz="4000" b="1" dirty="0" smtClean="0"/>
              <a:t>за </a:t>
            </a:r>
            <a:r>
              <a:rPr lang="ru-RU" sz="4000" b="1" dirty="0" err="1" smtClean="0"/>
              <a:t>поданим</a:t>
            </a:r>
            <a:r>
              <a:rPr lang="ru-RU" sz="4000" b="1" dirty="0" smtClean="0"/>
              <a:t> планом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№180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0208" y="1053530"/>
            <a:ext cx="103784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Дорогу </a:t>
            </a:r>
            <a:r>
              <a:rPr lang="ru-RU" sz="2800" b="1" dirty="0" err="1"/>
              <a:t>завдовжки</a:t>
            </a:r>
            <a:r>
              <a:rPr lang="ru-RU" sz="2800" b="1" dirty="0"/>
              <a:t> </a:t>
            </a:r>
            <a:r>
              <a:rPr lang="ru-RU" sz="2800" b="1" dirty="0" smtClean="0"/>
              <a:t>72км </a:t>
            </a:r>
            <a:r>
              <a:rPr lang="ru-RU" sz="2800" b="1" dirty="0"/>
              <a:t>перша бригада може </a:t>
            </a:r>
            <a:r>
              <a:rPr lang="ru-RU" sz="2800" b="1" dirty="0" err="1"/>
              <a:t>відремонтувати</a:t>
            </a:r>
            <a:r>
              <a:rPr lang="ru-RU" sz="2800" b="1" dirty="0"/>
              <a:t> за 3 </a:t>
            </a:r>
            <a:r>
              <a:rPr lang="ru-RU" sz="2800" b="1" dirty="0" err="1"/>
              <a:t>тижні</a:t>
            </a:r>
            <a:r>
              <a:rPr lang="ru-RU" sz="2800" b="1" dirty="0"/>
              <a:t>, а друга — за 6 тижнів. За </a:t>
            </a:r>
            <a:r>
              <a:rPr lang="ru-RU" sz="2800" b="1" dirty="0" err="1"/>
              <a:t>скільки</a:t>
            </a:r>
            <a:r>
              <a:rPr lang="ru-RU" sz="2800" b="1" dirty="0"/>
              <a:t> тижнів </a:t>
            </a:r>
            <a:r>
              <a:rPr lang="ru-RU" sz="2800" b="1" dirty="0" err="1"/>
              <a:t>відремонтують</a:t>
            </a:r>
            <a:r>
              <a:rPr lang="ru-RU" sz="2800" b="1" dirty="0"/>
              <a:t> </a:t>
            </a:r>
            <a:r>
              <a:rPr lang="ru-RU" sz="2800" b="1" dirty="0" err="1"/>
              <a:t>цю</a:t>
            </a:r>
            <a:r>
              <a:rPr lang="ru-RU" sz="2800" b="1" dirty="0"/>
              <a:t> дорогу дві </a:t>
            </a:r>
            <a:r>
              <a:rPr lang="ru-RU" sz="2800" b="1" dirty="0" err="1"/>
              <a:t>бригади</a:t>
            </a:r>
            <a:r>
              <a:rPr lang="ru-RU" sz="2800" b="1" dirty="0"/>
              <a:t>,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/>
              <a:t>працюватимуть</a:t>
            </a:r>
            <a:r>
              <a:rPr lang="ru-RU" sz="2800" b="1" dirty="0"/>
              <a:t> разом?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92589" y="4023342"/>
            <a:ext cx="13746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72 : 6 =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27313" y="6048990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44432" y="6048990"/>
            <a:ext cx="772811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за 2 </a:t>
            </a:r>
            <a:r>
              <a:rPr lang="ru-RU" sz="2800" b="1" dirty="0" err="1" smtClean="0"/>
              <a:t>тижні</a:t>
            </a:r>
            <a:r>
              <a:rPr lang="ru-RU" sz="2800" b="1" dirty="0" smtClean="0"/>
              <a:t> </a:t>
            </a:r>
            <a:r>
              <a:rPr lang="ru-RU" sz="2800" b="1" dirty="0" err="1"/>
              <a:t>відремонтують</a:t>
            </a:r>
            <a:r>
              <a:rPr lang="ru-RU" sz="2800" b="1" dirty="0"/>
              <a:t> </a:t>
            </a:r>
            <a:r>
              <a:rPr lang="ru-RU" sz="2800" b="1" dirty="0" err="1"/>
              <a:t>цю</a:t>
            </a:r>
            <a:r>
              <a:rPr lang="ru-RU" sz="2800" b="1" dirty="0"/>
              <a:t> дорогу </a:t>
            </a:r>
            <a:r>
              <a:rPr lang="ru-RU" sz="2800" b="1" dirty="0" smtClean="0"/>
              <a:t>2 </a:t>
            </a:r>
            <a:r>
              <a:rPr lang="ru-RU" sz="2800" b="1" dirty="0" err="1"/>
              <a:t>бригади</a:t>
            </a:r>
            <a:r>
              <a:rPr lang="ru-RU" sz="2800" b="1" dirty="0"/>
              <a:t>.</a:t>
            </a:r>
            <a:endParaRPr lang="ru-RU" sz="2800" b="1" dirty="0" smtClean="0"/>
          </a:p>
        </p:txBody>
      </p:sp>
      <p:sp>
        <p:nvSpPr>
          <p:cNvPr id="31" name="Прямоугольник 30"/>
          <p:cNvSpPr/>
          <p:nvPr/>
        </p:nvSpPr>
        <p:spPr>
          <a:xfrm>
            <a:off x="2584446" y="3285778"/>
            <a:ext cx="134734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72 : 3 =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851651" y="4029802"/>
            <a:ext cx="14608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12 (км)</a:t>
            </a:r>
            <a:endParaRPr lang="ru-RU" sz="2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445158" y="4779751"/>
            <a:ext cx="15356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24 +12 =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31791" y="3302008"/>
            <a:ext cx="13700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24 (км)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80827" y="4779751"/>
            <a:ext cx="14608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36 (км)</a:t>
            </a:r>
            <a:endParaRPr lang="ru-RU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470535" y="5469892"/>
            <a:ext cx="15356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72 : 36 =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006204" y="5469892"/>
            <a:ext cx="165377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 (</a:t>
            </a:r>
            <a:r>
              <a:rPr lang="ru-RU" sz="2800" b="1" dirty="0" err="1" smtClean="0">
                <a:solidFill>
                  <a:schemeClr val="bg1"/>
                </a:solidFill>
              </a:rPr>
              <a:t>тижн</a:t>
            </a:r>
            <a:r>
              <a:rPr lang="ru-RU" sz="2800" b="1" dirty="0" smtClean="0">
                <a:solidFill>
                  <a:schemeClr val="bg1"/>
                </a:solidFill>
              </a:rPr>
              <a:t>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2" grpId="0" animBg="1"/>
      <p:bldP spid="24" grpId="0" animBg="1"/>
      <p:bldP spid="31" grpId="0" animBg="1"/>
      <p:bldP spid="32" grpId="0" animBg="1"/>
      <p:bldP spid="33" grpId="0" animBg="1"/>
      <p:bldP spid="20" grpId="0" animBg="1"/>
      <p:bldP spid="28" grpId="0" animBg="1"/>
      <p:bldP spid="29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808238"/>
              </p:ext>
            </p:extLst>
          </p:nvPr>
        </p:nvGraphicFramePr>
        <p:xfrm>
          <a:off x="978236" y="2205658"/>
          <a:ext cx="5761867" cy="155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3543"/>
                <a:gridCol w="1344641"/>
                <a:gridCol w="2191515"/>
                <a:gridCol w="1512168"/>
              </a:tblGrid>
              <a:tr h="498467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За </a:t>
                      </a:r>
                      <a:r>
                        <a:rPr lang="uk-UA" sz="2800" dirty="0" smtClean="0"/>
                        <a:t>1</a:t>
                      </a:r>
                      <a:r>
                        <a:rPr lang="uk-UA" sz="2800" baseline="0" dirty="0" smtClean="0"/>
                        <a:t> </a:t>
                      </a:r>
                      <a:r>
                        <a:rPr lang="uk-UA" sz="2800" baseline="0" dirty="0" err="1" smtClean="0"/>
                        <a:t>дн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Всього</a:t>
                      </a:r>
                      <a:endParaRPr lang="ru-RU" sz="2800" dirty="0"/>
                    </a:p>
                  </a:txBody>
                  <a:tcPr/>
                </a:tc>
              </a:tr>
              <a:tr h="498467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Р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?г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3дн.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120г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98467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Ч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?г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6дн.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120г</a:t>
                      </a:r>
                      <a:endParaRPr lang="ru-RU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задачу, </a:t>
            </a:r>
            <a:r>
              <a:rPr lang="ru-RU" sz="4000" b="1" dirty="0" err="1" smtClean="0"/>
              <a:t>скориставшись</a:t>
            </a:r>
            <a:r>
              <a:rPr lang="ru-RU" sz="4000" b="1" dirty="0" smtClean="0"/>
              <a:t> схемою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№181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0208" y="1053530"/>
            <a:ext cx="1037840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120 г сухого корму Рекс </a:t>
            </a:r>
            <a:r>
              <a:rPr lang="ru-RU" sz="3200" b="1" dirty="0" err="1"/>
              <a:t>з’їдає</a:t>
            </a:r>
            <a:r>
              <a:rPr lang="ru-RU" sz="3200" b="1" dirty="0"/>
              <a:t> за 3 дні, а </a:t>
            </a:r>
            <a:r>
              <a:rPr lang="ru-RU" sz="3200" b="1" dirty="0" err="1"/>
              <a:t>Чапа</a:t>
            </a:r>
            <a:r>
              <a:rPr lang="ru-RU" sz="3200" b="1" dirty="0"/>
              <a:t> — за 6 </a:t>
            </a:r>
            <a:r>
              <a:rPr lang="ru-RU" sz="3200" b="1" dirty="0" err="1"/>
              <a:t>днів</a:t>
            </a:r>
            <a:r>
              <a:rPr lang="ru-RU" sz="3200" b="1" dirty="0"/>
              <a:t>. На </a:t>
            </a:r>
            <a:r>
              <a:rPr lang="ru-RU" sz="3200" b="1" dirty="0" err="1"/>
              <a:t>скільки</a:t>
            </a:r>
            <a:r>
              <a:rPr lang="ru-RU" sz="3200" b="1" dirty="0"/>
              <a:t> </a:t>
            </a:r>
            <a:r>
              <a:rPr lang="ru-RU" sz="3200" b="1" dirty="0" err="1"/>
              <a:t>днів</a:t>
            </a:r>
            <a:r>
              <a:rPr lang="ru-RU" sz="3200" b="1" dirty="0"/>
              <a:t> їм </a:t>
            </a:r>
            <a:r>
              <a:rPr lang="ru-RU" sz="3200" b="1" dirty="0" err="1"/>
              <a:t>обом</a:t>
            </a:r>
            <a:r>
              <a:rPr lang="ru-RU" sz="3200" b="1" dirty="0"/>
              <a:t> </a:t>
            </a:r>
            <a:r>
              <a:rPr lang="ru-RU" sz="3200" b="1" dirty="0" err="1"/>
              <a:t>вистачить</a:t>
            </a:r>
            <a:r>
              <a:rPr lang="ru-RU" sz="3200" b="1" dirty="0"/>
              <a:t> </a:t>
            </a:r>
            <a:r>
              <a:rPr lang="ru-RU" sz="3200" b="1" dirty="0" smtClean="0"/>
              <a:t>цього </a:t>
            </a:r>
            <a:r>
              <a:rPr lang="ru-RU" sz="3200" b="1" dirty="0"/>
              <a:t>корму?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0208" y="5201151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05146" y="5201151"/>
            <a:ext cx="580716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На 2 дні їм </a:t>
            </a:r>
            <a:r>
              <a:rPr lang="ru-RU" sz="2800" b="1" dirty="0" err="1" smtClean="0"/>
              <a:t>вистачить</a:t>
            </a:r>
            <a:r>
              <a:rPr lang="ru-RU" sz="2800" b="1" dirty="0" smtClean="0"/>
              <a:t> цього корму.</a:t>
            </a:r>
            <a:endParaRPr lang="ru-RU" sz="28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396056" y="2989656"/>
            <a:ext cx="837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дн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900291" y="2776612"/>
            <a:ext cx="360040" cy="949308"/>
          </a:xfrm>
          <a:prstGeom prst="rightBrac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81528" y="4370431"/>
            <a:ext cx="393171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120 : (120 : 3 </a:t>
            </a:r>
            <a:r>
              <a:rPr lang="ru-RU" sz="2800" b="1" dirty="0" smtClean="0">
                <a:latin typeface="Calibri"/>
                <a:cs typeface="Calibri"/>
              </a:rPr>
              <a:t>+ 120 : 6) = </a:t>
            </a:r>
            <a:r>
              <a:rPr lang="ru-RU" sz="2800" b="1" dirty="0" smtClean="0"/>
              <a:t>   </a:t>
            </a:r>
            <a:r>
              <a:rPr lang="ru-RU" sz="2800" b="1" u="sng" dirty="0" smtClean="0"/>
              <a:t>   </a:t>
            </a:r>
            <a:r>
              <a:rPr lang="uk-UA" sz="2800" b="1" dirty="0" smtClean="0"/>
              <a:t>  </a:t>
            </a:r>
            <a:endParaRPr lang="ru-RU" sz="2800" b="1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4940392" y="4365898"/>
            <a:ext cx="13700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 (</a:t>
            </a:r>
            <a:r>
              <a:rPr lang="ru-RU" sz="2800" b="1" dirty="0" err="1" smtClean="0">
                <a:solidFill>
                  <a:schemeClr val="bg1"/>
                </a:solidFill>
              </a:rPr>
              <a:t>дн</a:t>
            </a:r>
            <a:r>
              <a:rPr lang="ru-RU" sz="2800" b="1" dirty="0" smtClean="0">
                <a:solidFill>
                  <a:schemeClr val="bg1"/>
                </a:solidFill>
              </a:rPr>
              <a:t>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75607" y="3872378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40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955506" y="4005858"/>
            <a:ext cx="616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60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4 клас\03 МАТЕМАТИКА\1 Листопад\1 Повторення вивченого в 3 кл\2026-09-22_1734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237" y="2304264"/>
            <a:ext cx="3410628" cy="22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3796265" y="3872378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20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126" y="4632041"/>
            <a:ext cx="1855132" cy="18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859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" grpId="0"/>
      <p:bldP spid="4" grpId="0" animBg="1"/>
      <p:bldP spid="25" grpId="0" animBg="1"/>
      <p:bldP spid="20" grpId="0" animBg="1"/>
      <p:bldP spid="16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Ст.34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10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4 клас\03 МАТЕМАТИКА\1 Листопад\1 Повторення вивченого в 3 кл\2026-09-22_174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843" y="1654270"/>
            <a:ext cx="9118320" cy="227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197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12294</TotalTime>
  <Words>682</Words>
  <Application>Microsoft Office PowerPoint</Application>
  <PresentationFormat>Произвольный</PresentationFormat>
  <Paragraphs>159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981</cp:revision>
  <dcterms:created xsi:type="dcterms:W3CDTF">2025-08-27T14:01:18Z</dcterms:created>
  <dcterms:modified xsi:type="dcterms:W3CDTF">2026-09-23T08:47:32Z</dcterms:modified>
</cp:coreProperties>
</file>