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894" r:id="rId3"/>
    <p:sldId id="873" r:id="rId4"/>
    <p:sldId id="286" r:id="rId5"/>
    <p:sldId id="896" r:id="rId6"/>
    <p:sldId id="828" r:id="rId7"/>
    <p:sldId id="886" r:id="rId8"/>
    <p:sldId id="892" r:id="rId9"/>
    <p:sldId id="879" r:id="rId10"/>
    <p:sldId id="890" r:id="rId11"/>
    <p:sldId id="893" r:id="rId12"/>
    <p:sldId id="885" r:id="rId13"/>
    <p:sldId id="895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360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ПИСЬМОВЕ ДІЛЕННЯ ТРИЦИФРОВОГО ЧИСЛА НА ОДНОЦИФРОВЕ, КОЛИ В ЧАСТЦІ Є НУЛЬ</a:t>
          </a:r>
          <a:endParaRPr lang="ru-RU" sz="24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ПОРІВНЯННЯ і РОЗВ’ЯЗУВАННЯ ЗАДАЧ НА СПІЛЬНУ РОБОТУ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РІВНЯНЬ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/>
            <a:t>УСНІ ОБЧИСЛЕННЯ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28250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73463" custLinFactX="322117" custLinFactNeighborX="4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0838" custLinFactX="-166318" custLinFactNeighborX="-200000" custLinFactNeighborY="-4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83458" custLinFactX="-167628" custLinFactNeighborX="-200000" custLinFactNeighborY="-7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1090951" y="1090951"/>
          <a:ext cx="4273486" cy="2091583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УСНІ ОБЧИСЛЕННЯ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0" y="854697"/>
        <a:ext cx="2091583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240476" y="722269"/>
          <a:ext cx="4273486" cy="2828946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РІВНЯНЬ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7962746" y="854696"/>
        <a:ext cx="2828946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389186" y="825217"/>
          <a:ext cx="4273486" cy="2623050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ПИСЬМОВЕ ДІЛЕННЯ ТРИЦИФРОВОГО ЧИСЛА НА ОДНОЦИФРОВЕ, КОЛИ В ЧАСТЦІ Є НУЛЬ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2214404" y="854696"/>
        <a:ext cx="2623050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297638" y="640767"/>
          <a:ext cx="4273486" cy="2991951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ПОРІВНЯННЯ і РОЗВ’ЯЗУВАННЯ ЗАДАЧ НА СПІЛЬНУ РОБОТУ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4938406" y="854696"/>
        <a:ext cx="2991951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Письмове </a:t>
            </a:r>
            <a:r>
              <a:rPr lang="uk-UA" sz="4000" b="1" dirty="0" smtClean="0">
                <a:solidFill>
                  <a:srgbClr val="7030A0"/>
                </a:solidFill>
              </a:rPr>
              <a:t>ділення трицифрового числа на одноцифрове, коли в частці є нуль.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18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4218" y="405458"/>
            <a:ext cx="10275999" cy="681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="" xmlns:a16="http://schemas.microsoft.com/office/drawing/2014/main" id="{71891ECB-C37E-4FC8-A2F4-E8DB089E46AF}"/>
              </a:ext>
            </a:extLst>
          </p:cNvPr>
          <p:cNvSpPr/>
          <p:nvPr/>
        </p:nvSpPr>
        <p:spPr>
          <a:xfrm>
            <a:off x="3049438" y="2237145"/>
            <a:ext cx="5947189" cy="25544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i="1" dirty="0"/>
              <a:t>От і </a:t>
            </a:r>
            <a:r>
              <a:rPr lang="uk-UA" sz="3600" i="1" dirty="0" err="1"/>
              <a:t>все,дзвенить</a:t>
            </a:r>
            <a:r>
              <a:rPr lang="uk-UA" sz="3600" i="1" dirty="0"/>
              <a:t> дзвінок,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В </a:t>
            </a:r>
            <a:r>
              <a:rPr lang="uk-UA" sz="3600" i="1" dirty="0"/>
              <a:t>гості йде до нас урок.</a:t>
            </a:r>
            <a:endParaRPr lang="ru-RU" sz="3600" dirty="0"/>
          </a:p>
          <a:p>
            <a:pPr algn="ctr"/>
            <a:r>
              <a:rPr lang="uk-UA" sz="3600" i="1" dirty="0"/>
              <a:t>Спішіть-поспішайте,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На </a:t>
            </a:r>
            <a:r>
              <a:rPr lang="uk-UA" sz="3600" i="1" dirty="0"/>
              <a:t>місця сідайте.</a:t>
            </a:r>
            <a:endParaRPr lang="ru-RU" sz="3600" dirty="0"/>
          </a:p>
        </p:txBody>
      </p:sp>
      <p:pic>
        <p:nvPicPr>
          <p:cNvPr id="7" name="Picture 3" descr="D:\Картинки до тестів\Тварини\Рибки в акваріумі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6143" r="5054" b="5505"/>
          <a:stretch/>
        </p:blipFill>
        <p:spPr bwMode="auto">
          <a:xfrm>
            <a:off x="2876128" y="2032921"/>
            <a:ext cx="6293800" cy="44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460470" y="1148458"/>
            <a:ext cx="6897604" cy="71544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Виберіть рибку</a:t>
            </a:r>
            <a:r>
              <a:rPr lang="uk-UA" sz="2400" b="1" dirty="0">
                <a:solidFill>
                  <a:srgbClr val="7030A0"/>
                </a:solidFill>
              </a:rPr>
              <a:t>, </a:t>
            </a:r>
            <a:r>
              <a:rPr lang="uk-UA" sz="2400" b="1" dirty="0" smtClean="0">
                <a:solidFill>
                  <a:srgbClr val="7030A0"/>
                </a:solidFill>
              </a:rPr>
              <a:t>з якою хочете провести урок. </a:t>
            </a:r>
          </a:p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А я скажу, що вас очікує на уроці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2707655" y="2237145"/>
            <a:ext cx="2101432" cy="836899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Тебе очікує активна 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275899" y="3588647"/>
            <a:ext cx="2085642" cy="901778"/>
          </a:xfrm>
          <a:prstGeom prst="round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Виявиш творче мислення</a:t>
            </a:r>
            <a:endParaRPr lang="ru-RU" sz="2000" b="1" dirty="0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828335" y="4938009"/>
            <a:ext cx="2164405" cy="1094056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Твоя працьовитість радує.</a:t>
            </a:r>
            <a:endParaRPr lang="ru-RU" sz="2000" b="1" dirty="0"/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8996625" y="2972949"/>
            <a:ext cx="2164404" cy="10665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Зможеш розв’язати всі завдання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1699258" y="5111286"/>
            <a:ext cx="2353747" cy="747503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Здивуєш своїми знаннями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15101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48351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Ст.34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1 Повторення вивченого в 3 кл\2026-09-22_1740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17" y="1420370"/>
            <a:ext cx="9765888" cy="244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21211491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188374" y="3516002"/>
            <a:ext cx="2103451" cy="2649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1051471" y="405458"/>
            <a:ext cx="10068323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1782262" y="1558547"/>
            <a:ext cx="1451154" cy="179112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 </a:t>
            </a:r>
            <a:r>
              <a:rPr lang="uk-UA" sz="3600" b="1" dirty="0" smtClean="0">
                <a:solidFill>
                  <a:srgbClr val="FF0000"/>
                </a:solidFill>
                <a:latin typeface="Calibri"/>
                <a:cs typeface="Calibri"/>
              </a:rPr>
              <a:t>∙ 10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Calibri"/>
                <a:cs typeface="Calibri"/>
              </a:rPr>
              <a:t>6 ∙ 6</a:t>
            </a:r>
          </a:p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Calibri"/>
                <a:cs typeface="Calibri"/>
              </a:rPr>
              <a:t>30 ∙ 2</a:t>
            </a:r>
            <a:r>
              <a:rPr lang="uk-UA" sz="3600" b="1" dirty="0" smtClean="0">
                <a:solidFill>
                  <a:srgbClr val="FF0000"/>
                </a:solidFill>
              </a:rPr>
              <a:t>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11911" y="2205658"/>
            <a:ext cx="648071" cy="501493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9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11911" y="1612325"/>
            <a:ext cx="655242" cy="501493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11911" y="2850918"/>
            <a:ext cx="720080" cy="501493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133733" y="1557586"/>
            <a:ext cx="808406" cy="50149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72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133733" y="2177238"/>
            <a:ext cx="808406" cy="50149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64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133733" y="2792065"/>
            <a:ext cx="808406" cy="501493"/>
          </a:xfrm>
          <a:prstGeom prst="round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40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025503" y="2045730"/>
            <a:ext cx="914400" cy="9144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: 4</a:t>
            </a:r>
            <a:endParaRPr lang="ru-RU" sz="3600" b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endCxn id="3" idx="2"/>
          </p:cNvCxnSpPr>
          <p:nvPr/>
        </p:nvCxnSpPr>
        <p:spPr>
          <a:xfrm>
            <a:off x="3233416" y="1853469"/>
            <a:ext cx="792087" cy="6494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8" name="Прямая соединительная линия 17"/>
          <p:cNvCxnSpPr>
            <a:endCxn id="3" idx="2"/>
          </p:cNvCxnSpPr>
          <p:nvPr/>
        </p:nvCxnSpPr>
        <p:spPr>
          <a:xfrm>
            <a:off x="3233416" y="2454110"/>
            <a:ext cx="792087" cy="488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20" name="Прямая соединительная линия 19"/>
          <p:cNvCxnSpPr>
            <a:endCxn id="3" idx="2"/>
          </p:cNvCxnSpPr>
          <p:nvPr/>
        </p:nvCxnSpPr>
        <p:spPr>
          <a:xfrm flipV="1">
            <a:off x="3233415" y="2502930"/>
            <a:ext cx="792088" cy="50149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6740103" y="1557586"/>
            <a:ext cx="1451154" cy="1791127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</a:rPr>
              <a:t>54 : 6</a:t>
            </a:r>
            <a:endParaRPr lang="uk-UA" sz="3600" b="1" dirty="0" smtClean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56 : 7</a:t>
            </a:r>
          </a:p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45 : 9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8983344" y="2044769"/>
            <a:ext cx="914400" cy="914400"/>
          </a:xfrm>
          <a:prstGeom prst="ellips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∙ 8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9" name="Прямая соединительная линия 28"/>
          <p:cNvCxnSpPr>
            <a:endCxn id="25" idx="2"/>
          </p:cNvCxnSpPr>
          <p:nvPr/>
        </p:nvCxnSpPr>
        <p:spPr>
          <a:xfrm>
            <a:off x="8191257" y="1852508"/>
            <a:ext cx="792087" cy="649461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30" name="Прямая соединительная линия 29"/>
          <p:cNvCxnSpPr>
            <a:endCxn id="25" idx="2"/>
          </p:cNvCxnSpPr>
          <p:nvPr/>
        </p:nvCxnSpPr>
        <p:spPr>
          <a:xfrm>
            <a:off x="8191257" y="2453149"/>
            <a:ext cx="792087" cy="4882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31" name="Прямая соединительная линия 30"/>
          <p:cNvCxnSpPr>
            <a:endCxn id="25" idx="2"/>
          </p:cNvCxnSpPr>
          <p:nvPr/>
        </p:nvCxnSpPr>
        <p:spPr>
          <a:xfrm flipV="1">
            <a:off x="8191256" y="2501969"/>
            <a:ext cx="792088" cy="501493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3787775" y="3645818"/>
            <a:ext cx="1618023" cy="1791127"/>
          </a:xfrm>
          <a:prstGeom prst="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18 </a:t>
            </a:r>
            <a:r>
              <a:rPr lang="uk-UA" sz="3600" b="1" dirty="0" smtClean="0">
                <a:solidFill>
                  <a:schemeClr val="bg1"/>
                </a:solidFill>
                <a:latin typeface="Calibri"/>
                <a:cs typeface="Calibri"/>
              </a:rPr>
              <a:t>+ 38</a:t>
            </a:r>
          </a:p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Calibri"/>
                <a:cs typeface="Calibri"/>
              </a:rPr>
              <a:t>91 - 21</a:t>
            </a:r>
          </a:p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Calibri"/>
                <a:cs typeface="Calibri"/>
              </a:rPr>
              <a:t>36 </a:t>
            </a:r>
            <a:r>
              <a:rPr lang="uk-UA" sz="3600" b="1" smtClean="0">
                <a:solidFill>
                  <a:schemeClr val="bg1"/>
                </a:solidFill>
                <a:latin typeface="Calibri"/>
                <a:cs typeface="Calibri"/>
              </a:rPr>
              <a:t>+ 27</a:t>
            </a:r>
            <a:r>
              <a:rPr lang="uk-UA" sz="3600" b="1" smtClean="0">
                <a:solidFill>
                  <a:schemeClr val="bg1"/>
                </a:solidFill>
              </a:rPr>
              <a:t>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184293" y="4293890"/>
            <a:ext cx="707938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10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184293" y="3699596"/>
            <a:ext cx="707938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8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184293" y="4938189"/>
            <a:ext cx="707938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9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6197885" y="4133001"/>
            <a:ext cx="914400" cy="914400"/>
          </a:xfrm>
          <a:prstGeom prst="ellips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: 7</a:t>
            </a:r>
            <a:endParaRPr lang="ru-RU" sz="3600" b="1" dirty="0">
              <a:solidFill>
                <a:schemeClr val="bg1"/>
              </a:solidFill>
            </a:endParaRPr>
          </a:p>
        </p:txBody>
      </p:sp>
      <p:cxnSp>
        <p:nvCxnSpPr>
          <p:cNvPr id="37" name="Прямая соединительная линия 36"/>
          <p:cNvCxnSpPr>
            <a:endCxn id="36" idx="2"/>
          </p:cNvCxnSpPr>
          <p:nvPr/>
        </p:nvCxnSpPr>
        <p:spPr>
          <a:xfrm>
            <a:off x="5405798" y="3940740"/>
            <a:ext cx="792087" cy="649461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cxnSp>
      <p:cxnSp>
        <p:nvCxnSpPr>
          <p:cNvPr id="38" name="Прямая соединительная линия 37"/>
          <p:cNvCxnSpPr>
            <a:endCxn id="36" idx="2"/>
          </p:cNvCxnSpPr>
          <p:nvPr/>
        </p:nvCxnSpPr>
        <p:spPr>
          <a:xfrm>
            <a:off x="5405798" y="4541381"/>
            <a:ext cx="792087" cy="48820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cxnSp>
      <p:cxnSp>
        <p:nvCxnSpPr>
          <p:cNvPr id="39" name="Прямая соединительная линия 38"/>
          <p:cNvCxnSpPr>
            <a:endCxn id="36" idx="2"/>
          </p:cNvCxnSpPr>
          <p:nvPr/>
        </p:nvCxnSpPr>
        <p:spPr>
          <a:xfrm flipV="1">
            <a:off x="5405797" y="4590201"/>
            <a:ext cx="792088" cy="501493"/>
          </a:xfrm>
          <a:prstGeom prst="lin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21" grpId="0" animBg="1"/>
      <p:bldP spid="23" grpId="0" animBg="1"/>
      <p:bldP spid="24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9727" y="405458"/>
            <a:ext cx="10313222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Виконайте завдання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1197546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65" y="1116098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134940" y="3717826"/>
            <a:ext cx="9617725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Зменште</a:t>
            </a:r>
            <a:r>
              <a:rPr lang="ru-RU" sz="2800" b="1" dirty="0"/>
              <a:t> </a:t>
            </a:r>
            <a:r>
              <a:rPr lang="ru-RU" sz="2800" b="1" dirty="0" err="1"/>
              <a:t>утричі</a:t>
            </a:r>
            <a:r>
              <a:rPr lang="ru-RU" sz="2800" b="1" dirty="0"/>
              <a:t> парні числа, </a:t>
            </a:r>
            <a:r>
              <a:rPr lang="ru-RU" sz="2800" b="1" dirty="0" err="1"/>
              <a:t>збільште</a:t>
            </a:r>
            <a:r>
              <a:rPr lang="ru-RU" sz="2800" b="1" dirty="0"/>
              <a:t> </a:t>
            </a:r>
            <a:r>
              <a:rPr lang="ru-RU" sz="2800" b="1" dirty="0" err="1"/>
              <a:t>удвічі</a:t>
            </a:r>
            <a:r>
              <a:rPr lang="ru-RU" sz="2800" b="1" dirty="0"/>
              <a:t> </a:t>
            </a:r>
            <a:r>
              <a:rPr lang="ru-RU" sz="2800" b="1" dirty="0" err="1"/>
              <a:t>непарні</a:t>
            </a:r>
            <a:r>
              <a:rPr lang="ru-RU" sz="2800" b="1" dirty="0"/>
              <a:t> числа.</a:t>
            </a:r>
          </a:p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99            108            51            333            366            690</a:t>
            </a:r>
          </a:p>
          <a:p>
            <a:pPr algn="ctr"/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163275" y="2922674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804981" y="2898629"/>
            <a:ext cx="454720" cy="56779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33376" y="2901984"/>
            <a:ext cx="454720" cy="567792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862597" y="2928293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979320" y="2903256"/>
            <a:ext cx="454720" cy="56779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219823" y="2872143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944955" y="2872143"/>
            <a:ext cx="454720" cy="567792"/>
          </a:xfrm>
          <a:prstGeom prst="rect">
            <a:avLst/>
          </a:prstGeom>
        </p:spPr>
      </p:pic>
      <p:sp>
        <p:nvSpPr>
          <p:cNvPr id="68" name="Прямоугольник 67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15297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№184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403257" y="4540208"/>
            <a:ext cx="656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alibri"/>
                <a:ea typeface="Cambria"/>
                <a:cs typeface="Calibri"/>
              </a:rPr>
              <a:t>∙</a:t>
            </a:r>
            <a:r>
              <a:rPr lang="ru-RU" sz="3200" b="1" dirty="0">
                <a:solidFill>
                  <a:srgbClr val="FFFF00"/>
                </a:solidFill>
                <a:ea typeface="Cambria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ea typeface="Cambria"/>
              </a:rPr>
              <a:t>2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119936" y="2901984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59904" y="2922674"/>
            <a:ext cx="454720" cy="567792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2964286" y="4550929"/>
            <a:ext cx="734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alibri"/>
                <a:ea typeface="Cambria"/>
                <a:cs typeface="Calibri"/>
              </a:rPr>
              <a:t>:</a:t>
            </a:r>
            <a:r>
              <a:rPr lang="ru-RU" sz="3200" b="1" dirty="0" smtClean="0">
                <a:solidFill>
                  <a:srgbClr val="FFFF00"/>
                </a:solidFill>
                <a:ea typeface="Cambria"/>
              </a:rPr>
              <a:t> 3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4637421" y="4540207"/>
            <a:ext cx="734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alibri"/>
                <a:ea typeface="Cambria"/>
                <a:cs typeface="Calibri"/>
              </a:rPr>
              <a:t>∙</a:t>
            </a:r>
            <a:r>
              <a:rPr lang="ru-RU" sz="3200" b="1" dirty="0">
                <a:solidFill>
                  <a:srgbClr val="FFFF00"/>
                </a:solidFill>
                <a:ea typeface="Cambria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ea typeface="Cambria"/>
              </a:rPr>
              <a:t>2  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6236047" y="4579601"/>
            <a:ext cx="734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alibri"/>
                <a:ea typeface="Cambria"/>
                <a:cs typeface="Calibri"/>
              </a:rPr>
              <a:t>∙</a:t>
            </a:r>
            <a:r>
              <a:rPr lang="ru-RU" sz="3200" b="1" dirty="0">
                <a:solidFill>
                  <a:srgbClr val="FFFF00"/>
                </a:solidFill>
                <a:ea typeface="Cambria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ea typeface="Cambria"/>
              </a:rPr>
              <a:t>2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8021797" y="4550930"/>
            <a:ext cx="734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alibri"/>
                <a:ea typeface="Cambria"/>
                <a:cs typeface="Calibri"/>
              </a:rPr>
              <a:t>:</a:t>
            </a:r>
            <a:r>
              <a:rPr lang="ru-RU" sz="3200" b="1" dirty="0" smtClean="0">
                <a:solidFill>
                  <a:srgbClr val="FFFF00"/>
                </a:solidFill>
                <a:ea typeface="Cambria"/>
              </a:rPr>
              <a:t> 3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9749989" y="4550930"/>
            <a:ext cx="734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Calibri"/>
                <a:ea typeface="Cambria"/>
                <a:cs typeface="Calibri"/>
              </a:rPr>
              <a:t>:</a:t>
            </a:r>
            <a:r>
              <a:rPr lang="ru-RU" sz="3200" b="1" dirty="0" smtClean="0">
                <a:solidFill>
                  <a:srgbClr val="FFFF00"/>
                </a:solidFill>
                <a:ea typeface="Cambria"/>
              </a:rPr>
              <a:t> 3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571540" y="2887942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7133102" y="2912018"/>
            <a:ext cx="454720" cy="567792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7532191" y="2898629"/>
            <a:ext cx="454720" cy="567792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655630" y="2912617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239041" y="2921230"/>
            <a:ext cx="454720" cy="567792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371951" y="2893510"/>
            <a:ext cx="454720" cy="567792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667762" y="2893510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057155" y="2872143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8" grpId="0" animBg="1"/>
      <p:bldP spid="75" grpId="0"/>
      <p:bldP spid="73" grpId="0"/>
      <p:bldP spid="83" grpId="0"/>
      <p:bldP spid="90" grpId="0"/>
      <p:bldP spid="93" grpId="0"/>
      <p:bldP spid="9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/>
          <p:cNvSpPr/>
          <p:nvPr/>
        </p:nvSpPr>
        <p:spPr>
          <a:xfrm>
            <a:off x="2347614" y="1892731"/>
            <a:ext cx="9433049" cy="440120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7030A0"/>
                </a:solidFill>
              </a:rPr>
              <a:t>Визначаю</a:t>
            </a:r>
            <a:r>
              <a:rPr lang="ru-RU" sz="2800" b="1" dirty="0">
                <a:solidFill>
                  <a:srgbClr val="7030A0"/>
                </a:solidFill>
              </a:rPr>
              <a:t> кількість цифр у </a:t>
            </a:r>
            <a:r>
              <a:rPr lang="ru-RU" sz="2800" b="1" dirty="0" err="1">
                <a:solidFill>
                  <a:srgbClr val="7030A0"/>
                </a:solidFill>
              </a:rPr>
              <a:t>частці</a:t>
            </a:r>
            <a:r>
              <a:rPr lang="ru-RU" sz="2800" b="1" dirty="0">
                <a:solidFill>
                  <a:srgbClr val="7030A0"/>
                </a:solidFill>
              </a:rPr>
              <a:t>. Для цього </a:t>
            </a:r>
            <a:r>
              <a:rPr lang="ru-RU" sz="2800" b="1" dirty="0" err="1">
                <a:solidFill>
                  <a:srgbClr val="7030A0"/>
                </a:solidFill>
              </a:rPr>
              <a:t>знаходжу</a:t>
            </a:r>
            <a:r>
              <a:rPr lang="ru-RU" sz="2800" b="1" dirty="0">
                <a:solidFill>
                  <a:srgbClr val="7030A0"/>
                </a:solidFill>
              </a:rPr>
              <a:t> перше </a:t>
            </a:r>
            <a:r>
              <a:rPr lang="ru-RU" sz="2800" b="1" dirty="0" err="1">
                <a:solidFill>
                  <a:srgbClr val="7030A0"/>
                </a:solidFill>
              </a:rPr>
              <a:t>неповне</a:t>
            </a:r>
            <a:r>
              <a:rPr lang="ru-RU" sz="2800" b="1" dirty="0">
                <a:solidFill>
                  <a:srgbClr val="7030A0"/>
                </a:solidFill>
              </a:rPr>
              <a:t> ділене. Число 721 </a:t>
            </a:r>
            <a:r>
              <a:rPr lang="ru-RU" sz="2800" b="1" dirty="0" err="1" smtClean="0">
                <a:solidFill>
                  <a:srgbClr val="7030A0"/>
                </a:solidFill>
              </a:rPr>
              <a:t>містить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7 сотень. 7 = 7.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7 </a:t>
            </a:r>
            <a:r>
              <a:rPr lang="ru-RU" sz="2800" b="1" dirty="0">
                <a:solidFill>
                  <a:srgbClr val="7030A0"/>
                </a:solidFill>
              </a:rPr>
              <a:t>— перше </a:t>
            </a:r>
            <a:r>
              <a:rPr lang="ru-RU" sz="2800" b="1" dirty="0" err="1">
                <a:solidFill>
                  <a:srgbClr val="7030A0"/>
                </a:solidFill>
              </a:rPr>
              <a:t>неповне</a:t>
            </a:r>
            <a:r>
              <a:rPr lang="ru-RU" sz="2800" b="1" dirty="0">
                <a:solidFill>
                  <a:srgbClr val="7030A0"/>
                </a:solidFill>
              </a:rPr>
              <a:t> ділене. </a:t>
            </a:r>
            <a:r>
              <a:rPr lang="ru-RU" sz="2800" b="1" dirty="0" err="1">
                <a:solidFill>
                  <a:srgbClr val="7030A0"/>
                </a:solidFill>
              </a:rPr>
              <a:t>Отже</a:t>
            </a:r>
            <a:r>
              <a:rPr lang="ru-RU" sz="2800" b="1" dirty="0">
                <a:solidFill>
                  <a:srgbClr val="7030A0"/>
                </a:solidFill>
              </a:rPr>
              <a:t>, перша цифра частки </a:t>
            </a:r>
            <a:r>
              <a:rPr lang="ru-RU" sz="2800" b="1" dirty="0" err="1">
                <a:solidFill>
                  <a:srgbClr val="7030A0"/>
                </a:solidFill>
              </a:rPr>
              <a:t>позначатиме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сотні</a:t>
            </a:r>
            <a:r>
              <a:rPr lang="ru-RU" sz="2800" b="1" dirty="0">
                <a:solidFill>
                  <a:srgbClr val="7030A0"/>
                </a:solidFill>
              </a:rPr>
              <a:t>, тому всього в </a:t>
            </a:r>
            <a:r>
              <a:rPr lang="ru-RU" sz="2800" b="1" dirty="0" err="1">
                <a:solidFill>
                  <a:srgbClr val="7030A0"/>
                </a:solidFill>
              </a:rPr>
              <a:t>частці</a:t>
            </a:r>
            <a:r>
              <a:rPr lang="ru-RU" sz="2800" b="1" dirty="0">
                <a:solidFill>
                  <a:srgbClr val="7030A0"/>
                </a:solidFill>
              </a:rPr>
              <a:t> буде 3 </a:t>
            </a:r>
            <a:r>
              <a:rPr lang="ru-RU" sz="2800" b="1" dirty="0" err="1">
                <a:solidFill>
                  <a:srgbClr val="7030A0"/>
                </a:solidFill>
              </a:rPr>
              <a:t>цифри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u="sng" dirty="0" err="1">
                <a:solidFill>
                  <a:srgbClr val="C00000"/>
                </a:solidFill>
              </a:rPr>
              <a:t>Ділю</a:t>
            </a:r>
            <a:r>
              <a:rPr lang="ru-RU" sz="2800" b="1" u="sng" dirty="0">
                <a:solidFill>
                  <a:srgbClr val="C00000"/>
                </a:solidFill>
              </a:rPr>
              <a:t> </a:t>
            </a:r>
            <a:r>
              <a:rPr lang="ru-RU" sz="2800" b="1" u="sng" dirty="0" err="1">
                <a:solidFill>
                  <a:srgbClr val="C00000"/>
                </a:solidFill>
              </a:rPr>
              <a:t>сотні</a:t>
            </a:r>
            <a:r>
              <a:rPr lang="ru-RU" sz="2800" b="1" dirty="0">
                <a:solidFill>
                  <a:srgbClr val="C00000"/>
                </a:solidFill>
              </a:rPr>
              <a:t>. 7 : 7 = 1. У </a:t>
            </a:r>
            <a:r>
              <a:rPr lang="ru-RU" sz="2800" b="1" dirty="0" err="1">
                <a:solidFill>
                  <a:srgbClr val="C00000"/>
                </a:solidFill>
              </a:rPr>
              <a:t>частці</a:t>
            </a:r>
            <a:r>
              <a:rPr lang="ru-RU" sz="2800" b="1" dirty="0">
                <a:solidFill>
                  <a:srgbClr val="C00000"/>
                </a:solidFill>
              </a:rPr>
              <a:t> буде 1 сотня. </a:t>
            </a:r>
            <a:r>
              <a:rPr lang="ru-RU" sz="2800" b="1" dirty="0" err="1" smtClean="0">
                <a:solidFill>
                  <a:srgbClr val="C00000"/>
                </a:solidFill>
              </a:rPr>
              <a:t>Остачі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>
                <a:solidFill>
                  <a:srgbClr val="C00000"/>
                </a:solidFill>
              </a:rPr>
              <a:t>немає</a:t>
            </a:r>
            <a:r>
              <a:rPr lang="ru-RU" sz="2800" b="1" dirty="0">
                <a:solidFill>
                  <a:srgbClr val="C00000"/>
                </a:solidFill>
              </a:rPr>
              <a:t>.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r>
              <a:rPr lang="ru-RU" sz="2800" b="1" u="sng" dirty="0" err="1" smtClean="0">
                <a:solidFill>
                  <a:schemeClr val="accent3">
                    <a:lumMod val="50000"/>
                  </a:schemeClr>
                </a:solidFill>
              </a:rPr>
              <a:t>Ділю</a:t>
            </a:r>
            <a:r>
              <a:rPr lang="ru-RU" sz="2800" b="1" u="sng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u="sng" dirty="0">
                <a:solidFill>
                  <a:schemeClr val="accent3">
                    <a:lumMod val="50000"/>
                  </a:schemeClr>
                </a:solidFill>
              </a:rPr>
              <a:t>десятки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2 десятки не можна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поділити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на 7 так, щоб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отримати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десятки. Тому в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частці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буде нуль десятків. Після числа сотень 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частці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записую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0.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800" b="1" u="sng" dirty="0" err="1" smtClean="0">
                <a:solidFill>
                  <a:srgbClr val="002060"/>
                </a:solidFill>
              </a:rPr>
              <a:t>Ділю</a:t>
            </a:r>
            <a:r>
              <a:rPr lang="ru-RU" sz="2800" b="1" u="sng" dirty="0" smtClean="0">
                <a:solidFill>
                  <a:srgbClr val="002060"/>
                </a:solidFill>
              </a:rPr>
              <a:t> </a:t>
            </a:r>
            <a:r>
              <a:rPr lang="ru-RU" sz="2800" b="1" u="sng" dirty="0" err="1">
                <a:solidFill>
                  <a:srgbClr val="002060"/>
                </a:solidFill>
              </a:rPr>
              <a:t>одиниці</a:t>
            </a:r>
            <a:r>
              <a:rPr lang="ru-RU" sz="2800" b="1" dirty="0">
                <a:solidFill>
                  <a:srgbClr val="002060"/>
                </a:solidFill>
              </a:rPr>
              <a:t>. 2 десятки й 1 </a:t>
            </a:r>
            <a:r>
              <a:rPr lang="ru-RU" sz="2800" b="1" dirty="0" err="1">
                <a:solidFill>
                  <a:srgbClr val="002060"/>
                </a:solidFill>
              </a:rPr>
              <a:t>одиниця</a:t>
            </a:r>
            <a:r>
              <a:rPr lang="ru-RU" sz="2800" b="1" dirty="0">
                <a:solidFill>
                  <a:srgbClr val="002060"/>
                </a:solidFill>
              </a:rPr>
              <a:t> — 21 </a:t>
            </a:r>
            <a:r>
              <a:rPr lang="ru-RU" sz="2800" b="1" dirty="0" err="1" smtClean="0">
                <a:solidFill>
                  <a:srgbClr val="002060"/>
                </a:solidFill>
              </a:rPr>
              <a:t>одиниця</a:t>
            </a:r>
            <a:r>
              <a:rPr lang="ru-RU" sz="2800" b="1" dirty="0">
                <a:solidFill>
                  <a:srgbClr val="002060"/>
                </a:solidFill>
              </a:rPr>
              <a:t>. 21 : 7 = 3. </a:t>
            </a:r>
            <a:r>
              <a:rPr lang="ru-RU" sz="2800" b="1" dirty="0" err="1">
                <a:solidFill>
                  <a:srgbClr val="002060"/>
                </a:solidFill>
              </a:rPr>
              <a:t>Остачі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немає</a:t>
            </a:r>
            <a:r>
              <a:rPr lang="ru-RU" sz="2800" b="1" dirty="0">
                <a:solidFill>
                  <a:srgbClr val="002060"/>
                </a:solidFill>
              </a:rPr>
              <a:t>. Читаю відповідь: 103.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2465" y="189434"/>
            <a:ext cx="11368198" cy="1004729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200" b="1" dirty="0" smtClean="0"/>
              <a:t>Розгляньте </a:t>
            </a:r>
            <a:r>
              <a:rPr lang="ru-RU" sz="3200" b="1" dirty="0" err="1"/>
              <a:t>усне</a:t>
            </a:r>
            <a:r>
              <a:rPr lang="ru-RU" sz="3200" b="1" dirty="0"/>
              <a:t> і </a:t>
            </a:r>
            <a:r>
              <a:rPr lang="ru-RU" sz="3200" b="1" dirty="0" err="1"/>
              <a:t>письмове</a:t>
            </a:r>
            <a:r>
              <a:rPr lang="ru-RU" sz="3200" b="1" dirty="0"/>
              <a:t> </a:t>
            </a:r>
            <a:r>
              <a:rPr lang="ru-RU" sz="3200" b="1" dirty="0" smtClean="0"/>
              <a:t>ділення </a:t>
            </a:r>
            <a:r>
              <a:rPr lang="ru-RU" sz="3200" b="1" dirty="0" err="1"/>
              <a:t>трицифрового</a:t>
            </a:r>
            <a:r>
              <a:rPr lang="ru-RU" sz="3200" b="1" dirty="0"/>
              <a:t> числа на </a:t>
            </a:r>
            <a:r>
              <a:rPr lang="ru-RU" sz="3200" b="1" dirty="0" err="1"/>
              <a:t>одноцифрове</a:t>
            </a:r>
            <a:r>
              <a:rPr lang="ru-RU" sz="3200" b="1" dirty="0" smtClean="0"/>
              <a:t>. </a:t>
            </a:r>
            <a:r>
              <a:rPr lang="ru-RU" sz="3200" b="1" dirty="0" err="1" smtClean="0"/>
              <a:t>Звідки</a:t>
            </a:r>
            <a:r>
              <a:rPr lang="ru-RU" sz="3200" b="1" dirty="0" smtClean="0"/>
              <a:t> в </a:t>
            </a:r>
            <a:r>
              <a:rPr lang="ru-RU" sz="3200" b="1" dirty="0" err="1" smtClean="0"/>
              <a:t>частці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з’явився</a:t>
            </a:r>
            <a:r>
              <a:rPr lang="ru-RU" sz="3200" b="1" dirty="0" smtClean="0"/>
              <a:t> нуль?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123599"/>
            <a:ext cx="99178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№185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7614" y="1215564"/>
            <a:ext cx="938258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721 : 7 = (700 + 21) : 7 = 700 : 7 + 21 : 7 = 100 + 3 = 103</a:t>
            </a:r>
          </a:p>
        </p:txBody>
      </p:sp>
      <p:pic>
        <p:nvPicPr>
          <p:cNvPr id="1026" name="Picture 2" descr="D:\4 клас\03 МАТЕМАТИКА\1 Листопад\1 Повторення вивченого в 3 кл\2026-09-22_2157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75" y="1254947"/>
            <a:ext cx="1905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1 Повторення вивченого в 3 кл\2026-09-22_2158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74" y="3861842"/>
            <a:ext cx="18954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855435" y="3143815"/>
            <a:ext cx="805712" cy="44693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або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2"/>
          <a:srcRect l="3" t="1" r="-2625" b="-1786"/>
          <a:stretch/>
        </p:blipFill>
        <p:spPr>
          <a:xfrm>
            <a:off x="918081" y="987326"/>
            <a:ext cx="10548000" cy="5580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877327" y="434233"/>
            <a:ext cx="10471288" cy="74429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ділення </a:t>
            </a:r>
            <a:r>
              <a:rPr lang="ru-RU" sz="4000" b="1" dirty="0" err="1"/>
              <a:t>письмово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09330" y="-647579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90578" y="-582555"/>
            <a:ext cx="312405" cy="281731"/>
          </a:xfrm>
          <a:prstGeom prst="rect">
            <a:avLst/>
          </a:prstGeom>
        </p:spPr>
      </p:pic>
      <p:sp>
        <p:nvSpPr>
          <p:cNvPr id="4" name="AutoShape 2" descr="Якщо їсти варення із банки: прикмети, повір'я та практичні поради ᐉ Погляд  U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96981" y="1431053"/>
            <a:ext cx="443700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Перевірте множенням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4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5" y="5711138"/>
            <a:ext cx="1202322" cy="113093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Ст.36 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№186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4" name="Picture 3" descr="D:\Картинки до тестів\Казки\2026-01-16_22574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226" y="4042869"/>
            <a:ext cx="1496035" cy="251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910107" y="1417283"/>
            <a:ext cx="607786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812 : 4 </a:t>
            </a:r>
            <a:r>
              <a:rPr lang="ru-RU" sz="3200" b="1" dirty="0" smtClean="0"/>
              <a:t>       918 </a:t>
            </a:r>
            <a:r>
              <a:rPr lang="ru-RU" sz="3200" b="1" dirty="0"/>
              <a:t>: </a:t>
            </a:r>
            <a:r>
              <a:rPr lang="ru-RU" sz="3200" b="1" dirty="0" smtClean="0"/>
              <a:t>3        </a:t>
            </a:r>
            <a:r>
              <a:rPr lang="ru-RU" sz="3200" b="1" dirty="0"/>
              <a:t>612 : 2 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428887" y="5278121"/>
            <a:ext cx="454720" cy="567792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467351" y="2532047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467351" y="2868567"/>
            <a:ext cx="1032227" cy="128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53077" y="2796896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743685" y="3150034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050994" y="2700279"/>
            <a:ext cx="302667" cy="272949"/>
          </a:xfrm>
          <a:prstGeom prst="rect">
            <a:avLst/>
          </a:prstGeom>
        </p:spPr>
      </p:pic>
      <p:cxnSp>
        <p:nvCxnSpPr>
          <p:cNvPr id="48" name="Прямая соединительная линия 47"/>
          <p:cNvCxnSpPr/>
          <p:nvPr/>
        </p:nvCxnSpPr>
        <p:spPr>
          <a:xfrm flipV="1">
            <a:off x="1363939" y="3221903"/>
            <a:ext cx="1103412" cy="13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402365" y="3421119"/>
            <a:ext cx="302667" cy="272949"/>
          </a:xfrm>
          <a:prstGeom prst="rect">
            <a:avLst/>
          </a:prstGeom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1785694" y="3939148"/>
            <a:ext cx="643193" cy="108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Рисунок 5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46125" y="3829230"/>
            <a:ext cx="454720" cy="567792"/>
          </a:xfrm>
          <a:prstGeom prst="rect">
            <a:avLst/>
          </a:prstGeom>
        </p:spPr>
      </p:pic>
      <p:cxnSp>
        <p:nvCxnSpPr>
          <p:cNvPr id="60" name="Прямая соединительная линия 59"/>
          <p:cNvCxnSpPr/>
          <p:nvPr/>
        </p:nvCxnSpPr>
        <p:spPr>
          <a:xfrm>
            <a:off x="6081408" y="2502289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125411" y="2407008"/>
            <a:ext cx="454720" cy="567792"/>
          </a:xfrm>
          <a:prstGeom prst="rect">
            <a:avLst/>
          </a:prstGeom>
        </p:spPr>
      </p:pic>
      <p:cxnSp>
        <p:nvCxnSpPr>
          <p:cNvPr id="62" name="Прямая соединительная линия 61"/>
          <p:cNvCxnSpPr/>
          <p:nvPr/>
        </p:nvCxnSpPr>
        <p:spPr>
          <a:xfrm flipV="1">
            <a:off x="6082302" y="2868565"/>
            <a:ext cx="1128830" cy="10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011911" y="3223237"/>
            <a:ext cx="1069497" cy="163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5341127" y="3949977"/>
            <a:ext cx="7411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4693483" y="2732092"/>
            <a:ext cx="302667" cy="2729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5067732" y="3444877"/>
            <a:ext cx="302667" cy="272949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94097" y="3826765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373225" y="2760359"/>
            <a:ext cx="454720" cy="567792"/>
          </a:xfrm>
          <a:prstGeom prst="rect">
            <a:avLst/>
          </a:prstGeom>
        </p:spPr>
      </p:pic>
      <p:cxnSp>
        <p:nvCxnSpPr>
          <p:cNvPr id="76" name="Прямая соединительная линия 75"/>
          <p:cNvCxnSpPr/>
          <p:nvPr/>
        </p:nvCxnSpPr>
        <p:spPr>
          <a:xfrm>
            <a:off x="9671869" y="2491700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V="1">
            <a:off x="9663218" y="2881423"/>
            <a:ext cx="1109333" cy="26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310305" y="2734363"/>
            <a:ext cx="302667" cy="272949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810638" y="3145268"/>
            <a:ext cx="454720" cy="567792"/>
          </a:xfrm>
          <a:prstGeom prst="rect">
            <a:avLst/>
          </a:prstGeom>
        </p:spPr>
      </p:pic>
      <p:cxnSp>
        <p:nvCxnSpPr>
          <p:cNvPr id="86" name="Прямая соединительная линия 85"/>
          <p:cNvCxnSpPr/>
          <p:nvPr/>
        </p:nvCxnSpPr>
        <p:spPr>
          <a:xfrm>
            <a:off x="8591852" y="3217902"/>
            <a:ext cx="10713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301426" y="3802256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630278" y="3444877"/>
            <a:ext cx="302667" cy="272949"/>
          </a:xfrm>
          <a:prstGeom prst="rect">
            <a:avLst/>
          </a:prstGeom>
        </p:spPr>
      </p:pic>
      <p:cxnSp>
        <p:nvCxnSpPr>
          <p:cNvPr id="99" name="Прямая соединительная линия 98"/>
          <p:cNvCxnSpPr/>
          <p:nvPr/>
        </p:nvCxnSpPr>
        <p:spPr>
          <a:xfrm>
            <a:off x="8944390" y="3939148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42432" y="5159727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1740430" y="5744670"/>
            <a:ext cx="101567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5009551" y="5740533"/>
            <a:ext cx="10830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8591852" y="5752507"/>
            <a:ext cx="10906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4646951" y="5157986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8242254" y="5157986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011911" y="2400101"/>
            <a:ext cx="454720" cy="567792"/>
          </a:xfrm>
          <a:prstGeom prst="rect">
            <a:avLst/>
          </a:prstGeom>
        </p:spPr>
      </p:pic>
      <p:pic>
        <p:nvPicPr>
          <p:cNvPr id="138" name="Рисунок 137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79453" y="2421970"/>
            <a:ext cx="454720" cy="567792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183528" y="2796896"/>
            <a:ext cx="454720" cy="567792"/>
          </a:xfrm>
          <a:prstGeom prst="rect">
            <a:avLst/>
          </a:prstGeom>
        </p:spPr>
      </p:pic>
      <p:pic>
        <p:nvPicPr>
          <p:cNvPr id="161" name="Рисунок 16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793547" y="3502207"/>
            <a:ext cx="454720" cy="567792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71533" y="3137223"/>
            <a:ext cx="454720" cy="567792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779457" y="2421970"/>
            <a:ext cx="454720" cy="567792"/>
          </a:xfrm>
          <a:prstGeom prst="rect">
            <a:avLst/>
          </a:prstGeom>
        </p:spPr>
      </p:pic>
      <p:pic>
        <p:nvPicPr>
          <p:cNvPr id="149" name="Рисунок 14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398403" y="2400101"/>
            <a:ext cx="454720" cy="567792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10449" y="2416383"/>
            <a:ext cx="454720" cy="567792"/>
          </a:xfrm>
          <a:prstGeom prst="rect">
            <a:avLst/>
          </a:prstGeom>
        </p:spPr>
      </p:pic>
      <p:pic>
        <p:nvPicPr>
          <p:cNvPr id="177" name="Рисунок 17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82086" y="3478445"/>
            <a:ext cx="454720" cy="567792"/>
          </a:xfrm>
          <a:prstGeom prst="rect">
            <a:avLst/>
          </a:prstGeom>
        </p:spPr>
      </p:pic>
      <p:pic>
        <p:nvPicPr>
          <p:cNvPr id="131" name="Рисунок 13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775588" y="2757480"/>
            <a:ext cx="454720" cy="567792"/>
          </a:xfrm>
          <a:prstGeom prst="rect">
            <a:avLst/>
          </a:prstGeom>
        </p:spPr>
      </p:pic>
      <p:pic>
        <p:nvPicPr>
          <p:cNvPr id="132" name="Рисунок 13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585480" y="2760359"/>
            <a:ext cx="454720" cy="567792"/>
          </a:xfrm>
          <a:prstGeom prst="rect">
            <a:avLst/>
          </a:prstGeom>
        </p:spPr>
      </p:pic>
      <p:pic>
        <p:nvPicPr>
          <p:cNvPr id="143" name="Рисунок 1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792983" y="5652738"/>
            <a:ext cx="454720" cy="567792"/>
          </a:xfrm>
          <a:prstGeom prst="rect">
            <a:avLst/>
          </a:prstGeom>
        </p:spPr>
      </p:pic>
      <p:pic>
        <p:nvPicPr>
          <p:cNvPr id="146" name="Рисунок 145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001860" y="2770804"/>
            <a:ext cx="454720" cy="567792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737361" y="2407008"/>
            <a:ext cx="454720" cy="567792"/>
          </a:xfrm>
          <a:prstGeom prst="rect">
            <a:avLst/>
          </a:prstGeom>
        </p:spPr>
      </p:pic>
      <p:pic>
        <p:nvPicPr>
          <p:cNvPr id="175" name="Рисунок 17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749363" y="5650151"/>
            <a:ext cx="454720" cy="567792"/>
          </a:xfrm>
          <a:prstGeom prst="rect">
            <a:avLst/>
          </a:prstGeom>
        </p:spPr>
      </p:pic>
      <p:pic>
        <p:nvPicPr>
          <p:cNvPr id="185" name="Рисунок 18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01426" y="2416383"/>
            <a:ext cx="454720" cy="567792"/>
          </a:xfrm>
          <a:prstGeom prst="rect">
            <a:avLst/>
          </a:prstGeom>
        </p:spPr>
      </p:pic>
      <p:pic>
        <p:nvPicPr>
          <p:cNvPr id="186" name="Рисунок 185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467351" y="2405435"/>
            <a:ext cx="454720" cy="567792"/>
          </a:xfrm>
          <a:prstGeom prst="rect">
            <a:avLst/>
          </a:prstGeom>
        </p:spPr>
      </p:pic>
      <p:pic>
        <p:nvPicPr>
          <p:cNvPr id="187" name="Рисунок 18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569502" y="2407008"/>
            <a:ext cx="454720" cy="567792"/>
          </a:xfrm>
          <a:prstGeom prst="rect">
            <a:avLst/>
          </a:prstGeom>
        </p:spPr>
      </p:pic>
      <p:pic>
        <p:nvPicPr>
          <p:cNvPr id="190" name="Рисунок 18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671869" y="2419320"/>
            <a:ext cx="454720" cy="567792"/>
          </a:xfrm>
          <a:prstGeom prst="rect">
            <a:avLst/>
          </a:prstGeom>
        </p:spPr>
      </p:pic>
      <p:pic>
        <p:nvPicPr>
          <p:cNvPr id="192" name="Рисунок 191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29217" y="3126276"/>
            <a:ext cx="454720" cy="567792"/>
          </a:xfrm>
          <a:prstGeom prst="rect">
            <a:avLst/>
          </a:prstGeom>
        </p:spPr>
      </p:pic>
      <p:pic>
        <p:nvPicPr>
          <p:cNvPr id="194" name="Рисунок 19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63849" y="3491596"/>
            <a:ext cx="454720" cy="567792"/>
          </a:xfrm>
          <a:prstGeom prst="rect">
            <a:avLst/>
          </a:prstGeom>
        </p:spPr>
      </p:pic>
      <p:pic>
        <p:nvPicPr>
          <p:cNvPr id="197" name="Рисунок 19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304389" y="4938450"/>
            <a:ext cx="454720" cy="567792"/>
          </a:xfrm>
          <a:prstGeom prst="rect">
            <a:avLst/>
          </a:prstGeom>
        </p:spPr>
      </p:pic>
      <p:pic>
        <p:nvPicPr>
          <p:cNvPr id="198" name="Рисунок 197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0317831" y="2760359"/>
            <a:ext cx="454720" cy="567792"/>
          </a:xfrm>
          <a:prstGeom prst="rect">
            <a:avLst/>
          </a:prstGeom>
        </p:spPr>
      </p:pic>
      <p:pic>
        <p:nvPicPr>
          <p:cNvPr id="199" name="Рисунок 19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26937" y="5641764"/>
            <a:ext cx="454720" cy="567792"/>
          </a:xfrm>
          <a:prstGeom prst="rect">
            <a:avLst/>
          </a:prstGeom>
        </p:spPr>
      </p:pic>
      <p:pic>
        <p:nvPicPr>
          <p:cNvPr id="201" name="Рисунок 20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8569502" y="5658046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756104" y="2769044"/>
            <a:ext cx="454720" cy="567792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419357" y="2735980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990524" y="2778061"/>
            <a:ext cx="454720" cy="567792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695330" y="4927746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453077" y="4927746"/>
            <a:ext cx="454720" cy="567792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998357" y="4899894"/>
            <a:ext cx="454720" cy="567792"/>
          </a:xfrm>
          <a:prstGeom prst="rect">
            <a:avLst/>
          </a:prstGeom>
        </p:spPr>
      </p:pic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30336" y="5630290"/>
            <a:ext cx="454720" cy="567792"/>
          </a:xfrm>
          <a:prstGeom prst="rect">
            <a:avLst/>
          </a:prstGeom>
        </p:spPr>
      </p:pic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30340" y="5630290"/>
            <a:ext cx="454720" cy="567792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082302" y="2778061"/>
            <a:ext cx="454720" cy="567792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28979" y="3160981"/>
            <a:ext cx="454720" cy="567792"/>
          </a:xfrm>
          <a:prstGeom prst="rect">
            <a:avLst/>
          </a:prstGeom>
        </p:spPr>
      </p:pic>
      <p:pic>
        <p:nvPicPr>
          <p:cNvPr id="130" name="Рисунок 129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711714" y="3500535"/>
            <a:ext cx="454720" cy="567792"/>
          </a:xfrm>
          <a:prstGeom prst="rect">
            <a:avLst/>
          </a:prstGeom>
        </p:spPr>
      </p:pic>
      <p:pic>
        <p:nvPicPr>
          <p:cNvPr id="134" name="Рисунок 13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09956" y="3512480"/>
            <a:ext cx="454720" cy="567792"/>
          </a:xfrm>
          <a:prstGeom prst="rect">
            <a:avLst/>
          </a:prstGeom>
        </p:spPr>
      </p:pic>
      <p:pic>
        <p:nvPicPr>
          <p:cNvPr id="136" name="Рисунок 13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729961" y="4927746"/>
            <a:ext cx="454720" cy="567792"/>
          </a:xfrm>
          <a:prstGeom prst="rect">
            <a:avLst/>
          </a:prstGeom>
        </p:spPr>
      </p:pic>
      <p:pic>
        <p:nvPicPr>
          <p:cNvPr id="139" name="Рисунок 138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339557" y="4876877"/>
            <a:ext cx="454720" cy="567792"/>
          </a:xfrm>
          <a:prstGeom prst="rect">
            <a:avLst/>
          </a:prstGeom>
        </p:spPr>
      </p:pic>
      <p:pic>
        <p:nvPicPr>
          <p:cNvPr id="140" name="Рисунок 13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002502" y="4918958"/>
            <a:ext cx="454720" cy="567792"/>
          </a:xfrm>
          <a:prstGeom prst="rect">
            <a:avLst/>
          </a:prstGeom>
        </p:spPr>
      </p:pic>
      <p:pic>
        <p:nvPicPr>
          <p:cNvPr id="141" name="Рисунок 14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788081" y="5278121"/>
            <a:ext cx="454720" cy="567792"/>
          </a:xfrm>
          <a:prstGeom prst="rect">
            <a:avLst/>
          </a:prstGeom>
        </p:spPr>
      </p:pic>
      <p:pic>
        <p:nvPicPr>
          <p:cNvPr id="142" name="Рисунок 14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011911" y="5641764"/>
            <a:ext cx="454720" cy="567792"/>
          </a:xfrm>
          <a:prstGeom prst="rect">
            <a:avLst/>
          </a:prstGeom>
        </p:spPr>
      </p:pic>
      <p:pic>
        <p:nvPicPr>
          <p:cNvPr id="148" name="Рисунок 147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15935" y="5658046"/>
            <a:ext cx="454720" cy="567792"/>
          </a:xfrm>
          <a:prstGeom prst="rect">
            <a:avLst/>
          </a:prstGeom>
        </p:spPr>
      </p:pic>
      <p:pic>
        <p:nvPicPr>
          <p:cNvPr id="151" name="Рисунок 15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046027" y="2400101"/>
            <a:ext cx="454720" cy="567792"/>
          </a:xfrm>
          <a:prstGeom prst="rect">
            <a:avLst/>
          </a:prstGeom>
        </p:spPr>
      </p:pic>
      <p:pic>
        <p:nvPicPr>
          <p:cNvPr id="152" name="Рисунок 151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745555" y="2760359"/>
            <a:ext cx="454720" cy="567792"/>
          </a:xfrm>
          <a:prstGeom prst="rect">
            <a:avLst/>
          </a:prstGeom>
        </p:spPr>
      </p:pic>
      <p:pic>
        <p:nvPicPr>
          <p:cNvPr id="153" name="Рисунок 152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058123" y="3126276"/>
            <a:ext cx="454720" cy="567792"/>
          </a:xfrm>
          <a:prstGeom prst="rect">
            <a:avLst/>
          </a:prstGeom>
        </p:spPr>
      </p:pic>
      <p:pic>
        <p:nvPicPr>
          <p:cNvPr id="155" name="Рисунок 154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8998759" y="3500535"/>
            <a:ext cx="454720" cy="567792"/>
          </a:xfrm>
          <a:prstGeom prst="rect">
            <a:avLst/>
          </a:prstGeom>
        </p:spPr>
      </p:pic>
      <p:pic>
        <p:nvPicPr>
          <p:cNvPr id="157" name="Рисунок 15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944434" y="4888953"/>
            <a:ext cx="454720" cy="567792"/>
          </a:xfrm>
          <a:prstGeom prst="rect">
            <a:avLst/>
          </a:prstGeom>
        </p:spPr>
      </p:pic>
      <p:pic>
        <p:nvPicPr>
          <p:cNvPr id="158" name="Рисунок 15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643209" y="4913332"/>
            <a:ext cx="454720" cy="567792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316494" y="5278121"/>
            <a:ext cx="454720" cy="567792"/>
          </a:xfrm>
          <a:prstGeom prst="rect">
            <a:avLst/>
          </a:prstGeom>
        </p:spPr>
      </p:pic>
      <p:pic>
        <p:nvPicPr>
          <p:cNvPr id="166" name="Рисунок 16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046027" y="5650151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48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00"/>
                            </p:stCondLst>
                            <p:childTnLst>
                              <p:par>
                                <p:cTn id="2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00"/>
                            </p:stCondLst>
                            <p:childTnLst>
                              <p:par>
                                <p:cTn id="2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500"/>
                            </p:stCondLst>
                            <p:childTnLst>
                              <p:par>
                                <p:cTn id="2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00"/>
                            </p:stCondLst>
                            <p:childTnLst>
                              <p:par>
                                <p:cTn id="3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500"/>
                            </p:stCondLst>
                            <p:childTnLst>
                              <p:par>
                                <p:cTn id="3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8" grpId="0"/>
      <p:bldP spid="1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№189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29" y="3573810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2254896" y="1339474"/>
            <a:ext cx="2691838" cy="286232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828 : х = </a:t>
            </a:r>
            <a:r>
              <a:rPr lang="ru-RU" sz="3600" b="1" dirty="0" smtClean="0"/>
              <a:t>4</a:t>
            </a:r>
          </a:p>
          <a:p>
            <a:r>
              <a:rPr lang="uk-UA" sz="3600" b="1" dirty="0" smtClean="0"/>
              <a:t>х =</a:t>
            </a:r>
          </a:p>
          <a:p>
            <a:r>
              <a:rPr lang="uk-UA" sz="3600" b="1" dirty="0" smtClean="0"/>
              <a:t>х =</a:t>
            </a:r>
          </a:p>
          <a:p>
            <a:endParaRPr lang="uk-UA" sz="3600" b="1" dirty="0" smtClean="0"/>
          </a:p>
          <a:p>
            <a:r>
              <a:rPr lang="uk-UA" sz="3600" b="1" dirty="0" smtClean="0"/>
              <a:t>               4 = 4</a:t>
            </a:r>
            <a:endParaRPr lang="ru-RU" sz="36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2932934" y="2472539"/>
            <a:ext cx="1070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207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Розв’яжіть рівняння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92231" y="1311927"/>
            <a:ext cx="2736304" cy="286232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с </a:t>
            </a:r>
            <a:r>
              <a:rPr lang="ru-RU" sz="3600" b="1" dirty="0"/>
              <a:t>· 7 = </a:t>
            </a:r>
            <a:r>
              <a:rPr lang="ru-RU" sz="3600" b="1" dirty="0" smtClean="0"/>
              <a:t>714</a:t>
            </a:r>
          </a:p>
          <a:p>
            <a:r>
              <a:rPr lang="ru-RU" sz="3600" b="1" dirty="0" smtClean="0"/>
              <a:t>с =</a:t>
            </a:r>
          </a:p>
          <a:p>
            <a:r>
              <a:rPr lang="ru-RU" sz="3600" b="1" dirty="0" smtClean="0"/>
              <a:t>с =</a:t>
            </a:r>
          </a:p>
          <a:p>
            <a:r>
              <a:rPr lang="uk-UA" sz="3600" b="1" dirty="0" smtClean="0"/>
              <a:t>102 </a:t>
            </a:r>
            <a:r>
              <a:rPr lang="uk-UA" sz="3600" b="1" dirty="0" smtClean="0">
                <a:latin typeface="Calibri"/>
                <a:cs typeface="Calibri"/>
              </a:rPr>
              <a:t>∙ 7 = 714</a:t>
            </a:r>
            <a:endParaRPr lang="uk-UA" sz="3600" b="1" dirty="0"/>
          </a:p>
          <a:p>
            <a:r>
              <a:rPr lang="uk-UA" sz="3600" b="1" dirty="0" smtClean="0"/>
              <a:t>      714 = 714</a:t>
            </a:r>
            <a:endParaRPr lang="ru-RU" sz="36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23679" y="1865924"/>
            <a:ext cx="1455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828 </a:t>
            </a:r>
            <a:r>
              <a:rPr lang="ru-RU" sz="3600" b="1" dirty="0" smtClean="0">
                <a:solidFill>
                  <a:schemeClr val="bg1"/>
                </a:solidFill>
              </a:rPr>
              <a:t>: </a:t>
            </a:r>
            <a:r>
              <a:rPr lang="ru-RU" sz="3600" b="1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347615" y="2997746"/>
            <a:ext cx="203191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351152" y="2997746"/>
            <a:ext cx="25955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828 : </a:t>
            </a:r>
            <a:r>
              <a:rPr lang="ru-RU" sz="3600" b="1" dirty="0" smtClean="0">
                <a:solidFill>
                  <a:schemeClr val="bg1"/>
                </a:solidFill>
              </a:rPr>
              <a:t>207 </a:t>
            </a:r>
            <a:r>
              <a:rPr lang="ru-RU" sz="3600" b="1" dirty="0">
                <a:solidFill>
                  <a:schemeClr val="bg1"/>
                </a:solidFill>
              </a:rPr>
              <a:t>= 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540303" y="1865924"/>
            <a:ext cx="1455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714 : 7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548443" y="2404260"/>
            <a:ext cx="1071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102</a:t>
            </a:r>
            <a:endParaRPr lang="ru-RU" sz="3600" b="1" dirty="0">
              <a:solidFill>
                <a:srgbClr val="FFFF00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7964239" y="3050591"/>
            <a:ext cx="203191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" grpId="0"/>
      <p:bldP spid="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181" y="5114392"/>
            <a:ext cx="1596154" cy="1596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200" b="1" dirty="0" smtClean="0"/>
              <a:t>Прочитайте </a:t>
            </a:r>
            <a:r>
              <a:rPr lang="ru-RU" sz="3200" b="1" dirty="0"/>
              <a:t>задачі. Що в них </a:t>
            </a:r>
            <a:r>
              <a:rPr lang="ru-RU" sz="3200" b="1" dirty="0" err="1"/>
              <a:t>спільне</a:t>
            </a:r>
            <a:r>
              <a:rPr lang="ru-RU" sz="3200" b="1" dirty="0"/>
              <a:t>, а що — </a:t>
            </a:r>
            <a:r>
              <a:rPr lang="ru-RU" sz="3200" b="1" dirty="0" err="1"/>
              <a:t>відмінне</a:t>
            </a:r>
            <a:r>
              <a:rPr lang="ru-RU" sz="3200" b="1" dirty="0"/>
              <a:t>?</a:t>
            </a:r>
            <a:endParaRPr lang="ru-RU" sz="32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6648" y="1125539"/>
            <a:ext cx="5209358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Перший насос може </a:t>
            </a:r>
            <a:r>
              <a:rPr lang="ru-RU" sz="2800" b="1" dirty="0" err="1"/>
              <a:t>викачати</a:t>
            </a:r>
            <a:r>
              <a:rPr lang="ru-RU" sz="2800" b="1" dirty="0"/>
              <a:t> 12 т води за 6 год, а </a:t>
            </a:r>
            <a:r>
              <a:rPr lang="ru-RU" sz="2800" b="1" dirty="0" err="1"/>
              <a:t>другий</a:t>
            </a:r>
            <a:r>
              <a:rPr lang="ru-RU" sz="2800" b="1" dirty="0"/>
              <a:t> — за 3 год. За </a:t>
            </a:r>
            <a:r>
              <a:rPr lang="ru-RU" sz="2800" b="1" dirty="0" err="1"/>
              <a:t>скільки</a:t>
            </a:r>
            <a:r>
              <a:rPr lang="ru-RU" sz="2800" b="1" dirty="0"/>
              <a:t> годин </a:t>
            </a:r>
            <a:r>
              <a:rPr lang="ru-RU" sz="2800" b="1" dirty="0" err="1" smtClean="0"/>
              <a:t>викачають</a:t>
            </a:r>
            <a:r>
              <a:rPr lang="ru-RU" sz="2800" b="1" dirty="0" smtClean="0"/>
              <a:t> </a:t>
            </a:r>
            <a:r>
              <a:rPr lang="ru-RU" sz="2800" b="1" dirty="0" err="1"/>
              <a:t>цю</a:t>
            </a:r>
            <a:r>
              <a:rPr lang="ru-RU" sz="2800" b="1" dirty="0"/>
              <a:t> воду два насоси, </a:t>
            </a:r>
            <a:r>
              <a:rPr lang="ru-RU" sz="2800" b="1" dirty="0" err="1"/>
              <a:t>якщо</a:t>
            </a:r>
            <a:r>
              <a:rPr lang="ru-RU" sz="2800" b="1" dirty="0"/>
              <a:t> </a:t>
            </a:r>
            <a:r>
              <a:rPr lang="ru-RU" sz="2800" b="1" dirty="0" err="1" smtClean="0"/>
              <a:t>працюватимуть</a:t>
            </a:r>
            <a:r>
              <a:rPr lang="ru-RU" sz="2800" b="1" dirty="0" smtClean="0"/>
              <a:t> </a:t>
            </a:r>
            <a:r>
              <a:rPr lang="ru-RU" sz="2800" b="1" dirty="0"/>
              <a:t>разом?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27313" y="5662042"/>
            <a:ext cx="18349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44431" y="5662041"/>
            <a:ext cx="708004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 насоси </a:t>
            </a:r>
            <a:r>
              <a:rPr lang="ru-RU" sz="2800" b="1" dirty="0" err="1" smtClean="0"/>
              <a:t>викачають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цю</a:t>
            </a:r>
            <a:r>
              <a:rPr lang="ru-RU" sz="2800" b="1" dirty="0" smtClean="0"/>
              <a:t> воду за 2 год (5 год).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2541" y="3861841"/>
            <a:ext cx="463245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І – 12 т за 6 год</a:t>
            </a:r>
          </a:p>
          <a:p>
            <a:r>
              <a:rPr lang="uk-UA" sz="2800" b="1" dirty="0" smtClean="0">
                <a:solidFill>
                  <a:schemeClr val="bg1"/>
                </a:solidFill>
              </a:rPr>
              <a:t>ІІ – 12т за 3год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01450" y="4938340"/>
            <a:ext cx="46425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        12 : 6 + 12 : 3   =</a:t>
            </a:r>
            <a:endParaRPr lang="ru-RU" sz="2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223448" y="3861841"/>
            <a:ext cx="462176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</a:rPr>
              <a:t>І – 12т за 6 год</a:t>
            </a:r>
          </a:p>
          <a:p>
            <a:r>
              <a:rPr lang="uk-UA" sz="2800" b="1" dirty="0">
                <a:solidFill>
                  <a:schemeClr val="bg1"/>
                </a:solidFill>
              </a:rPr>
              <a:t>ІІ – 12т за 3год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75807" y="4946211"/>
            <a:ext cx="1224135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 (год)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90655" y="1125538"/>
            <a:ext cx="5209358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Перший насос може </a:t>
            </a:r>
            <a:r>
              <a:rPr lang="ru-RU" sz="2800" b="1" dirty="0" err="1"/>
              <a:t>викачати</a:t>
            </a:r>
            <a:r>
              <a:rPr lang="ru-RU" sz="2800" b="1" dirty="0"/>
              <a:t> </a:t>
            </a:r>
            <a:r>
              <a:rPr lang="ru-RU" sz="2800" b="1" dirty="0" smtClean="0"/>
              <a:t>12т </a:t>
            </a:r>
            <a:r>
              <a:rPr lang="ru-RU" sz="2800" b="1" dirty="0"/>
              <a:t>води за 6 год, а </a:t>
            </a:r>
            <a:r>
              <a:rPr lang="ru-RU" sz="2800" b="1" dirty="0" err="1"/>
              <a:t>другий</a:t>
            </a:r>
            <a:r>
              <a:rPr lang="ru-RU" sz="2800" b="1" dirty="0"/>
              <a:t> — за 3 год. За </a:t>
            </a:r>
            <a:r>
              <a:rPr lang="ru-RU" sz="2800" b="1" dirty="0" err="1"/>
              <a:t>скільки</a:t>
            </a:r>
            <a:r>
              <a:rPr lang="ru-RU" sz="2800" b="1" dirty="0"/>
              <a:t> годин ці насоси </a:t>
            </a:r>
            <a:r>
              <a:rPr lang="ru-RU" sz="2800" b="1" dirty="0" err="1"/>
              <a:t>викачають</a:t>
            </a:r>
            <a:r>
              <a:rPr lang="ru-RU" sz="2800" b="1" dirty="0"/>
              <a:t> 30 т води, </a:t>
            </a:r>
            <a:r>
              <a:rPr lang="ru-RU" sz="2800" b="1" dirty="0" err="1"/>
              <a:t>якщо</a:t>
            </a:r>
            <a:r>
              <a:rPr lang="ru-RU" sz="2800" b="1" dirty="0"/>
              <a:t> </a:t>
            </a:r>
            <a:r>
              <a:rPr lang="ru-RU" sz="2800" b="1" dirty="0" err="1" smtClean="0"/>
              <a:t>працюватимуть</a:t>
            </a:r>
            <a:r>
              <a:rPr lang="ru-RU" sz="2800" b="1" dirty="0" smtClean="0"/>
              <a:t> </a:t>
            </a:r>
            <a:r>
              <a:rPr lang="ru-RU" sz="2800" b="1" dirty="0"/>
              <a:t>разом?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06866" y="3400176"/>
            <a:ext cx="6428876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400" b="1" dirty="0">
                <a:solidFill>
                  <a:srgbClr val="7030A0"/>
                </a:solidFill>
              </a:rPr>
              <a:t>задачі. Як різняться їх </a:t>
            </a:r>
            <a:r>
              <a:rPr lang="ru-RU" sz="2400" b="1" dirty="0" err="1">
                <a:solidFill>
                  <a:srgbClr val="7030A0"/>
                </a:solidFill>
              </a:rPr>
              <a:t>розв’язання</a:t>
            </a:r>
            <a:r>
              <a:rPr lang="ru-RU" sz="24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3162249" y="3933850"/>
            <a:ext cx="415351" cy="824390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авая фигурная скобка 22"/>
          <p:cNvSpPr/>
          <p:nvPr/>
        </p:nvSpPr>
        <p:spPr>
          <a:xfrm>
            <a:off x="8584655" y="3933850"/>
            <a:ext cx="421358" cy="824390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774197" y="4077284"/>
            <a:ext cx="166976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12т ? год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129462" y="4077284"/>
            <a:ext cx="1859113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30т ? год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42772" y="4938340"/>
            <a:ext cx="745693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12 :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6902" y="4922798"/>
            <a:ext cx="2559927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(                          ) 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189624" y="4920619"/>
            <a:ext cx="46425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          12 : 6 + 12 : 3   =</a:t>
            </a:r>
            <a:endParaRPr lang="ru-RU" sz="2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9607997" y="4928490"/>
            <a:ext cx="1224135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5 (год)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230946" y="4920619"/>
            <a:ext cx="745693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30 :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815076" y="4905077"/>
            <a:ext cx="2559927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(                          ) 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69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32" grpId="0" animBg="1"/>
      <p:bldP spid="20" grpId="0" animBg="1"/>
      <p:bldP spid="28" grpId="0"/>
      <p:bldP spid="6" grpId="0" animBg="1"/>
      <p:bldP spid="23" grpId="0" animBg="1"/>
      <p:bldP spid="19" grpId="0"/>
      <p:bldP spid="25" grpId="0"/>
      <p:bldP spid="26" grpId="0"/>
      <p:bldP spid="27" grpId="0"/>
      <p:bldP spid="30" grpId="0" animBg="1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405458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/>
              <a:t>Обчисліть </a:t>
            </a:r>
            <a:r>
              <a:rPr lang="ru-RU" sz="4000" b="1" dirty="0" smtClean="0"/>
              <a:t>периметр </a:t>
            </a:r>
            <a:r>
              <a:rPr lang="ru-RU" sz="4000" b="1" dirty="0" err="1" smtClean="0"/>
              <a:t>прямокутника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71842" y="2351871"/>
            <a:ext cx="1706552" cy="1384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а = 8см</a:t>
            </a:r>
          </a:p>
          <a:p>
            <a:r>
              <a:rPr lang="uk-UA" sz="2800" b="1" u="sng" dirty="0" smtClean="0"/>
              <a:t>в = 1/4см</a:t>
            </a:r>
          </a:p>
          <a:p>
            <a:r>
              <a:rPr lang="uk-UA" sz="2800" b="1" dirty="0" smtClean="0"/>
              <a:t>Р - ?см</a:t>
            </a:r>
            <a:endParaRPr lang="ru-RU" sz="2800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986423" y="1125538"/>
            <a:ext cx="10266835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Побудуйте</a:t>
            </a:r>
            <a:r>
              <a:rPr lang="ru-RU" sz="2800" b="1" dirty="0" smtClean="0"/>
              <a:t> </a:t>
            </a:r>
            <a:r>
              <a:rPr lang="ru-RU" sz="2800" b="1" dirty="0" err="1"/>
              <a:t>прямокутник</a:t>
            </a:r>
            <a:r>
              <a:rPr lang="ru-RU" sz="2800" b="1" dirty="0"/>
              <a:t>, </a:t>
            </a:r>
            <a:r>
              <a:rPr lang="ru-RU" sz="2800" b="1" dirty="0" err="1"/>
              <a:t>довжина</a:t>
            </a:r>
            <a:r>
              <a:rPr lang="ru-RU" sz="2800" b="1" dirty="0"/>
              <a:t> </a:t>
            </a:r>
            <a:r>
              <a:rPr lang="ru-RU" sz="2800" b="1" dirty="0" err="1"/>
              <a:t>якого</a:t>
            </a:r>
            <a:r>
              <a:rPr lang="ru-RU" sz="2800" b="1" dirty="0"/>
              <a:t> </a:t>
            </a:r>
            <a:r>
              <a:rPr lang="ru-RU" sz="2800" b="1" dirty="0" err="1"/>
              <a:t>дорівнює</a:t>
            </a:r>
            <a:r>
              <a:rPr lang="ru-RU" sz="2800" b="1" dirty="0"/>
              <a:t> 8 см, а ширина становить </a:t>
            </a:r>
            <a:r>
              <a:rPr lang="ru-RU" sz="2800" b="1" dirty="0" smtClean="0"/>
              <a:t>1/4 </a:t>
            </a:r>
            <a:r>
              <a:rPr lang="ru-RU" sz="2800" b="1" dirty="0" err="1"/>
              <a:t>довжини</a:t>
            </a:r>
            <a:r>
              <a:rPr lang="ru-RU" sz="2800" b="1" dirty="0"/>
              <a:t>. </a:t>
            </a:r>
            <a:r>
              <a:rPr lang="ru-RU" sz="2800" b="1" dirty="0" smtClean="0"/>
              <a:t>Обчисліть </a:t>
            </a:r>
            <a:r>
              <a:rPr lang="ru-RU" sz="2800" b="1" dirty="0"/>
              <a:t>його периметр.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35876" y="2386311"/>
            <a:ext cx="224013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Р = (а + в)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 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56113" y="5478074"/>
            <a:ext cx="1834937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791051" y="5471973"/>
            <a:ext cx="5101179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периметр </a:t>
            </a:r>
            <a:r>
              <a:rPr lang="ru-RU" sz="2800" b="1" dirty="0" err="1" smtClean="0"/>
              <a:t>прямокутника</a:t>
            </a:r>
            <a:r>
              <a:rPr lang="ru-RU" sz="2800" b="1" dirty="0" smtClean="0"/>
              <a:t> 20 см.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56114" y="4779298"/>
            <a:ext cx="2327605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2) (8 + 2) </a:t>
            </a:r>
            <a:r>
              <a:rPr lang="uk-UA" sz="2800" b="1" dirty="0" smtClean="0">
                <a:latin typeface="Calibri"/>
                <a:cs typeface="Calibri"/>
              </a:rPr>
              <a:t>∙ 2 =</a:t>
            </a:r>
            <a:endParaRPr lang="ru-RU" sz="2800" b="1" u="sng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3283720" y="4787932"/>
            <a:ext cx="1224136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20(см)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972351" y="2199805"/>
            <a:ext cx="10222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8см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1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99" y="4203566"/>
            <a:ext cx="2215172" cy="221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635876" y="3073389"/>
            <a:ext cx="246881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Р = а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 2 </a:t>
            </a:r>
            <a:r>
              <a:rPr lang="ru-RU" sz="2800" b="1" dirty="0" smtClean="0">
                <a:solidFill>
                  <a:schemeClr val="bg1"/>
                </a:solidFill>
              </a:rPr>
              <a:t>+ в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 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788598" y="2909531"/>
            <a:ext cx="8876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?см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507856" y="4787932"/>
            <a:ext cx="2160239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периметр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48215" y="2723025"/>
            <a:ext cx="330383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171842" y="3941956"/>
            <a:ext cx="1619208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1) 8 : 4 =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69795" y="3948799"/>
            <a:ext cx="1161996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2 (см)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31790" y="3941956"/>
            <a:ext cx="1872209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- ширина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1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4" grpId="0" animBg="1"/>
      <p:bldP spid="22" grpId="0" animBg="1"/>
      <p:bldP spid="24" grpId="0" animBg="1"/>
      <p:bldP spid="23" grpId="0" animBg="1"/>
      <p:bldP spid="20" grpId="0" animBg="1"/>
      <p:bldP spid="30" grpId="0" animBg="1"/>
      <p:bldP spid="33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57552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Ст.36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210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03 МАТЕМАТИКА\1 Листопад\1 Повторення вивченого в 3 кл\2026-09-22_2307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631" y="1467643"/>
            <a:ext cx="8784976" cy="260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4125" y="505531"/>
            <a:ext cx="10050319" cy="74724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13" y="2774581"/>
            <a:ext cx="1523621" cy="2058706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0" y="3088567"/>
            <a:ext cx="189106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772114" y="4965037"/>
            <a:ext cx="1923704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Корисна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96411" y="4965036"/>
            <a:ext cx="1656115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 все зрозуміло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1827" y="4965036"/>
            <a:ext cx="1906428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Час пролетів непомітно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8447" y="4965035"/>
            <a:ext cx="2203362" cy="73943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Працювалось легко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55472" y="4965037"/>
            <a:ext cx="2136408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Непотрібна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53" y="3088567"/>
            <a:ext cx="232035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23524" r="5956" b="17144"/>
          <a:stretch/>
        </p:blipFill>
        <p:spPr bwMode="auto">
          <a:xfrm>
            <a:off x="5185551" y="3241080"/>
            <a:ext cx="2374453" cy="162037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114" y="3088567"/>
            <a:ext cx="1821906" cy="1744721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31591" y="1350096"/>
            <a:ext cx="8044287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</a:rPr>
              <a:t>Мені було важко</a:t>
            </a:r>
            <a:r>
              <a:rPr lang="ru-RU" sz="2400" b="1" dirty="0" smtClean="0">
                <a:solidFill>
                  <a:srgbClr val="7030A0"/>
                </a:solidFill>
              </a:rPr>
              <a:t>...</a:t>
            </a:r>
            <a:endParaRPr lang="uk-UA" sz="24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1978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12408</TotalTime>
  <Words>725</Words>
  <Application>Microsoft Office PowerPoint</Application>
  <PresentationFormat>Произвольный</PresentationFormat>
  <Paragraphs>158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996</cp:revision>
  <dcterms:created xsi:type="dcterms:W3CDTF">2025-08-27T14:01:18Z</dcterms:created>
  <dcterms:modified xsi:type="dcterms:W3CDTF">2026-09-24T07:45:24Z</dcterms:modified>
</cp:coreProperties>
</file>