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82" r:id="rId2"/>
    <p:sldId id="894" r:id="rId3"/>
    <p:sldId id="873" r:id="rId4"/>
    <p:sldId id="286" r:id="rId5"/>
    <p:sldId id="828" r:id="rId6"/>
    <p:sldId id="896" r:id="rId7"/>
    <p:sldId id="879" r:id="rId8"/>
    <p:sldId id="890" r:id="rId9"/>
    <p:sldId id="893" r:id="rId10"/>
    <p:sldId id="885" r:id="rId11"/>
    <p:sldId id="895" r:id="rId12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СКЛАДАННЯ ВИРАЗІВ ЗА СХЕМОЮ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ПОРІВНЯННЯ і РОЗВ’ЯЗУВАННЯ ЗАДАЧ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«ЧИТАННЯ» ДІАГРАМИ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/>
            <a:t>ДІЛЕННЯ З ОСТАЧЕЮ ПРИ ДІЛЕННІ НА 10, 100. </a:t>
          </a:r>
          <a:endParaRPr lang="ru-RU" sz="24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28250" custLinFactNeighborX="-28648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73463" custLinFactX="322117" custLinFactNeighborX="400000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60838" custLinFactX="-166318" custLinFactNeighborX="-200000" custLinFactNeighborY="-4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83458" custLinFactX="-167628" custLinFactNeighborX="-200000" custLinFactNeighborY="-7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1090951" y="1090951"/>
          <a:ext cx="4273486" cy="2091583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ДІЛЕННЯ З ОСТАЧЕЮ ПРИ ДІЛЕННІ НА 10, 100. 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0" y="854697"/>
        <a:ext cx="2091583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7240476" y="722269"/>
          <a:ext cx="4273486" cy="2828946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«ЧИТАННЯ» ДІАГРАМИ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7962746" y="854696"/>
        <a:ext cx="2828946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389186" y="825217"/>
          <a:ext cx="4273486" cy="2623050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СКЛАДАННЯ ВИРАЗІВ ЗА СХЕМОЮ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214404" y="854696"/>
        <a:ext cx="2623050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297638" y="640767"/>
          <a:ext cx="4273486" cy="2991951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ПОРІВНЯННЯ і РОЗВ’ЯЗУВАННЯ ЗАДАЧ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4938406" y="854696"/>
        <a:ext cx="2991951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9366" y="981522"/>
            <a:ext cx="9467201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Знаходження значень числових та буквених виразів</a:t>
            </a:r>
            <a:r>
              <a:rPr lang="uk-UA" sz="4000" b="1" dirty="0" smtClean="0">
                <a:solidFill>
                  <a:srgbClr val="7030A0"/>
                </a:solidFill>
              </a:rPr>
              <a:t>. Діаграма. </a:t>
            </a:r>
          </a:p>
          <a:p>
            <a:pPr lvl="0" algn="ctr"/>
            <a:r>
              <a:rPr lang="uk-UA" sz="4000" b="1" dirty="0" smtClean="0">
                <a:solidFill>
                  <a:srgbClr val="7030A0"/>
                </a:solidFill>
              </a:rPr>
              <a:t>Самостійна робота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32191" y="3789834"/>
            <a:ext cx="3384376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19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64218" y="405458"/>
            <a:ext cx="10275999" cy="68128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Налаштування на урок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xmlns="" id="{71891ECB-C37E-4FC8-A2F4-E8DB089E46AF}"/>
              </a:ext>
            </a:extLst>
          </p:cNvPr>
          <p:cNvSpPr/>
          <p:nvPr/>
        </p:nvSpPr>
        <p:spPr>
          <a:xfrm>
            <a:off x="3049438" y="2237145"/>
            <a:ext cx="5947189" cy="255448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i="1" dirty="0"/>
              <a:t>От і </a:t>
            </a:r>
            <a:r>
              <a:rPr lang="uk-UA" sz="3600" i="1" dirty="0" err="1"/>
              <a:t>все,дзвенить</a:t>
            </a:r>
            <a:r>
              <a:rPr lang="uk-UA" sz="3600" i="1" dirty="0"/>
              <a:t> дзвінок, </a:t>
            </a:r>
            <a:endParaRPr lang="uk-UA" sz="3600" i="1" dirty="0" smtClean="0"/>
          </a:p>
          <a:p>
            <a:pPr algn="ctr"/>
            <a:r>
              <a:rPr lang="uk-UA" sz="3600" i="1" dirty="0" smtClean="0"/>
              <a:t>В </a:t>
            </a:r>
            <a:r>
              <a:rPr lang="uk-UA" sz="3600" i="1" dirty="0"/>
              <a:t>гості йде до нас урок.</a:t>
            </a:r>
            <a:endParaRPr lang="ru-RU" sz="3600" dirty="0"/>
          </a:p>
          <a:p>
            <a:pPr algn="ctr"/>
            <a:r>
              <a:rPr lang="uk-UA" sz="3600" i="1" dirty="0"/>
              <a:t>Спішіть-поспішайте, </a:t>
            </a:r>
            <a:endParaRPr lang="uk-UA" sz="3600" i="1" dirty="0" smtClean="0"/>
          </a:p>
          <a:p>
            <a:pPr algn="ctr"/>
            <a:r>
              <a:rPr lang="uk-UA" sz="3600" i="1" dirty="0" smtClean="0"/>
              <a:t>На </a:t>
            </a:r>
            <a:r>
              <a:rPr lang="uk-UA" sz="3600" i="1" dirty="0"/>
              <a:t>місця сідайте.</a:t>
            </a:r>
            <a:endParaRPr lang="ru-RU" sz="3600" dirty="0"/>
          </a:p>
        </p:txBody>
      </p:sp>
      <p:pic>
        <p:nvPicPr>
          <p:cNvPr id="7" name="Picture 3" descr="D:\Картинки до тестів\Тварини\Рибки в акваріумі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6143" r="5054" b="5505"/>
          <a:stretch/>
        </p:blipFill>
        <p:spPr bwMode="auto">
          <a:xfrm>
            <a:off x="2876128" y="2032921"/>
            <a:ext cx="6293800" cy="442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2460470" y="1148458"/>
            <a:ext cx="6897604" cy="715445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uk-UA" sz="2400" b="1" dirty="0" smtClean="0">
                <a:solidFill>
                  <a:srgbClr val="7030A0"/>
                </a:solidFill>
              </a:rPr>
              <a:t>Виберіть рибку</a:t>
            </a:r>
            <a:r>
              <a:rPr lang="uk-UA" sz="2400" b="1" dirty="0">
                <a:solidFill>
                  <a:srgbClr val="7030A0"/>
                </a:solidFill>
              </a:rPr>
              <a:t>, </a:t>
            </a:r>
            <a:r>
              <a:rPr lang="uk-UA" sz="2400" b="1" dirty="0" smtClean="0">
                <a:solidFill>
                  <a:srgbClr val="7030A0"/>
                </a:solidFill>
              </a:rPr>
              <a:t>з якою хочете провести урок. </a:t>
            </a:r>
          </a:p>
          <a:p>
            <a:pPr lvl="0"/>
            <a:r>
              <a:rPr lang="uk-UA" sz="2400" b="1" dirty="0" smtClean="0">
                <a:solidFill>
                  <a:srgbClr val="7030A0"/>
                </a:solidFill>
              </a:rPr>
              <a:t>А я скажу, що вас очікує на уроці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2707655" y="2237145"/>
            <a:ext cx="2101432" cy="836899"/>
          </a:xfrm>
          <a:prstGeom prst="round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bg1"/>
                </a:solidFill>
              </a:rPr>
              <a:t>Тебе очікує активна робота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1275899" y="3588647"/>
            <a:ext cx="2085642" cy="901778"/>
          </a:xfrm>
          <a:prstGeom prst="roundRect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Виявиш творче мислення</a:t>
            </a:r>
            <a:endParaRPr lang="ru-RU" sz="2000" b="1" dirty="0"/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8828335" y="4938009"/>
            <a:ext cx="2164405" cy="1094056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Твоя працьовитість радує.</a:t>
            </a:r>
            <a:endParaRPr lang="ru-RU" sz="2000" b="1" dirty="0"/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8996625" y="2972949"/>
            <a:ext cx="2164404" cy="106658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bg1"/>
                </a:solidFill>
              </a:rPr>
              <a:t>Зможеш розв’язати всі завдання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1699258" y="5111286"/>
            <a:ext cx="2353747" cy="747503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Здивуєш своїми знаннями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15101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4 клас\03 МАТЕМАТИКА\1 Листопад\1 Повторення вивченого в 3 кл\2026-09-22_2307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03" y="1413569"/>
            <a:ext cx="9879364" cy="292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2" y="5950074"/>
            <a:ext cx="148351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Ст.36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350049097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116098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57671" y="405137"/>
            <a:ext cx="8082457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/>
              <a:t>Виконайте завдання</a:t>
            </a:r>
            <a:endParaRPr lang="ru-RU" sz="40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802695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1197546"/>
            <a:ext cx="2268000" cy="1116000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346" y="405458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1056023" y="2997746"/>
            <a:ext cx="10005265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err="1" smtClean="0"/>
              <a:t>Зменште</a:t>
            </a:r>
            <a:r>
              <a:rPr lang="ru-RU" sz="3200" b="1" dirty="0" smtClean="0"/>
              <a:t> </a:t>
            </a:r>
            <a:r>
              <a:rPr lang="ru-RU" sz="3200" b="1" dirty="0"/>
              <a:t>у 10 разів кожне </a:t>
            </a:r>
            <a:r>
              <a:rPr lang="ru-RU" sz="3200" b="1" dirty="0" smtClean="0"/>
              <a:t>число</a:t>
            </a:r>
          </a:p>
          <a:p>
            <a:pPr algn="ctr"/>
            <a:r>
              <a:rPr lang="ru-RU" sz="3200" b="1" dirty="0" smtClean="0"/>
              <a:t>200</a:t>
            </a:r>
            <a:r>
              <a:rPr lang="ru-RU" sz="3200" b="1" dirty="0"/>
              <a:t>, </a:t>
            </a:r>
            <a:r>
              <a:rPr lang="ru-RU" sz="3200" b="1" dirty="0" smtClean="0"/>
              <a:t>  20</a:t>
            </a:r>
            <a:r>
              <a:rPr lang="ru-RU" sz="3200" b="1" dirty="0"/>
              <a:t>, </a:t>
            </a:r>
            <a:r>
              <a:rPr lang="ru-RU" sz="3200" b="1" dirty="0" smtClean="0"/>
              <a:t>  220</a:t>
            </a:r>
            <a:r>
              <a:rPr lang="ru-RU" sz="3200" b="1" dirty="0"/>
              <a:t>, </a:t>
            </a:r>
            <a:r>
              <a:rPr lang="ru-RU" sz="3200" b="1" dirty="0" smtClean="0"/>
              <a:t>  1000</a:t>
            </a:r>
            <a:r>
              <a:rPr lang="ru-RU" sz="3200" b="1" dirty="0"/>
              <a:t>, </a:t>
            </a:r>
            <a:r>
              <a:rPr lang="ru-RU" sz="3200" b="1" dirty="0" smtClean="0"/>
              <a:t>  990</a:t>
            </a:r>
            <a:r>
              <a:rPr lang="ru-RU" sz="3200" b="1" dirty="0"/>
              <a:t>, </a:t>
            </a:r>
            <a:r>
              <a:rPr lang="ru-RU" sz="3200" b="1" dirty="0" smtClean="0"/>
              <a:t>  500</a:t>
            </a:r>
            <a:r>
              <a:rPr lang="ru-RU" sz="3200" b="1" dirty="0"/>
              <a:t>, </a:t>
            </a:r>
            <a:r>
              <a:rPr lang="ru-RU" sz="3200" b="1" dirty="0" smtClean="0"/>
              <a:t>  340.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4318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№194-195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056023" y="4187329"/>
            <a:ext cx="1005176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err="1" smtClean="0"/>
              <a:t>Виконайте</a:t>
            </a:r>
            <a:r>
              <a:rPr lang="ru-RU" sz="3200" b="1" dirty="0" smtClean="0"/>
              <a:t> </a:t>
            </a:r>
            <a:r>
              <a:rPr lang="ru-RU" sz="3200" b="1" dirty="0"/>
              <a:t>ділення з </a:t>
            </a:r>
            <a:r>
              <a:rPr lang="ru-RU" sz="3200" b="1" dirty="0" err="1"/>
              <a:t>остачею</a:t>
            </a:r>
            <a:r>
              <a:rPr lang="ru-RU" sz="3200" b="1" dirty="0"/>
              <a:t>. </a:t>
            </a:r>
            <a:endParaRPr lang="ru-RU" sz="3200" b="1" dirty="0" smtClean="0"/>
          </a:p>
          <a:p>
            <a:r>
              <a:rPr lang="ru-RU" sz="3200" b="1" dirty="0" smtClean="0"/>
              <a:t>72 </a:t>
            </a:r>
            <a:r>
              <a:rPr lang="ru-RU" sz="3200" b="1" dirty="0"/>
              <a:t>: </a:t>
            </a:r>
            <a:r>
              <a:rPr lang="ru-RU" sz="3200" b="1" dirty="0" smtClean="0"/>
              <a:t>10 =                   255 </a:t>
            </a:r>
            <a:r>
              <a:rPr lang="ru-RU" sz="3200" b="1" dirty="0"/>
              <a:t>: </a:t>
            </a:r>
            <a:r>
              <a:rPr lang="ru-RU" sz="3200" b="1" dirty="0" smtClean="0"/>
              <a:t>10=                    720 </a:t>
            </a:r>
            <a:r>
              <a:rPr lang="ru-RU" sz="3200" b="1" dirty="0"/>
              <a:t>: </a:t>
            </a:r>
            <a:r>
              <a:rPr lang="ru-RU" sz="3200" b="1" dirty="0" smtClean="0"/>
              <a:t>100=   </a:t>
            </a:r>
          </a:p>
          <a:p>
            <a:r>
              <a:rPr lang="ru-RU" sz="3200" b="1" dirty="0" smtClean="0"/>
              <a:t>               355 </a:t>
            </a:r>
            <a:r>
              <a:rPr lang="ru-RU" sz="3200" b="1" dirty="0"/>
              <a:t>: </a:t>
            </a:r>
            <a:r>
              <a:rPr lang="ru-RU" sz="3200" b="1" dirty="0" smtClean="0"/>
              <a:t>100=                       427 </a:t>
            </a:r>
            <a:r>
              <a:rPr lang="ru-RU" sz="3200" b="1" dirty="0"/>
              <a:t>: </a:t>
            </a:r>
            <a:r>
              <a:rPr lang="ru-RU" sz="3200" b="1" dirty="0" smtClean="0"/>
              <a:t>10=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69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613831" y="4721412"/>
            <a:ext cx="1561136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FF00"/>
                </a:solidFill>
              </a:rPr>
              <a:t>7(ост 2)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70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5800813" y="4670568"/>
            <a:ext cx="1745859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FF00"/>
                </a:solidFill>
              </a:rPr>
              <a:t>25(ост 5)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76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9441275" y="4670568"/>
            <a:ext cx="1745859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FF00"/>
                </a:solidFill>
              </a:rPr>
              <a:t>7(ост 20)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77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197944" y="5172061"/>
            <a:ext cx="1745859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FF00"/>
                </a:solidFill>
              </a:rPr>
              <a:t>3(ост 55)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79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926659" y="5189094"/>
            <a:ext cx="1837780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FF00"/>
                </a:solidFill>
              </a:rPr>
              <a:t>42(ост 7)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78" grpId="0" animBg="1"/>
      <p:bldP spid="67" grpId="0" animBg="1"/>
      <p:bldP spid="69" grpId="0"/>
      <p:bldP spid="70" grpId="0"/>
      <p:bldP spid="76" grpId="0"/>
      <p:bldP spid="77" grpId="0"/>
      <p:bldP spid="7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248770" y="1644000"/>
            <a:ext cx="2103451" cy="26498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" name="TextBox 7"/>
          <p:cNvSpPr txBox="1"/>
          <p:nvPr/>
        </p:nvSpPr>
        <p:spPr>
          <a:xfrm>
            <a:off x="763439" y="405458"/>
            <a:ext cx="10588782" cy="120031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smtClean="0"/>
              <a:t>Складіть </a:t>
            </a:r>
            <a:r>
              <a:rPr lang="ru-RU" sz="3600" b="1" dirty="0"/>
              <a:t>вирази за схемами й </a:t>
            </a:r>
            <a:r>
              <a:rPr lang="ru-RU" sz="3600" b="1" dirty="0" err="1" smtClean="0"/>
              <a:t>обчисліть</a:t>
            </a:r>
            <a:r>
              <a:rPr lang="ru-RU" sz="3600" b="1" dirty="0" smtClean="0"/>
              <a:t> значення</a:t>
            </a:r>
            <a:r>
              <a:rPr lang="uk-UA" sz="3600" b="1" dirty="0"/>
              <a:t> </a:t>
            </a:r>
            <a:r>
              <a:rPr lang="uk-UA" sz="3600" b="1" dirty="0" smtClean="0"/>
              <a:t>одного з них</a:t>
            </a:r>
            <a:r>
              <a:rPr lang="ru-RU" sz="3600" b="1" dirty="0" smtClean="0"/>
              <a:t>, </a:t>
            </a:r>
            <a:r>
              <a:rPr lang="ru-RU" sz="3600" b="1" dirty="0" err="1"/>
              <a:t>якщо</a:t>
            </a:r>
            <a:r>
              <a:rPr lang="ru-RU" sz="3600" b="1" dirty="0"/>
              <a:t> b = 108, c = 801, d = 9. 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812837" y="4300785"/>
            <a:ext cx="2147464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0000"/>
                </a:solidFill>
              </a:rPr>
              <a:t>(с – в) : </a:t>
            </a:r>
            <a:r>
              <a:rPr lang="en-US" sz="3200" b="1" dirty="0" smtClean="0">
                <a:solidFill>
                  <a:srgbClr val="FF0000"/>
                </a:solidFill>
              </a:rPr>
              <a:t>d =</a:t>
            </a:r>
            <a:r>
              <a:rPr lang="uk-UA" sz="3200" b="1" dirty="0" smtClean="0">
                <a:solidFill>
                  <a:srgbClr val="FF0000"/>
                </a:solidFill>
              </a:rPr>
              <a:t>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4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707655" y="5057038"/>
            <a:ext cx="2174959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в + с :</a:t>
            </a:r>
            <a:r>
              <a:rPr lang="en-US" sz="3200" b="1" dirty="0" smtClean="0">
                <a:solidFill>
                  <a:srgbClr val="FF0000"/>
                </a:solidFill>
              </a:rPr>
              <a:t> d =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5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6057830" y="4280355"/>
            <a:ext cx="697320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77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D:\4 клас\03 МАТЕМАТИКА\1 Листопад\1 Повторення вивченого в 3 кл\2026-09-24_2133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39" y="1644000"/>
            <a:ext cx="8379994" cy="264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960301" y="4300785"/>
            <a:ext cx="3068217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(</a:t>
            </a:r>
            <a:r>
              <a:rPr lang="en-US" sz="3200" b="1" dirty="0" smtClean="0">
                <a:solidFill>
                  <a:srgbClr val="FF0000"/>
                </a:solidFill>
              </a:rPr>
              <a:t>801</a:t>
            </a:r>
            <a:r>
              <a:rPr lang="uk-UA" sz="3200" b="1" dirty="0" smtClean="0">
                <a:solidFill>
                  <a:srgbClr val="FF0000"/>
                </a:solidFill>
              </a:rPr>
              <a:t> – </a:t>
            </a:r>
            <a:r>
              <a:rPr lang="en-US" sz="3200" b="1" dirty="0" smtClean="0">
                <a:solidFill>
                  <a:srgbClr val="FF0000"/>
                </a:solidFill>
              </a:rPr>
              <a:t>108</a:t>
            </a:r>
            <a:r>
              <a:rPr lang="uk-UA" sz="3200" b="1" dirty="0" smtClean="0">
                <a:solidFill>
                  <a:srgbClr val="FF0000"/>
                </a:solidFill>
              </a:rPr>
              <a:t>) : </a:t>
            </a:r>
            <a:r>
              <a:rPr lang="en-US" sz="3200" b="1" dirty="0" smtClean="0">
                <a:solidFill>
                  <a:srgbClr val="FF0000"/>
                </a:solidFill>
              </a:rPr>
              <a:t>9 =</a:t>
            </a:r>
            <a:r>
              <a:rPr lang="uk-UA" sz="3200" b="1" dirty="0" smtClean="0">
                <a:solidFill>
                  <a:srgbClr val="FF0000"/>
                </a:solidFill>
              </a:rPr>
              <a:t>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1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897076" y="5062953"/>
            <a:ext cx="2800861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108 + 801</a:t>
            </a:r>
            <a:r>
              <a:rPr lang="uk-UA" sz="3200" b="1" dirty="0" smtClean="0">
                <a:solidFill>
                  <a:srgbClr val="FF0000"/>
                </a:solidFill>
              </a:rPr>
              <a:t> : </a:t>
            </a:r>
            <a:r>
              <a:rPr lang="en-US" sz="3200" b="1" dirty="0" smtClean="0">
                <a:solidFill>
                  <a:srgbClr val="FF0000"/>
                </a:solidFill>
              </a:rPr>
              <a:t>9 =</a:t>
            </a:r>
            <a:r>
              <a:rPr lang="uk-UA" sz="3200" b="1" dirty="0" smtClean="0">
                <a:solidFill>
                  <a:srgbClr val="FF0000"/>
                </a:solidFill>
              </a:rPr>
              <a:t>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5299943" y="5935385"/>
            <a:ext cx="2174959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(</a:t>
            </a:r>
            <a:r>
              <a:rPr lang="uk-UA" sz="3200" b="1" dirty="0" smtClean="0">
                <a:solidFill>
                  <a:schemeClr val="bg1"/>
                </a:solidFill>
              </a:rPr>
              <a:t>в + с</a:t>
            </a:r>
            <a:r>
              <a:rPr lang="en-US" sz="3200" b="1" dirty="0" smtClean="0">
                <a:solidFill>
                  <a:schemeClr val="bg1"/>
                </a:solidFill>
              </a:rPr>
              <a:t>)</a:t>
            </a:r>
            <a:r>
              <a:rPr lang="uk-UA" sz="3200" b="1" dirty="0" smtClean="0">
                <a:solidFill>
                  <a:schemeClr val="bg1"/>
                </a:solidFill>
              </a:rPr>
              <a:t> :</a:t>
            </a:r>
            <a:r>
              <a:rPr lang="en-US" sz="3200" b="1" dirty="0" smtClean="0">
                <a:solidFill>
                  <a:schemeClr val="bg1"/>
                </a:solidFill>
              </a:rPr>
              <a:t> d =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474902" y="5909518"/>
            <a:ext cx="3068217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(108 + 801)</a:t>
            </a:r>
            <a:r>
              <a:rPr lang="uk-UA" sz="3200" b="1" dirty="0" smtClean="0">
                <a:solidFill>
                  <a:schemeClr val="bg1"/>
                </a:solidFill>
              </a:rPr>
              <a:t> : </a:t>
            </a:r>
            <a:r>
              <a:rPr lang="en-US" sz="3200" b="1" dirty="0" smtClean="0">
                <a:solidFill>
                  <a:schemeClr val="bg1"/>
                </a:solidFill>
              </a:rPr>
              <a:t>9 =</a:t>
            </a:r>
            <a:r>
              <a:rPr lang="uk-UA" sz="3200" b="1" dirty="0" smtClean="0">
                <a:solidFill>
                  <a:schemeClr val="bg1"/>
                </a:solidFill>
              </a:rPr>
              <a:t>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33950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№19</a:t>
            </a:r>
            <a:r>
              <a:rPr lang="en-US" sz="2400" b="1" dirty="0" smtClean="0">
                <a:solidFill>
                  <a:schemeClr val="bg1"/>
                </a:solidFill>
              </a:rPr>
              <a:t>6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3549229" y="3861842"/>
            <a:ext cx="1008111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693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5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6617817" y="4581922"/>
            <a:ext cx="665406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89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46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731241" y="5062953"/>
            <a:ext cx="940114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197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7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8180262" y="5520589"/>
            <a:ext cx="828747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909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48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10543119" y="5909517"/>
            <a:ext cx="940114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101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76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4" grpId="0" animBg="1"/>
      <p:bldP spid="35" grpId="0" animBg="1"/>
      <p:bldP spid="40" grpId="0" animBg="1"/>
      <p:bldP spid="41" grpId="0" animBg="1"/>
      <p:bldP spid="42" grpId="0" animBg="1"/>
      <p:bldP spid="43" grpId="0" animBg="1"/>
      <p:bldP spid="33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№197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28" y="3717826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805319" y="1747476"/>
            <a:ext cx="4773240" cy="175432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/>
              <a:t>272 – 40 + 96 : 8 </a:t>
            </a:r>
            <a:r>
              <a:rPr lang="ru-RU" sz="3600" b="1" dirty="0" smtClean="0"/>
              <a:t>=</a:t>
            </a:r>
          </a:p>
          <a:p>
            <a:endParaRPr lang="ru-RU" sz="3600" b="1" dirty="0" smtClean="0"/>
          </a:p>
          <a:p>
            <a:r>
              <a:rPr lang="ru-RU" sz="3600" b="1" dirty="0" smtClean="0"/>
              <a:t>272 </a:t>
            </a:r>
            <a:r>
              <a:rPr lang="ru-RU" sz="3600" b="1" dirty="0"/>
              <a:t>– (40 + 96) : </a:t>
            </a:r>
            <a:r>
              <a:rPr lang="ru-RU" sz="3600" b="1" dirty="0" smtClean="0"/>
              <a:t>8=</a:t>
            </a:r>
            <a:endParaRPr lang="uk-UA" sz="3600" b="1" dirty="0" smtClean="0"/>
          </a:p>
        </p:txBody>
      </p:sp>
      <p:sp>
        <p:nvSpPr>
          <p:cNvPr id="62" name="Прямоугольник 61"/>
          <p:cNvSpPr/>
          <p:nvPr/>
        </p:nvSpPr>
        <p:spPr>
          <a:xfrm>
            <a:off x="3283719" y="1269554"/>
            <a:ext cx="609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/>
              <a:t>Удосконалення</a:t>
            </a:r>
            <a:r>
              <a:rPr lang="ru-RU" sz="4000" b="1" dirty="0"/>
              <a:t> </a:t>
            </a:r>
            <a:r>
              <a:rPr lang="ru-RU" sz="4000" b="1" dirty="0" err="1"/>
              <a:t>обчислювальних</a:t>
            </a:r>
            <a:r>
              <a:rPr lang="ru-RU" sz="4000" b="1" dirty="0"/>
              <a:t> навичок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65959" y="1747476"/>
            <a:ext cx="4710648" cy="175432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(272 </a:t>
            </a:r>
            <a:r>
              <a:rPr lang="ru-RU" sz="3600" b="1" dirty="0"/>
              <a:t>– 40 + 96) : </a:t>
            </a:r>
            <a:r>
              <a:rPr lang="ru-RU" sz="3600" b="1" dirty="0" smtClean="0"/>
              <a:t>8=</a:t>
            </a:r>
          </a:p>
          <a:p>
            <a:endParaRPr lang="ru-RU" sz="3600" b="1" dirty="0"/>
          </a:p>
          <a:p>
            <a:r>
              <a:rPr lang="ru-RU" sz="3600" b="1" dirty="0" smtClean="0"/>
              <a:t>272 </a:t>
            </a:r>
            <a:r>
              <a:rPr lang="ru-RU" sz="3600" b="1" dirty="0"/>
              <a:t>– (40 + 96 : 8</a:t>
            </a:r>
            <a:r>
              <a:rPr lang="ru-RU" sz="3600" b="1" dirty="0" smtClean="0"/>
              <a:t>)=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00466" y="1255716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232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91831" y="1747476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244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91631" y="2421682"/>
            <a:ext cx="9467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136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69789" y="2421682"/>
            <a:ext cx="6500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17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80107" y="2831276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255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343915" y="1328520"/>
            <a:ext cx="9467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232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422073" y="1328520"/>
            <a:ext cx="8383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328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205524" y="1763100"/>
            <a:ext cx="639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41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304239" y="2430726"/>
            <a:ext cx="740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52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179266" y="2430726"/>
            <a:ext cx="6571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314681" y="2865306"/>
            <a:ext cx="8179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220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430194" y="4077866"/>
            <a:ext cx="4968552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Визначте порядок </a:t>
            </a:r>
            <a:r>
              <a:rPr lang="ru-RU" sz="2400" b="1" dirty="0" err="1" smtClean="0">
                <a:solidFill>
                  <a:srgbClr val="7030A0"/>
                </a:solidFill>
              </a:rPr>
              <a:t>дій</a:t>
            </a:r>
            <a:r>
              <a:rPr lang="ru-RU" sz="2400" b="1" dirty="0" smtClean="0">
                <a:solidFill>
                  <a:srgbClr val="7030A0"/>
                </a:solidFill>
              </a:rPr>
              <a:t> у </a:t>
            </a:r>
            <a:r>
              <a:rPr lang="ru-RU" sz="2400" b="1" dirty="0" err="1" smtClean="0">
                <a:solidFill>
                  <a:srgbClr val="7030A0"/>
                </a:solidFill>
              </a:rPr>
              <a:t>виразах</a:t>
            </a:r>
            <a:r>
              <a:rPr lang="ru-RU" sz="2400" b="1" dirty="0" smtClean="0">
                <a:solidFill>
                  <a:srgbClr val="7030A0"/>
                </a:solidFill>
              </a:rPr>
              <a:t>. Розв’яжіть один із </a:t>
            </a:r>
            <a:r>
              <a:rPr lang="ru-RU" sz="2400" b="1" dirty="0" err="1" smtClean="0">
                <a:solidFill>
                  <a:srgbClr val="7030A0"/>
                </a:solidFill>
              </a:rPr>
              <a:t>виразів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18" grpId="0"/>
      <p:bldP spid="14" grpId="0"/>
      <p:bldP spid="15" grpId="0"/>
      <p:bldP spid="16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181" y="5114392"/>
            <a:ext cx="1596154" cy="1596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56114" y="333450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Прочитайте задачі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№198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3747" y="1513448"/>
            <a:ext cx="5209358" cy="26776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З поля в </a:t>
            </a:r>
            <a:r>
              <a:rPr lang="ru-RU" sz="2800" b="1" dirty="0" err="1"/>
              <a:t>овочесховище</a:t>
            </a:r>
            <a:r>
              <a:rPr lang="ru-RU" sz="2800" b="1" dirty="0"/>
              <a:t> привезли 332 ц </a:t>
            </a:r>
            <a:r>
              <a:rPr lang="ru-RU" sz="2800" b="1" dirty="0" err="1"/>
              <a:t>цибулі</a:t>
            </a:r>
            <a:r>
              <a:rPr lang="ru-RU" sz="2800" b="1" dirty="0"/>
              <a:t>, а капусти — </a:t>
            </a:r>
            <a:r>
              <a:rPr lang="ru-RU" sz="2800" b="1" dirty="0" err="1"/>
              <a:t>удвічі</a:t>
            </a:r>
            <a:r>
              <a:rPr lang="ru-RU" sz="2800" b="1" dirty="0"/>
              <a:t> </a:t>
            </a:r>
            <a:r>
              <a:rPr lang="ru-RU" sz="2800" b="1" dirty="0" err="1"/>
              <a:t>менше</a:t>
            </a:r>
            <a:r>
              <a:rPr lang="ru-RU" sz="2800" b="1" dirty="0"/>
              <a:t>. Скільки всього </a:t>
            </a:r>
            <a:r>
              <a:rPr lang="ru-RU" sz="2800" b="1" dirty="0" err="1" smtClean="0"/>
              <a:t>центнерів</a:t>
            </a:r>
            <a:r>
              <a:rPr lang="ru-RU" sz="2800" b="1" dirty="0" smtClean="0"/>
              <a:t> </a:t>
            </a:r>
            <a:r>
              <a:rPr lang="ru-RU" sz="2800" b="1" dirty="0" err="1"/>
              <a:t>цибулі</a:t>
            </a:r>
            <a:r>
              <a:rPr lang="ru-RU" sz="2800" b="1" dirty="0"/>
              <a:t> й капусти привезли в </a:t>
            </a:r>
            <a:r>
              <a:rPr lang="ru-RU" sz="2800" b="1" dirty="0" err="1"/>
              <a:t>овочесховище</a:t>
            </a:r>
            <a:r>
              <a:rPr lang="ru-RU" sz="2800" b="1" dirty="0"/>
              <a:t>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27313" y="5662042"/>
            <a:ext cx="183493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595416" y="4938340"/>
            <a:ext cx="367240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336 : 4 : 2 =</a:t>
            </a:r>
            <a:endParaRPr lang="ru-RU" sz="28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715767" y="4928490"/>
            <a:ext cx="1368152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42 (к.)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913998" y="1485578"/>
            <a:ext cx="5578633" cy="26776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З поля привезли 336 ц </a:t>
            </a:r>
            <a:r>
              <a:rPr lang="ru-RU" sz="2800" b="1" dirty="0" err="1"/>
              <a:t>моркви</a:t>
            </a:r>
            <a:r>
              <a:rPr lang="ru-RU" sz="2800" b="1" dirty="0"/>
              <a:t>, а </a:t>
            </a:r>
            <a:r>
              <a:rPr lang="ru-RU" sz="2800" b="1" dirty="0" err="1"/>
              <a:t>буряків</a:t>
            </a:r>
            <a:r>
              <a:rPr lang="ru-RU" sz="2800" b="1" dirty="0"/>
              <a:t> — у 4 рази </a:t>
            </a:r>
            <a:r>
              <a:rPr lang="ru-RU" sz="2800" b="1" dirty="0" err="1"/>
              <a:t>менше</a:t>
            </a:r>
            <a:r>
              <a:rPr lang="ru-RU" sz="2800" b="1" dirty="0"/>
              <a:t>. Усі </a:t>
            </a:r>
            <a:r>
              <a:rPr lang="ru-RU" sz="2800" b="1" dirty="0" err="1"/>
              <a:t>буряки</a:t>
            </a:r>
            <a:r>
              <a:rPr lang="ru-RU" sz="2800" b="1" dirty="0"/>
              <a:t> </a:t>
            </a:r>
            <a:r>
              <a:rPr lang="ru-RU" sz="2800" b="1" dirty="0" err="1"/>
              <a:t>розфасували</a:t>
            </a:r>
            <a:r>
              <a:rPr lang="ru-RU" sz="2800" b="1" dirty="0"/>
              <a:t> в </a:t>
            </a:r>
            <a:r>
              <a:rPr lang="ru-RU" sz="2800" b="1" dirty="0" smtClean="0"/>
              <a:t>контейнери</a:t>
            </a:r>
            <a:r>
              <a:rPr lang="ru-RU" sz="2800" b="1" dirty="0"/>
              <a:t>, по 2 ц в кожний. Скільки </a:t>
            </a:r>
            <a:r>
              <a:rPr lang="ru-RU" sz="2800" b="1" dirty="0" err="1"/>
              <a:t>контейнерів</a:t>
            </a:r>
            <a:r>
              <a:rPr lang="ru-RU" sz="2800" b="1" dirty="0"/>
              <a:t> </a:t>
            </a:r>
            <a:r>
              <a:rPr lang="ru-RU" sz="2800" b="1" dirty="0" err="1"/>
              <a:t>знадобилося</a:t>
            </a:r>
            <a:r>
              <a:rPr lang="ru-RU" sz="2800" b="1" dirty="0"/>
              <a:t>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67495" y="1067114"/>
            <a:ext cx="9147971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Визначте, </a:t>
            </a:r>
            <a:r>
              <a:rPr lang="ru-RU" sz="2400" b="1" dirty="0">
                <a:solidFill>
                  <a:srgbClr val="7030A0"/>
                </a:solidFill>
              </a:rPr>
              <a:t>яка схема до </a:t>
            </a:r>
            <a:r>
              <a:rPr lang="ru-RU" sz="2400" b="1" dirty="0" err="1">
                <a:solidFill>
                  <a:srgbClr val="7030A0"/>
                </a:solidFill>
              </a:rPr>
              <a:t>якої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задачі </a:t>
            </a:r>
            <a:r>
              <a:rPr lang="ru-RU" sz="2400" b="1" dirty="0" err="1">
                <a:solidFill>
                  <a:srgbClr val="7030A0"/>
                </a:solidFill>
              </a:rPr>
              <a:t>складена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r>
              <a:rPr lang="ru-RU" sz="2400" b="1" dirty="0" smtClean="0">
                <a:solidFill>
                  <a:srgbClr val="7030A0"/>
                </a:solidFill>
              </a:rPr>
              <a:t>Розв’яжіть </a:t>
            </a:r>
            <a:r>
              <a:rPr lang="ru-RU" sz="2400" b="1" dirty="0">
                <a:solidFill>
                  <a:srgbClr val="7030A0"/>
                </a:solidFill>
              </a:rPr>
              <a:t>задачі.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189624" y="4920619"/>
            <a:ext cx="408543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332 + 332 : 2 =</a:t>
            </a:r>
            <a:endParaRPr lang="ru-RU" sz="28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8883432" y="4899181"/>
            <a:ext cx="157174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498 (ц)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2050" name="Picture 2" descr="D:\4 клас\03 МАТЕМАТИКА\1 Листопад\1 Повторення вивченого в 3 кл\2026-09-24_1532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461" y="4192543"/>
            <a:ext cx="3023044" cy="73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4 клас\03 МАТЕМАТИКА\1 Листопад\1 Повторення вивченого в 3 кл\2026-09-24_1533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141" y="4163234"/>
            <a:ext cx="3090978" cy="74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низ 1"/>
          <p:cNvSpPr/>
          <p:nvPr/>
        </p:nvSpPr>
        <p:spPr>
          <a:xfrm rot="17597261">
            <a:off x="6007352" y="3490970"/>
            <a:ext cx="325848" cy="172172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4430370">
            <a:off x="5525826" y="3524514"/>
            <a:ext cx="307811" cy="177075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969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2" grpId="0" animBg="1"/>
      <p:bldP spid="28" grpId="0"/>
      <p:bldP spid="30" grpId="0" animBg="1"/>
      <p:bldP spid="35" grpId="0"/>
      <p:bldP spid="2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63439" y="405458"/>
            <a:ext cx="1065718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/>
              <a:t>Розгляньте </a:t>
            </a:r>
            <a:r>
              <a:rPr lang="ru-RU" sz="3600" b="1" dirty="0" err="1"/>
              <a:t>діаграму</a:t>
            </a:r>
            <a:r>
              <a:rPr lang="ru-RU" sz="3600" b="1" dirty="0"/>
              <a:t> і дай </a:t>
            </a:r>
            <a:r>
              <a:rPr lang="ru-RU" sz="3600" b="1" dirty="0" err="1"/>
              <a:t>відповіді</a:t>
            </a:r>
            <a:r>
              <a:rPr lang="ru-RU" sz="3600" b="1" dirty="0"/>
              <a:t> на запитання</a:t>
            </a:r>
            <a:endParaRPr lang="ru-RU" sz="36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084522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Ст.38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№201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40029" y="4257477"/>
            <a:ext cx="9073008" cy="224676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ru-RU" sz="2800" dirty="0" smtClean="0"/>
              <a:t>Який </a:t>
            </a:r>
            <a:r>
              <a:rPr lang="ru-RU" sz="2800" dirty="0"/>
              <a:t>динозавр </a:t>
            </a:r>
            <a:r>
              <a:rPr lang="ru-RU" sz="2800" dirty="0" err="1"/>
              <a:t>мав</a:t>
            </a:r>
            <a:r>
              <a:rPr lang="ru-RU" sz="2800" dirty="0"/>
              <a:t> </a:t>
            </a:r>
            <a:r>
              <a:rPr lang="ru-RU" sz="2800" dirty="0" err="1"/>
              <a:t>найбільшу</a:t>
            </a:r>
            <a:r>
              <a:rPr lang="ru-RU" sz="2800" dirty="0"/>
              <a:t> </a:t>
            </a:r>
            <a:r>
              <a:rPr lang="ru-RU" sz="2800" dirty="0" err="1"/>
              <a:t>масу</a:t>
            </a:r>
            <a:r>
              <a:rPr lang="ru-RU" sz="2800" dirty="0"/>
              <a:t>? </a:t>
            </a:r>
          </a:p>
          <a:p>
            <a:pPr marL="514350" indent="-514350">
              <a:buAutoNum type="arabicParenR"/>
            </a:pPr>
            <a:r>
              <a:rPr lang="ru-RU" sz="2800" dirty="0" smtClean="0"/>
              <a:t>Хто </a:t>
            </a:r>
            <a:r>
              <a:rPr lang="ru-RU" sz="2800" dirty="0"/>
              <a:t>з </a:t>
            </a:r>
            <a:r>
              <a:rPr lang="ru-RU" sz="2800" dirty="0" err="1"/>
              <a:t>динозаврів</a:t>
            </a:r>
            <a:r>
              <a:rPr lang="ru-RU" sz="2800" dirty="0"/>
              <a:t> </a:t>
            </a:r>
            <a:r>
              <a:rPr lang="ru-RU" sz="2800" dirty="0" err="1"/>
              <a:t>мав</a:t>
            </a:r>
            <a:r>
              <a:rPr lang="ru-RU" sz="2800" dirty="0"/>
              <a:t> </a:t>
            </a:r>
            <a:r>
              <a:rPr lang="ru-RU" sz="2800" dirty="0" err="1"/>
              <a:t>меншу</a:t>
            </a:r>
            <a:r>
              <a:rPr lang="ru-RU" sz="2800" dirty="0"/>
              <a:t> </a:t>
            </a:r>
            <a:r>
              <a:rPr lang="ru-RU" sz="2800" dirty="0" err="1"/>
              <a:t>масу</a:t>
            </a:r>
            <a:r>
              <a:rPr lang="ru-RU" sz="2800" dirty="0"/>
              <a:t>, </a:t>
            </a:r>
            <a:r>
              <a:rPr lang="ru-RU" sz="2800" dirty="0" err="1"/>
              <a:t>ніж</a:t>
            </a:r>
            <a:r>
              <a:rPr lang="ru-RU" sz="2800" dirty="0"/>
              <a:t> апатозавр? </a:t>
            </a:r>
          </a:p>
          <a:p>
            <a:pPr marL="514350" indent="-514350">
              <a:buAutoNum type="arabicParenR"/>
            </a:pPr>
            <a:r>
              <a:rPr lang="ru-RU" sz="2800" dirty="0" smtClean="0"/>
              <a:t>На </a:t>
            </a:r>
            <a:r>
              <a:rPr lang="ru-RU" sz="2800" dirty="0" err="1"/>
              <a:t>скільки</a:t>
            </a:r>
            <a:r>
              <a:rPr lang="ru-RU" sz="2800" dirty="0"/>
              <a:t> тонн трицератопс легший, </a:t>
            </a:r>
            <a:r>
              <a:rPr lang="ru-RU" sz="2800" dirty="0" err="1"/>
              <a:t>ніж</a:t>
            </a:r>
            <a:r>
              <a:rPr lang="ru-RU" sz="2800" dirty="0"/>
              <a:t> </a:t>
            </a:r>
            <a:r>
              <a:rPr lang="ru-RU" sz="2800" dirty="0" err="1"/>
              <a:t>брахіо</a:t>
            </a:r>
            <a:r>
              <a:rPr lang="ru-RU" sz="2800" dirty="0"/>
              <a:t> завр? </a:t>
            </a:r>
          </a:p>
          <a:p>
            <a:pPr marL="514350" indent="-514350">
              <a:buAutoNum type="arabicParenR"/>
            </a:pPr>
            <a:r>
              <a:rPr lang="ru-RU" sz="2800" dirty="0" smtClean="0"/>
              <a:t>Які </a:t>
            </a:r>
            <a:r>
              <a:rPr lang="ru-RU" sz="2800" dirty="0" err="1"/>
              <a:t>динозаври</a:t>
            </a:r>
            <a:r>
              <a:rPr lang="ru-RU" sz="2800" dirty="0"/>
              <a:t> </a:t>
            </a:r>
            <a:r>
              <a:rPr lang="ru-RU" sz="2800" dirty="0" err="1"/>
              <a:t>легші</a:t>
            </a:r>
            <a:r>
              <a:rPr lang="ru-RU" sz="2800" dirty="0"/>
              <a:t> від </a:t>
            </a:r>
            <a:r>
              <a:rPr lang="ru-RU" sz="2800" dirty="0" err="1"/>
              <a:t>тиранозавра</a:t>
            </a:r>
            <a:r>
              <a:rPr lang="ru-RU" sz="2800" dirty="0"/>
              <a:t>? </a:t>
            </a:r>
            <a:endParaRPr lang="ru-RU" sz="2800" dirty="0" smtClean="0"/>
          </a:p>
          <a:p>
            <a:r>
              <a:rPr lang="ru-RU" sz="2800" dirty="0" smtClean="0"/>
              <a:t>       Поставте </a:t>
            </a:r>
            <a:r>
              <a:rPr lang="ru-RU" sz="2800" dirty="0"/>
              <a:t>за даними </a:t>
            </a:r>
            <a:r>
              <a:rPr lang="ru-RU" sz="2800" dirty="0" err="1"/>
              <a:t>діаграми</a:t>
            </a:r>
            <a:r>
              <a:rPr lang="ru-RU" sz="2800" dirty="0"/>
              <a:t> ще кілька </a:t>
            </a:r>
            <a:r>
              <a:rPr lang="ru-RU" sz="2800" dirty="0" err="1"/>
              <a:t>запитань</a:t>
            </a:r>
            <a:r>
              <a:rPr lang="ru-RU" sz="2800" dirty="0"/>
              <a:t>.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pic>
        <p:nvPicPr>
          <p:cNvPr id="31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451" y="1207149"/>
            <a:ext cx="2215172" cy="221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4 клас\03 МАТЕМАТИКА\1 Листопад\1 Повторення вивченого в 3 кл\2026-09-24_1547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39" y="1136516"/>
            <a:ext cx="786765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710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57552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Ст.38 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3210" y="145892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4 клас\03 МАТЕМАТИКА\1 Листопад\1 Повторення вивченого в 3 кл\2026-09-24_1527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144" y="1508034"/>
            <a:ext cx="8514342" cy="328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4125" y="505531"/>
            <a:ext cx="10050319" cy="74724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Рефлексія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413" y="2774581"/>
            <a:ext cx="1523621" cy="2058706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90" y="3088567"/>
            <a:ext cx="1891067" cy="1807587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772114" y="4965037"/>
            <a:ext cx="1923704" cy="73943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Корисна інформація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796411" y="4965036"/>
            <a:ext cx="1656115" cy="69298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Не все зрозуміло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11827" y="4965036"/>
            <a:ext cx="1906428" cy="69298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Час пролетів непомітно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88447" y="4965035"/>
            <a:ext cx="2203362" cy="739431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Працювалось легко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55472" y="4965037"/>
            <a:ext cx="2136408" cy="73943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Непотрібна інформація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553" y="3088567"/>
            <a:ext cx="2320357" cy="1807587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8" t="23524" r="5956" b="17144"/>
          <a:stretch/>
        </p:blipFill>
        <p:spPr bwMode="auto">
          <a:xfrm>
            <a:off x="5185551" y="3241080"/>
            <a:ext cx="2374453" cy="1620375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114" y="3088567"/>
            <a:ext cx="1821906" cy="1744721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131591" y="1350096"/>
            <a:ext cx="8044287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4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</a:rPr>
              <a:t>Мені було важко</a:t>
            </a:r>
            <a:r>
              <a:rPr lang="ru-RU" sz="2400" b="1" dirty="0" smtClean="0">
                <a:solidFill>
                  <a:srgbClr val="7030A0"/>
                </a:solidFill>
              </a:rPr>
              <a:t>...</a:t>
            </a:r>
            <a:endParaRPr lang="uk-UA" sz="24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400" b="1" dirty="0" smtClean="0">
                <a:solidFill>
                  <a:srgbClr val="7030A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19780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12677</TotalTime>
  <Words>514</Words>
  <Application>Microsoft Office PowerPoint</Application>
  <PresentationFormat>Произвольный</PresentationFormat>
  <Paragraphs>118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1014</cp:revision>
  <dcterms:created xsi:type="dcterms:W3CDTF">2025-08-27T14:01:18Z</dcterms:created>
  <dcterms:modified xsi:type="dcterms:W3CDTF">2026-09-25T08:54:18Z</dcterms:modified>
</cp:coreProperties>
</file>