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2" r:id="rId3"/>
    <p:sldId id="274" r:id="rId4"/>
    <p:sldId id="279" r:id="rId5"/>
    <p:sldId id="275" r:id="rId6"/>
    <p:sldId id="276" r:id="rId7"/>
    <p:sldId id="259" r:id="rId8"/>
    <p:sldId id="260" r:id="rId9"/>
    <p:sldId id="277" r:id="rId10"/>
    <p:sldId id="266" r:id="rId11"/>
    <p:sldId id="273" r:id="rId12"/>
    <p:sldId id="269" r:id="rId13"/>
    <p:sldId id="278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9" autoAdjust="0"/>
  </p:normalViewPr>
  <p:slideViewPr>
    <p:cSldViewPr>
      <p:cViewPr varScale="1">
        <p:scale>
          <a:sx n="83" d="100"/>
          <a:sy n="83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7757F-F147-4B16-9E32-3607506FCEF2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4E85B-336F-4608-BA37-B9DE5C051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453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6920D-D679-440B-A693-E7DD575FE6B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967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6920D-D679-440B-A693-E7DD575FE6B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967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541672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04828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24209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254983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929763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45585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869963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146815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29234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58684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953691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9303C-ABA6-48AB-981A-6119A53C691A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687A4-7DE6-4108-A467-8A3E2BAA5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3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05064"/>
            <a:ext cx="7344816" cy="172819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3600" b="1" dirty="0">
                <a:solidFill>
                  <a:schemeClr val="accent3">
                    <a:lumMod val="50000"/>
                  </a:schemeClr>
                </a:solidFill>
              </a:rPr>
              <a:t>Написання слів з ненаголошеними звуками [е], [и] в коренях. 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220072" y="1232756"/>
            <a:ext cx="2849508" cy="151216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uk-UA" sz="2800" b="1" smtClean="0">
                <a:solidFill>
                  <a:schemeClr val="accent3">
                    <a:lumMod val="50000"/>
                  </a:schemeClr>
                </a:solidFill>
              </a:rPr>
              <a:t>Розділ </a:t>
            </a:r>
          </a:p>
          <a:p>
            <a:pPr>
              <a:spcBef>
                <a:spcPts val="0"/>
              </a:spcBef>
            </a:pPr>
            <a:r>
              <a:rPr lang="uk-UA" sz="2800" b="1" smtClean="0">
                <a:solidFill>
                  <a:schemeClr val="accent3">
                    <a:lumMod val="50000"/>
                  </a:schemeClr>
                </a:solidFill>
              </a:rPr>
              <a:t>Звуки і букви.</a:t>
            </a:r>
          </a:p>
          <a:p>
            <a:pPr>
              <a:spcBef>
                <a:spcPts val="0"/>
              </a:spcBef>
            </a:pPr>
            <a:r>
              <a:rPr lang="uk-UA" sz="2800" b="1" smtClean="0">
                <a:solidFill>
                  <a:schemeClr val="accent3">
                    <a:lumMod val="50000"/>
                  </a:schemeClr>
                </a:solidFill>
              </a:rPr>
              <a:t>4 клас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Picture 2" descr="D:\4 клас\УКР. МОВА\Пономарьова\фото завдань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4275812" cy="2304256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29466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2387746" y="1131631"/>
            <a:ext cx="6360718" cy="7852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Познайомтеся з польськими школярами. Прочитайте, як їх звати? Чи є в українській мові подібні імена?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731790" y="1982602"/>
            <a:ext cx="1738496" cy="50405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rgbClr val="FF0000"/>
                </a:solidFill>
              </a:rPr>
              <a:t>Марися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086330" y="2033734"/>
            <a:ext cx="1701884" cy="4999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err="1" smtClean="0">
                <a:solidFill>
                  <a:srgbClr val="0070C0"/>
                </a:solidFill>
              </a:rPr>
              <a:t>Янек</a:t>
            </a:r>
            <a:endParaRPr lang="uk-UA" sz="2800" b="1" dirty="0" smtClean="0">
              <a:solidFill>
                <a:srgbClr val="0070C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55486" y="246967"/>
            <a:ext cx="8229600" cy="72008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600" dirty="0" smtClean="0"/>
              <a:t>Знайомимось з польськими словами</a:t>
            </a:r>
            <a:endParaRPr lang="ru-RU" sz="3600" b="1" dirty="0"/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33284" y="4581128"/>
            <a:ext cx="2088232" cy="4419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err="1" smtClean="0">
                <a:solidFill>
                  <a:schemeClr val="bg1"/>
                </a:solidFill>
              </a:rPr>
              <a:t>Джєнь</a:t>
            </a:r>
            <a:r>
              <a:rPr lang="uk-UA" sz="2400" b="1" dirty="0" smtClean="0">
                <a:solidFill>
                  <a:schemeClr val="bg1"/>
                </a:solidFill>
              </a:rPr>
              <a:t> добри!</a:t>
            </a: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3379274" y="4617233"/>
            <a:ext cx="2088232" cy="49097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Добрий день!</a:t>
            </a:r>
          </a:p>
        </p:txBody>
      </p:sp>
      <p:pic>
        <p:nvPicPr>
          <p:cNvPr id="4100" name="Picture 4" descr="https://images.prom.ua/826346211_w700_h500_polskij-natsionalnyj-kostyu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3" b="4786"/>
          <a:stretch/>
        </p:blipFill>
        <p:spPr bwMode="auto">
          <a:xfrm>
            <a:off x="179512" y="1313745"/>
            <a:ext cx="2208234" cy="2907343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 flipH="1">
            <a:off x="3815916" y="1982602"/>
            <a:ext cx="36004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5734216" y="1982602"/>
            <a:ext cx="36004" cy="14401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одзаголовок 2"/>
          <p:cNvSpPr txBox="1">
            <a:spLocks/>
          </p:cNvSpPr>
          <p:nvPr/>
        </p:nvSpPr>
        <p:spPr>
          <a:xfrm>
            <a:off x="384654" y="5088156"/>
            <a:ext cx="2819194" cy="44411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err="1" smtClean="0">
                <a:solidFill>
                  <a:schemeClr val="bg1"/>
                </a:solidFill>
              </a:rPr>
              <a:t>Джєнькує</a:t>
            </a:r>
            <a:r>
              <a:rPr lang="uk-UA" sz="2400" b="1" dirty="0" smtClean="0">
                <a:solidFill>
                  <a:schemeClr val="bg1"/>
                </a:solidFill>
              </a:rPr>
              <a:t>, </a:t>
            </a:r>
            <a:r>
              <a:rPr lang="uk-UA" sz="2400" b="1" dirty="0" err="1" smtClean="0">
                <a:solidFill>
                  <a:schemeClr val="bg1"/>
                </a:solidFill>
              </a:rPr>
              <a:t>добже</a:t>
            </a:r>
            <a:r>
              <a:rPr lang="uk-UA" sz="2400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368650" y="5580506"/>
            <a:ext cx="2596294" cy="44411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До </a:t>
            </a:r>
            <a:r>
              <a:rPr lang="uk-UA" sz="2400" b="1" dirty="0" err="1" smtClean="0">
                <a:solidFill>
                  <a:schemeClr val="bg1"/>
                </a:solidFill>
              </a:rPr>
              <a:t>відзеня</a:t>
            </a:r>
            <a:r>
              <a:rPr lang="uk-UA" sz="2400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355486" y="6148784"/>
            <a:ext cx="2573414" cy="44411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Як </a:t>
            </a:r>
            <a:r>
              <a:rPr lang="uk-UA" sz="2400" b="1" dirty="0" err="1" smtClean="0">
                <a:solidFill>
                  <a:schemeClr val="bg1"/>
                </a:solidFill>
              </a:rPr>
              <a:t>шє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  <a:r>
              <a:rPr lang="uk-UA" sz="2400" b="1" dirty="0" err="1" smtClean="0">
                <a:solidFill>
                  <a:schemeClr val="bg1"/>
                </a:solidFill>
              </a:rPr>
              <a:t>маш</a:t>
            </a:r>
            <a:r>
              <a:rPr lang="uk-UA" sz="2400" b="1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0" name="Подзаголовок 2"/>
          <p:cNvSpPr txBox="1">
            <a:spLocks/>
          </p:cNvSpPr>
          <p:nvPr/>
        </p:nvSpPr>
        <p:spPr>
          <a:xfrm>
            <a:off x="3379274" y="5108207"/>
            <a:ext cx="2390946" cy="42406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Дякую, добре.</a:t>
            </a:r>
          </a:p>
        </p:txBody>
      </p:sp>
      <p:sp>
        <p:nvSpPr>
          <p:cNvPr id="31" name="Подзаголовок 2"/>
          <p:cNvSpPr txBox="1">
            <a:spLocks/>
          </p:cNvSpPr>
          <p:nvPr/>
        </p:nvSpPr>
        <p:spPr>
          <a:xfrm>
            <a:off x="3379274" y="5591775"/>
            <a:ext cx="2383434" cy="44411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До побачення.</a:t>
            </a:r>
          </a:p>
        </p:txBody>
      </p:sp>
      <p:sp>
        <p:nvSpPr>
          <p:cNvPr id="32" name="Подзаголовок 2"/>
          <p:cNvSpPr txBox="1">
            <a:spLocks/>
          </p:cNvSpPr>
          <p:nvPr/>
        </p:nvSpPr>
        <p:spPr>
          <a:xfrm>
            <a:off x="3347992" y="6093296"/>
            <a:ext cx="2661416" cy="44411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Як у тебе справи?</a:t>
            </a:r>
          </a:p>
        </p:txBody>
      </p:sp>
      <p:sp>
        <p:nvSpPr>
          <p:cNvPr id="33" name="Подзаголовок 2"/>
          <p:cNvSpPr txBox="1">
            <a:spLocks/>
          </p:cNvSpPr>
          <p:nvPr/>
        </p:nvSpPr>
        <p:spPr>
          <a:xfrm>
            <a:off x="2568412" y="2708921"/>
            <a:ext cx="601667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Складіть і запишіть речення з іменем, у якому є орфограма «Ненаголошені [е], [и] в корені» </a:t>
            </a:r>
          </a:p>
        </p:txBody>
      </p:sp>
      <p:sp>
        <p:nvSpPr>
          <p:cNvPr id="34" name="Подзаголовок 2"/>
          <p:cNvSpPr txBox="1">
            <a:spLocks/>
          </p:cNvSpPr>
          <p:nvPr/>
        </p:nvSpPr>
        <p:spPr>
          <a:xfrm>
            <a:off x="3017520" y="3546547"/>
            <a:ext cx="4722832" cy="52674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err="1" smtClean="0">
                <a:solidFill>
                  <a:schemeClr val="bg1"/>
                </a:solidFill>
              </a:rPr>
              <a:t>Янек</a:t>
            </a:r>
            <a:r>
              <a:rPr lang="uk-UA" sz="2400" b="1" dirty="0" smtClean="0">
                <a:solidFill>
                  <a:schemeClr val="bg1"/>
                </a:solidFill>
              </a:rPr>
              <a:t> запросив Марисю на танок.</a:t>
            </a: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2486060" y="3521887"/>
            <a:ext cx="6341328" cy="110281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Під час знайомства вони промовили кілька речень. Прочитайте, як вони звучать.  Чи здогадуєтеся, що вони означають? </a:t>
            </a:r>
          </a:p>
        </p:txBody>
      </p:sp>
    </p:spTree>
    <p:extLst>
      <p:ext uri="{BB962C8B-B14F-4D97-AF65-F5344CB8AC3E}">
        <p14:creationId xmlns:p14="http://schemas.microsoft.com/office/powerpoint/2010/main" val="319327999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97882" y="1171599"/>
            <a:ext cx="8229600" cy="7852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Прочитайте речення. Спишіть два перші речення, замінивши польські вислови українськими. Підкресли звертання.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779912" y="9333656"/>
            <a:ext cx="1296144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Китай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55486" y="246967"/>
            <a:ext cx="8229600" cy="72008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600" dirty="0" smtClean="0"/>
              <a:t>Перекладач з польської мови</a:t>
            </a:r>
            <a:endParaRPr lang="ru-RU" sz="3600" b="1" dirty="0"/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2880730" y="2132856"/>
            <a:ext cx="4073016" cy="16561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Tx/>
              <a:buChar char="-"/>
            </a:pPr>
            <a:r>
              <a:rPr lang="uk-UA" sz="2400" b="1" dirty="0" err="1" smtClean="0">
                <a:solidFill>
                  <a:schemeClr val="bg1"/>
                </a:solidFill>
              </a:rPr>
              <a:t>Джєнь</a:t>
            </a:r>
            <a:r>
              <a:rPr lang="uk-UA" sz="2400" b="1" dirty="0" smtClean="0">
                <a:solidFill>
                  <a:schemeClr val="bg1"/>
                </a:solidFill>
              </a:rPr>
              <a:t> добри, </a:t>
            </a:r>
            <a:r>
              <a:rPr lang="uk-UA" sz="2400" b="1" dirty="0">
                <a:solidFill>
                  <a:schemeClr val="bg1"/>
                </a:solidFill>
              </a:rPr>
              <a:t>Марисю!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400" b="1" dirty="0" smtClean="0">
                <a:solidFill>
                  <a:schemeClr val="bg1"/>
                </a:solidFill>
              </a:rPr>
              <a:t>Як </a:t>
            </a:r>
            <a:r>
              <a:rPr lang="uk-UA" sz="2400" b="1" dirty="0" err="1">
                <a:solidFill>
                  <a:schemeClr val="bg1"/>
                </a:solidFill>
              </a:rPr>
              <a:t>шє</a:t>
            </a:r>
            <a:r>
              <a:rPr lang="uk-UA" sz="2400" b="1" dirty="0">
                <a:solidFill>
                  <a:schemeClr val="bg1"/>
                </a:solidFill>
              </a:rPr>
              <a:t> </a:t>
            </a:r>
            <a:r>
              <a:rPr lang="uk-UA" sz="2400" b="1" dirty="0" err="1">
                <a:solidFill>
                  <a:schemeClr val="bg1"/>
                </a:solidFill>
              </a:rPr>
              <a:t>маш</a:t>
            </a:r>
            <a:r>
              <a:rPr lang="uk-UA" sz="2400" b="1" dirty="0">
                <a:solidFill>
                  <a:schemeClr val="bg1"/>
                </a:solidFill>
              </a:rPr>
              <a:t>, </a:t>
            </a:r>
            <a:r>
              <a:rPr lang="uk-UA" sz="2400" b="1" dirty="0" err="1">
                <a:solidFill>
                  <a:schemeClr val="bg1"/>
                </a:solidFill>
              </a:rPr>
              <a:t>Янеку</a:t>
            </a:r>
            <a:r>
              <a:rPr lang="uk-UA" sz="2400" b="1" dirty="0" smtClean="0">
                <a:solidFill>
                  <a:schemeClr val="bg1"/>
                </a:solidFill>
              </a:rPr>
              <a:t>?</a:t>
            </a:r>
            <a:r>
              <a:rPr lang="uk-UA" sz="2400" b="1" dirty="0">
                <a:solidFill>
                  <a:schemeClr val="bg1"/>
                </a:solidFill>
              </a:rPr>
              <a:t>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400" b="1" dirty="0" err="1" smtClean="0">
                <a:solidFill>
                  <a:schemeClr val="bg1"/>
                </a:solidFill>
              </a:rPr>
              <a:t>Джєнькує</a:t>
            </a:r>
            <a:r>
              <a:rPr lang="uk-UA" sz="2400" b="1" dirty="0">
                <a:solidFill>
                  <a:schemeClr val="bg1"/>
                </a:solidFill>
              </a:rPr>
              <a:t>, </a:t>
            </a:r>
            <a:r>
              <a:rPr lang="uk-UA" sz="2400" b="1" dirty="0" err="1">
                <a:solidFill>
                  <a:schemeClr val="bg1"/>
                </a:solidFill>
              </a:rPr>
              <a:t>добже</a:t>
            </a:r>
            <a:r>
              <a:rPr lang="uk-UA" sz="2400" b="1" dirty="0" smtClean="0">
                <a:solidFill>
                  <a:schemeClr val="bg1"/>
                </a:solidFill>
              </a:rPr>
              <a:t>.</a:t>
            </a:r>
            <a:r>
              <a:rPr lang="uk-UA" sz="2400" b="1" dirty="0">
                <a:solidFill>
                  <a:schemeClr val="bg1"/>
                </a:solidFill>
              </a:rPr>
              <a:t> </a:t>
            </a:r>
            <a:endParaRPr lang="uk-UA" sz="2400" b="1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uk-UA" sz="2400" b="1" dirty="0" smtClean="0">
                <a:solidFill>
                  <a:schemeClr val="bg1"/>
                </a:solidFill>
              </a:rPr>
              <a:t>До </a:t>
            </a:r>
            <a:r>
              <a:rPr lang="uk-UA" sz="2400" b="1" dirty="0" err="1">
                <a:solidFill>
                  <a:schemeClr val="bg1"/>
                </a:solidFill>
              </a:rPr>
              <a:t>відзеня</a:t>
            </a:r>
            <a:r>
              <a:rPr lang="uk-UA" sz="2400" b="1" dirty="0">
                <a:solidFill>
                  <a:schemeClr val="bg1"/>
                </a:solidFill>
              </a:rPr>
              <a:t>, Марисю</a:t>
            </a:r>
            <a:r>
              <a:rPr lang="uk-UA" sz="2400" b="1" dirty="0" smtClean="0">
                <a:solidFill>
                  <a:schemeClr val="bg1"/>
                </a:solidFill>
              </a:rPr>
              <a:t>!</a:t>
            </a:r>
            <a:endParaRPr lang="uk-UA" sz="2400" b="1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2400" b="1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2400" b="1" dirty="0" smtClean="0">
              <a:solidFill>
                <a:schemeClr val="bg1"/>
              </a:solidFill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2915311" y="3934156"/>
            <a:ext cx="4150926" cy="5029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Добрий день, Марічко!</a:t>
            </a:r>
          </a:p>
        </p:txBody>
      </p:sp>
      <p:pic>
        <p:nvPicPr>
          <p:cNvPr id="4100" name="Picture 4" descr="https://images.prom.ua/826346211_w700_h500_polskij-natsionalnyj-kostyu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3" b="4786"/>
          <a:stretch/>
        </p:blipFill>
        <p:spPr bwMode="auto">
          <a:xfrm>
            <a:off x="144116" y="2346570"/>
            <a:ext cx="2411660" cy="3175172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одзаголовок 2"/>
          <p:cNvSpPr txBox="1">
            <a:spLocks/>
          </p:cNvSpPr>
          <p:nvPr/>
        </p:nvSpPr>
        <p:spPr>
          <a:xfrm>
            <a:off x="2915311" y="5221787"/>
            <a:ext cx="2390946" cy="51146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Дякую, добре.</a:t>
            </a:r>
          </a:p>
        </p:txBody>
      </p:sp>
      <p:sp>
        <p:nvSpPr>
          <p:cNvPr id="31" name="Подзаголовок 2"/>
          <p:cNvSpPr txBox="1">
            <a:spLocks/>
          </p:cNvSpPr>
          <p:nvPr/>
        </p:nvSpPr>
        <p:spPr>
          <a:xfrm>
            <a:off x="2897880" y="5905189"/>
            <a:ext cx="4000322" cy="4761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До побачення, Марічко!</a:t>
            </a:r>
          </a:p>
        </p:txBody>
      </p:sp>
      <p:sp>
        <p:nvSpPr>
          <p:cNvPr id="32" name="Подзаголовок 2"/>
          <p:cNvSpPr txBox="1">
            <a:spLocks/>
          </p:cNvSpPr>
          <p:nvPr/>
        </p:nvSpPr>
        <p:spPr>
          <a:xfrm>
            <a:off x="2915311" y="4611200"/>
            <a:ext cx="4073016" cy="4739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400" b="1" dirty="0" smtClean="0">
                <a:solidFill>
                  <a:schemeClr val="bg1"/>
                </a:solidFill>
              </a:rPr>
              <a:t>Як у тебе справи, Іванко?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295682" y="4365104"/>
            <a:ext cx="14184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596256" y="5013176"/>
            <a:ext cx="10681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245934" y="6309320"/>
            <a:ext cx="14184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2871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0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539552" y="1880828"/>
            <a:ext cx="5573146" cy="165618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4013" indent="-354013">
              <a:buAutoNum type="arabicPeriod"/>
            </a:pP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Крижина, </a:t>
            </a:r>
            <a:r>
              <a:rPr lang="uk-UA" sz="2800" b="1" dirty="0" err="1" smtClean="0">
                <a:solidFill>
                  <a:schemeClr val="accent3">
                    <a:lumMod val="50000"/>
                  </a:schemeClr>
                </a:solidFill>
              </a:rPr>
              <a:t>видмідь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uk-UA" sz="2800" b="1" dirty="0" err="1" smtClean="0">
                <a:solidFill>
                  <a:schemeClr val="accent3">
                    <a:lumMod val="50000"/>
                  </a:schemeClr>
                </a:solidFill>
              </a:rPr>
              <a:t>крекливий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marL="354013" indent="-354013">
              <a:buAutoNum type="arabicPeriod"/>
            </a:pP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uk-UA" sz="2800" b="1" dirty="0" err="1" smtClean="0">
                <a:solidFill>
                  <a:schemeClr val="accent3">
                    <a:lumMod val="50000"/>
                  </a:schemeClr>
                </a:solidFill>
              </a:rPr>
              <a:t>Зирнина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uk-UA" sz="2800" b="1" dirty="0" err="1" smtClean="0">
                <a:solidFill>
                  <a:schemeClr val="accent3">
                    <a:lumMod val="50000"/>
                  </a:schemeClr>
                </a:solidFill>
              </a:rPr>
              <a:t>крениця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, синиця.</a:t>
            </a:r>
          </a:p>
          <a:p>
            <a:pPr marL="354013" indent="-354013">
              <a:buAutoNum type="arabicPeriod"/>
            </a:pP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Цеглина, рибалка, димар.</a:t>
            </a:r>
          </a:p>
          <a:p>
            <a:pPr marL="514350" indent="-514350">
              <a:buAutoNum type="arabicPeriod"/>
            </a:pP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34480" y="980728"/>
            <a:ext cx="7179200" cy="8640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</a:rPr>
              <a:t>Познач рядок, у якому всі слова записані правильно. В інших рядках виправ помилки і </a:t>
            </a:r>
            <a:r>
              <a:rPr lang="uk-UA" sz="2000" dirty="0" err="1" smtClean="0">
                <a:solidFill>
                  <a:schemeClr val="accent3">
                    <a:lumMod val="50000"/>
                  </a:schemeClr>
                </a:solidFill>
              </a:rPr>
              <a:t>запиши</a:t>
            </a: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</a:rPr>
              <a:t> правильно.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0400" y="116632"/>
            <a:ext cx="8229600" cy="7780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Вправа «Учитель»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564754" y="3094102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2928562" y="2667206"/>
            <a:ext cx="28803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763908" y="2143180"/>
            <a:ext cx="28803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389120" y="2132856"/>
            <a:ext cx="28803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1239868" y="2600908"/>
            <a:ext cx="288032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https://media.istockphoto.com/vectors/young-kindergarten-teacher-teaching-class-of-kids-geography-with-vector-id518588744?k=20&amp;m=518588744&amp;s=170667a&amp;w=0&amp;h=xFSoaV8K3tEIV23lEtRy1ys3jAniK9kZHseTmY36U50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0828"/>
            <a:ext cx="2238956" cy="4372372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668830" y="3861048"/>
            <a:ext cx="5443868" cy="102984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Ведмідь, крикливий, зернина, криниця.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8721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128792" cy="7060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Домашнє завдання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4 клас\1 УКР. МОВА\1 ПОНОМАРЬОВА\01 Звуки букви\2026-09-03_00233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19" b="-420"/>
          <a:stretch/>
        </p:blipFill>
        <p:spPr bwMode="auto">
          <a:xfrm>
            <a:off x="609861" y="1052736"/>
            <a:ext cx="7991475" cy="27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555946" y="4944082"/>
            <a:ext cx="5976664" cy="173664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 тебе звати?</a:t>
            </a:r>
          </a:p>
          <a:p>
            <a:pPr marL="457200" lvl="0" indent="-457200">
              <a:buAutoNum type="arabicPeriod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Скільки тобі років?</a:t>
            </a:r>
          </a:p>
          <a:p>
            <a:pPr marL="457200" lvl="0" indent="-457200">
              <a:buAutoNum type="arabicPeriod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Де ти живеш або звідки приїхав?</a:t>
            </a:r>
          </a:p>
          <a:p>
            <a:pPr marL="457200" lvl="0" indent="-457200">
              <a:buAutoNum type="arabicPeriod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Чим любиш займатися у вільний час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uk-UA" sz="24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5" name="Picture 3" descr="D:\4 клас\1 УКР. МОВА\1 ПОНОМАРЬОВА\01 Звуки букви\2026-09-03_0025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61" y="4040764"/>
            <a:ext cx="7886700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одзаголовок 2"/>
          <p:cNvSpPr txBox="1">
            <a:spLocks/>
          </p:cNvSpPr>
          <p:nvPr/>
        </p:nvSpPr>
        <p:spPr>
          <a:xfrm>
            <a:off x="-1096" y="6237312"/>
            <a:ext cx="122191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uk-UA" sz="2400" b="1" dirty="0" err="1" smtClean="0">
                <a:solidFill>
                  <a:schemeClr val="bg1"/>
                </a:solidFill>
              </a:rPr>
              <a:t>Стор</a:t>
            </a:r>
            <a:r>
              <a:rPr lang="uk-UA" sz="2400" b="1" dirty="0" smtClean="0">
                <a:solidFill>
                  <a:schemeClr val="bg1"/>
                </a:solidFill>
              </a:rPr>
              <a:t>. </a:t>
            </a:r>
            <a:r>
              <a:rPr lang="uk-UA" sz="2800" b="1" dirty="0" smtClean="0">
                <a:solidFill>
                  <a:schemeClr val="bg1"/>
                </a:solidFill>
              </a:rPr>
              <a:t>7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09860" y="4996667"/>
            <a:ext cx="1803095" cy="91258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Або творче завдання</a:t>
            </a:r>
          </a:p>
        </p:txBody>
      </p:sp>
    </p:spTree>
    <p:extLst>
      <p:ext uri="{BB962C8B-B14F-4D97-AF65-F5344CB8AC3E}">
        <p14:creationId xmlns:p14="http://schemas.microsoft.com/office/powerpoint/2010/main" val="221878851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16800" y="1124744"/>
            <a:ext cx="7238007" cy="214526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Яку тему повторювали на </a:t>
            </a:r>
            <a:r>
              <a:rPr lang="uk-UA" sz="2400" b="1" dirty="0" err="1">
                <a:solidFill>
                  <a:schemeClr val="accent3">
                    <a:lumMod val="50000"/>
                  </a:schemeClr>
                </a:solidFill>
              </a:rPr>
              <a:t>уроці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Які 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цінні думки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запам’ятались?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 перевіряти ненаголошені Е,И?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Які польські слова, вислови запам’ятали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pPr marL="571500" lvl="0" indent="-571500">
              <a:buFont typeface="Wingdings" panose="05000000000000000000" pitchFamily="2" charset="2"/>
              <a:buChar char="§"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Як виділяти на письмі звертання?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328" y="188640"/>
            <a:ext cx="8229600" cy="79208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Підсумок уроку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D:\Картинки до тестів\Людина\Вчителька біля дош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924944"/>
            <a:ext cx="2554494" cy="3645282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img.panama.ua/4/4o/4ohk50lg9it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73016"/>
            <a:ext cx="3384376" cy="1679173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9340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958050" y="1634872"/>
            <a:ext cx="5389152" cy="2826306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Ми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сюди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прийшли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учитись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Не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лінитись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 а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трудитись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П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рацюємо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старанно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Завдання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виконуємо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ми </a:t>
            </a: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бездоганно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!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4350" y="466091"/>
            <a:ext cx="8229600" cy="85010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4000" b="1" dirty="0">
                <a:solidFill>
                  <a:schemeClr val="bg1"/>
                </a:solidFill>
              </a:rPr>
              <a:t>Налаштування на урок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Картинки до тестів\Людина\Учні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9812"/>
            <a:ext cx="2304256" cy="2396426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70952" y="1566768"/>
            <a:ext cx="8078708" cy="29625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sz="2800" b="1" i="1" dirty="0">
                <a:solidFill>
                  <a:srgbClr val="7030A0"/>
                </a:solidFill>
              </a:rPr>
              <a:t> </a:t>
            </a:r>
            <a:r>
              <a:rPr lang="uk-UA" sz="2800" b="1" dirty="0" smtClean="0">
                <a:solidFill>
                  <a:srgbClr val="7030A0"/>
                </a:solidFill>
              </a:rPr>
              <a:t> Я </a:t>
            </a:r>
            <a:r>
              <a:rPr lang="uk-UA" sz="2800" b="1" dirty="0">
                <a:solidFill>
                  <a:srgbClr val="7030A0"/>
                </a:solidFill>
              </a:rPr>
              <a:t>принесла вам </a:t>
            </a:r>
            <a:r>
              <a:rPr lang="uk-UA" sz="2800" b="1" dirty="0" smtClean="0">
                <a:solidFill>
                  <a:srgbClr val="7030A0"/>
                </a:solidFill>
              </a:rPr>
              <a:t>на урок віртуальні окуляри</a:t>
            </a:r>
            <a:r>
              <a:rPr lang="uk-UA" sz="2800" b="1" dirty="0">
                <a:solidFill>
                  <a:srgbClr val="7030A0"/>
                </a:solidFill>
              </a:rPr>
              <a:t>. </a:t>
            </a:r>
            <a:r>
              <a:rPr lang="uk-UA" sz="2800" b="1" dirty="0" smtClean="0">
                <a:solidFill>
                  <a:srgbClr val="7030A0"/>
                </a:solidFill>
              </a:rPr>
              <a:t>Ці </a:t>
            </a:r>
            <a:r>
              <a:rPr lang="uk-UA" sz="2800" b="1" dirty="0">
                <a:solidFill>
                  <a:srgbClr val="7030A0"/>
                </a:solidFill>
              </a:rPr>
              <a:t>окуляри не звичайні, вони рожеві. Як відомо, через рожеві окуляри люди бачать тільки </a:t>
            </a:r>
            <a:r>
              <a:rPr lang="uk-UA" sz="2800" b="1" dirty="0" smtClean="0">
                <a:solidFill>
                  <a:srgbClr val="7030A0"/>
                </a:solidFill>
              </a:rPr>
              <a:t>добре</a:t>
            </a:r>
            <a:r>
              <a:rPr lang="uk-UA" sz="2800" b="1" dirty="0">
                <a:solidFill>
                  <a:srgbClr val="7030A0"/>
                </a:solidFill>
              </a:rPr>
              <a:t>. Зараз я пропоную вам </a:t>
            </a:r>
            <a:r>
              <a:rPr lang="uk-UA" sz="2800" b="1" dirty="0" smtClean="0">
                <a:solidFill>
                  <a:srgbClr val="7030A0"/>
                </a:solidFill>
              </a:rPr>
              <a:t>одягти </a:t>
            </a:r>
            <a:r>
              <a:rPr lang="uk-UA" sz="2800" b="1" dirty="0">
                <a:solidFill>
                  <a:srgbClr val="7030A0"/>
                </a:solidFill>
              </a:rPr>
              <a:t>ці </a:t>
            </a:r>
            <a:r>
              <a:rPr lang="uk-UA" sz="2800" b="1" dirty="0" smtClean="0">
                <a:solidFill>
                  <a:srgbClr val="7030A0"/>
                </a:solidFill>
              </a:rPr>
              <a:t>уявні рожеві </a:t>
            </a:r>
            <a:r>
              <a:rPr lang="uk-UA" sz="2800" b="1" dirty="0">
                <a:solidFill>
                  <a:srgbClr val="7030A0"/>
                </a:solidFill>
              </a:rPr>
              <a:t>окуляри, подивитися на сусіда й назвати </a:t>
            </a:r>
            <a:r>
              <a:rPr lang="uk-UA" sz="2800" b="1" dirty="0" smtClean="0">
                <a:solidFill>
                  <a:srgbClr val="7030A0"/>
                </a:solidFill>
              </a:rPr>
              <a:t>гарну </a:t>
            </a:r>
            <a:r>
              <a:rPr lang="uk-UA" sz="2800" b="1" dirty="0">
                <a:solidFill>
                  <a:srgbClr val="7030A0"/>
                </a:solidFill>
              </a:rPr>
              <a:t>рису, яку ви бачите в </a:t>
            </a:r>
            <a:r>
              <a:rPr lang="uk-UA" sz="2800" b="1" dirty="0" smtClean="0">
                <a:solidFill>
                  <a:srgbClr val="7030A0"/>
                </a:solidFill>
              </a:rPr>
              <a:t>ньому.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481196" y="472511"/>
            <a:ext cx="8229600" cy="85010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000" b="1" dirty="0" smtClean="0">
                <a:solidFill>
                  <a:schemeClr val="bg1"/>
                </a:solidFill>
              </a:rPr>
              <a:t>Емоційний настрій «Рожеві окуляри»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030" name="Picture 6" descr="https://img.panama.ua/4/4o/4ohk50lg9it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653136"/>
            <a:ext cx="3384376" cy="1679173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4450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47905" y="274638"/>
            <a:ext cx="7848872" cy="7780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Перевірка домашнього завдання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097848" y="4717656"/>
            <a:ext cx="1961984" cy="169295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rgbClr val="00B050"/>
                </a:solidFill>
              </a:rPr>
              <a:t>Дзьоб –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rgbClr val="FF0000"/>
                </a:solidFill>
              </a:rPr>
              <a:t>зброя –</a:t>
            </a: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uk-UA" sz="2800" b="1" dirty="0" smtClean="0">
                <a:solidFill>
                  <a:srgbClr val="0070C0"/>
                </a:solidFill>
              </a:rPr>
              <a:t>ланцюг – 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059832" y="4763538"/>
            <a:ext cx="1721704" cy="502642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[=о –]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059832" y="5266180"/>
            <a:ext cx="1944216" cy="65208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– о =о]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059831" y="5861694"/>
            <a:ext cx="1963597" cy="54892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=о –]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-34290" y="6274512"/>
            <a:ext cx="1221914" cy="5834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uk-UA" sz="2400" b="1" dirty="0" err="1" smtClean="0">
                <a:solidFill>
                  <a:schemeClr val="bg1"/>
                </a:solidFill>
              </a:rPr>
              <a:t>Стор</a:t>
            </a:r>
            <a:r>
              <a:rPr lang="uk-UA" sz="2400" b="1" dirty="0" smtClean="0">
                <a:solidFill>
                  <a:schemeClr val="bg1"/>
                </a:solidFill>
              </a:rPr>
              <a:t>. </a:t>
            </a:r>
            <a:r>
              <a:rPr lang="uk-UA" sz="2800" b="1" dirty="0" smtClean="0">
                <a:solidFill>
                  <a:schemeClr val="bg1"/>
                </a:solidFill>
              </a:rPr>
              <a:t>5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5" name="Picture 2" descr="D:\4 клас\1 УКР. МОВА\1 ПОНОМАРЬОВА\01 Звуки букви\2026-09-01_125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23" y="1745563"/>
            <a:ext cx="7533116" cy="279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4 клас\1 УКР. МОВА\1 ПОНОМАРЬОВА\01 Звуки букви\2026-09-01_1258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48" y="1052736"/>
            <a:ext cx="7533116" cy="69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cdn.newsdaily.com.ua/images/432/43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540" y="3589426"/>
            <a:ext cx="1663452" cy="2328834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953598" y="3143182"/>
            <a:ext cx="147616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53932" y="3429000"/>
            <a:ext cx="73808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754032" y="3444172"/>
            <a:ext cx="147616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392214" y="3444172"/>
            <a:ext cx="73808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380184" y="3444172"/>
            <a:ext cx="6482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46809" y="3789040"/>
            <a:ext cx="44081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325440" y="3789040"/>
            <a:ext cx="110432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285091" y="3789040"/>
            <a:ext cx="85750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330096" y="4149080"/>
            <a:ext cx="124190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761255" y="4149080"/>
            <a:ext cx="73808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671876" y="4149080"/>
            <a:ext cx="147616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76667" y="4508852"/>
            <a:ext cx="147616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9640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7408" y="411588"/>
            <a:ext cx="7764464" cy="6518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76828" tIns="38414" rIns="76828" bIns="38414" rtlCol="0" anchor="ctr"/>
          <a:lstStyle/>
          <a:p>
            <a:pPr algn="ctr"/>
            <a:r>
              <a:rPr lang="uk-UA" sz="4000" b="1" dirty="0">
                <a:solidFill>
                  <a:schemeClr val="bg1"/>
                </a:solidFill>
              </a:rPr>
              <a:t>Повідомлення теми уроку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63736" y="1220168"/>
            <a:ext cx="4678134" cy="4140229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Сьогодні на уроці ми познайомимось зі словами і виразами польської мови, удосконалимо вміння перевіряти і правильно писати слова з  ненаголошеними звуками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[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е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]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,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 [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и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]</a:t>
            </a:r>
            <a:r>
              <a:rPr lang="uk-UA" sz="2400" b="1" dirty="0">
                <a:solidFill>
                  <a:schemeClr val="accent3">
                    <a:lumMod val="50000"/>
                  </a:schemeClr>
                </a:solidFill>
              </a:rPr>
              <a:t>; навички звуко-буквеного аналізу. Пригадаємо розділові знаки при звертанні. Зіграємо роль учителя при перевірці записаних слів</a:t>
            </a:r>
          </a:p>
        </p:txBody>
      </p:sp>
      <p:pic>
        <p:nvPicPr>
          <p:cNvPr id="1026" name="Picture 2" descr="D:\Картинки до тестів\!!!!Эсмира_512х512\_free_2024-01-13-17-30-26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46" y="1150069"/>
            <a:ext cx="3086328" cy="308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21705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000" y="116632"/>
            <a:ext cx="765691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Мікрофон</a:t>
            </a:r>
            <a:endParaRPr lang="ru-RU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3233" name="Rectangle 1"/>
          <p:cNvSpPr>
            <a:spLocks noChangeArrowheads="1"/>
          </p:cNvSpPr>
          <p:nvPr/>
        </p:nvSpPr>
        <p:spPr bwMode="auto">
          <a:xfrm>
            <a:off x="266866" y="908720"/>
            <a:ext cx="2970156" cy="919401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Чим</a:t>
            </a:r>
            <a:r>
              <a:rPr kumimoji="0" lang="uk-UA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відрізняється звук від букви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6866" y="5517232"/>
            <a:ext cx="4192308" cy="919401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Як вимовляються дзвінкі приголосні? А глухі 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7444" y="1967909"/>
            <a:ext cx="4220685" cy="919401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Скільки</a:t>
            </a:r>
            <a:r>
              <a:rPr kumimoji="0" lang="uk-UA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букв в українській абетці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?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45072" y="3010944"/>
            <a:ext cx="4114102" cy="919401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tabLst>
                <a:tab pos="493713" algn="l"/>
                <a:tab pos="5940425" algn="l"/>
              </a:tabLst>
            </a:pPr>
            <a:r>
              <a:rPr lang="uk-UA" sz="2400" b="1" dirty="0" smtClean="0">
                <a:solidFill>
                  <a:schemeClr val="bg1"/>
                </a:solidFill>
              </a:rPr>
              <a:t>На які дві групи ділять звуки за способом вимови? 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212905" y="901293"/>
            <a:ext cx="4493056" cy="919401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Звук ми вимовляємо і чуємо. Букву бачимо і читаємо.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670212" y="1960929"/>
            <a:ext cx="1456915" cy="510778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33 </a:t>
            </a:r>
            <a:r>
              <a:rPr kumimoji="0" lang="uk-UA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букви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 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829919" y="2947270"/>
            <a:ext cx="3259028" cy="510778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tabLst>
                <a:tab pos="493713" algn="l"/>
                <a:tab pos="5940425" algn="l"/>
              </a:tabLst>
            </a:pPr>
            <a:r>
              <a:rPr lang="uk-UA" sz="2400" b="1" dirty="0" smtClean="0">
                <a:solidFill>
                  <a:schemeClr val="bg1"/>
                </a:solidFill>
              </a:rPr>
              <a:t>Голосні і приголосні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66866" y="4058308"/>
            <a:ext cx="4192308" cy="1328023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tabLst>
                <a:tab pos="493713" algn="l"/>
                <a:tab pos="5940425" algn="l"/>
              </a:tabLst>
            </a:pPr>
            <a:r>
              <a:rPr lang="uk-UA" sz="2400" b="1" dirty="0" smtClean="0">
                <a:solidFill>
                  <a:schemeClr val="bg1"/>
                </a:solidFill>
              </a:rPr>
              <a:t>Чим відрізняється вимови голосних і приголосних звуків? 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329490" y="3498978"/>
            <a:ext cx="4604224" cy="1736646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tabLst>
                <a:tab pos="493713" algn="l"/>
                <a:tab pos="5940425" algn="l"/>
              </a:tabLst>
            </a:pPr>
            <a:r>
              <a:rPr lang="uk-UA" sz="2400" b="1" dirty="0" smtClean="0">
                <a:solidFill>
                  <a:schemeClr val="bg1"/>
                </a:solidFill>
              </a:rPr>
              <a:t>Голосні звуки творяться за допомогою голосу, а приголосні за допомогою голосу і шуму або тільки шуму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741174" y="5314464"/>
            <a:ext cx="3780856" cy="1328023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Дзвінкі вимовляються з </a:t>
            </a: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rPr>
              <a:t>голосомі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шумом, а глухі тільки з шумом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2996755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0" y="279840"/>
            <a:ext cx="765691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Мікрофон</a:t>
            </a:r>
            <a:endParaRPr lang="ru-RU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3233" name="Rectangle 1"/>
          <p:cNvSpPr>
            <a:spLocks noChangeArrowheads="1"/>
          </p:cNvSpPr>
          <p:nvPr/>
        </p:nvSpPr>
        <p:spPr bwMode="auto">
          <a:xfrm>
            <a:off x="667720" y="1050997"/>
            <a:ext cx="3801078" cy="919401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Які букви позначають завжди два звуки?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67670" y="2037116"/>
            <a:ext cx="5459313" cy="510778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Яка буква зовсім не позначає звуку?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67670" y="2761658"/>
            <a:ext cx="4114102" cy="919401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tabLst>
                <a:tab pos="493713" algn="l"/>
                <a:tab pos="5940425" algn="l"/>
              </a:tabLst>
            </a:pPr>
            <a:r>
              <a:rPr lang="uk-UA" sz="2400" b="1" dirty="0" smtClean="0">
                <a:solidFill>
                  <a:schemeClr val="bg1"/>
                </a:solidFill>
              </a:rPr>
              <a:t>Які буквосполучення позначають один звук?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67720" y="5357374"/>
            <a:ext cx="5018243" cy="510778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Який приголосний завжди м’який?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731934" y="1255308"/>
            <a:ext cx="2508189" cy="510778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Букви Ї та Щ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868513" y="2128051"/>
            <a:ext cx="392307" cy="497384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Ь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126983" y="2955490"/>
            <a:ext cx="2171197" cy="510778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tabLst>
                <a:tab pos="493713" algn="l"/>
                <a:tab pos="5940425" algn="l"/>
              </a:tabLst>
            </a:pPr>
            <a:r>
              <a:rPr lang="uk-UA" sz="2400" b="1" dirty="0" smtClean="0">
                <a:solidFill>
                  <a:schemeClr val="bg1"/>
                </a:solidFill>
              </a:rPr>
              <a:t>ДЖ, ДЗ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67720" y="4108643"/>
            <a:ext cx="4344814" cy="919401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5940425" algn="l"/>
              </a:tabLst>
            </a:pPr>
            <a:r>
              <a:rPr lang="uk-UA" sz="2400" b="1" dirty="0">
                <a:solidFill>
                  <a:schemeClr val="bg1"/>
                </a:solidFill>
                <a:ea typeface="Times New Roman" pitchFamily="18" charset="0"/>
              </a:rPr>
              <a:t>Які букви вказують м’якість попереднього приголосного?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550584" y="4084781"/>
            <a:ext cx="2701304" cy="510778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5940425" algn="l"/>
              </a:tabLst>
            </a:pPr>
            <a:r>
              <a:rPr lang="uk-UA" sz="2400" b="1" dirty="0" smtClean="0">
                <a:solidFill>
                  <a:schemeClr val="bg1"/>
                </a:solidFill>
                <a:ea typeface="Times New Roman" pitchFamily="18" charset="0"/>
              </a:rPr>
              <a:t>І  Є  Ю  Я  Ь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277759" y="5357374"/>
            <a:ext cx="1440067" cy="510778"/>
          </a:xfrm>
          <a:prstGeom prst="round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>
              <a:tabLst>
                <a:tab pos="493713" algn="l"/>
                <a:tab pos="59404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</a:rPr>
              <a:t>Звук й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56865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7780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b="1" dirty="0" smtClean="0"/>
              <a:t>Поміркуй</a:t>
            </a:r>
            <a:endParaRPr lang="ru-RU" b="1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1265" y="1044784"/>
            <a:ext cx="1774942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Розшифруйте назви країн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47984" y="1931710"/>
            <a:ext cx="4323908" cy="187220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Прочитайте слова, які однаково звучать і мають однакові значення в українській і польській мовах. Випишіть слова з орфограмами. Підкресліть орфограми.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040835" y="1049906"/>
            <a:ext cx="1455669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err="1" smtClean="0">
                <a:solidFill>
                  <a:schemeClr val="bg1"/>
                </a:solidFill>
              </a:rPr>
              <a:t>щалопь</a:t>
            </a:r>
            <a:endParaRPr lang="uk-UA" sz="2800" b="1" dirty="0" smtClean="0">
              <a:solidFill>
                <a:schemeClr val="bg1"/>
              </a:solidFill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067784" y="1042522"/>
            <a:ext cx="1549856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Польща</a:t>
            </a: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3617640" y="1044784"/>
            <a:ext cx="1440160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err="1" smtClean="0">
                <a:solidFill>
                  <a:schemeClr val="bg1"/>
                </a:solidFill>
              </a:rPr>
              <a:t>накаїур</a:t>
            </a:r>
            <a:endParaRPr lang="uk-UA" sz="2800" b="1" dirty="0" smtClean="0">
              <a:solidFill>
                <a:schemeClr val="bg1"/>
              </a:solidFill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617640" y="1052736"/>
            <a:ext cx="1530424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Україна</a:t>
            </a: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447984" y="3945622"/>
            <a:ext cx="6299202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Врода, дах, листопад, фарба, цибуля. </a:t>
            </a:r>
          </a:p>
        </p:txBody>
      </p:sp>
      <p:pic>
        <p:nvPicPr>
          <p:cNvPr id="2050" name="Picture 2" descr="https://thumbs.dreamstime.com/z/%D0%BF%D0%BE%D0%BB%D1%8C%D1%88%D0%B0-%D0%B8-%D1%83%D0%BA%D1%80%D0%B0%D0%B8%D0%BD%D0%B0-%D1%81%D0%BE%D1%81%D1%82%D0%B0%D0%B2%D0%BB%D1%8F%D1%8E%D1%82-%D0%BA%D0%B0%D1%80%D1%82%D1%83-%D1%81-%D1%88%D1%82%D1%8B%D1%80%D1%8F%D0%BC%D0%B8-%D1%84%D0%BB%D0%B0%D0%B3%D0%B0-%D0%B8%D0%B7%D0%BE%D0%B1%D1%80%D0%B0%D0%B6%D0%B5%D0%BD%D0%B8%D0%B5%D0%BC-1086600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5"/>
          <a:stretch/>
        </p:blipFill>
        <p:spPr bwMode="auto">
          <a:xfrm>
            <a:off x="5036066" y="1066498"/>
            <a:ext cx="3990568" cy="2648914"/>
          </a:xfrm>
          <a:prstGeom prst="round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одзаголовок 2"/>
          <p:cNvSpPr txBox="1">
            <a:spLocks/>
          </p:cNvSpPr>
          <p:nvPr/>
        </p:nvSpPr>
        <p:spPr>
          <a:xfrm>
            <a:off x="2830176" y="4831192"/>
            <a:ext cx="1332656" cy="5758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листя</a:t>
            </a: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384166" y="4806853"/>
            <a:ext cx="2285692" cy="12767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Листопад – 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Цибуля – 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21210" y="5363996"/>
            <a:ext cx="2327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89190" y="5877272"/>
            <a:ext cx="2968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одзаголовок 2"/>
          <p:cNvSpPr txBox="1">
            <a:spLocks/>
          </p:cNvSpPr>
          <p:nvPr/>
        </p:nvSpPr>
        <p:spPr>
          <a:xfrm>
            <a:off x="2807296" y="5483853"/>
            <a:ext cx="1332656" cy="5758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800" b="1" dirty="0" smtClean="0">
                <a:solidFill>
                  <a:schemeClr val="bg1"/>
                </a:solidFill>
              </a:rPr>
              <a:t>?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1769843" y="4831192"/>
            <a:ext cx="137861" cy="1604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одзаголовок 2"/>
          <p:cNvSpPr txBox="1">
            <a:spLocks/>
          </p:cNvSpPr>
          <p:nvPr/>
        </p:nvSpPr>
        <p:spPr>
          <a:xfrm>
            <a:off x="4340032" y="5015700"/>
            <a:ext cx="4336424" cy="75608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>Пригадайте і поясніть, як перевірити написання виписаних слів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3358643" y="4785452"/>
            <a:ext cx="137861" cy="20622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259632" y="5313501"/>
            <a:ext cx="137861" cy="1604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99369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5" grpId="0" animBg="1"/>
      <p:bldP spid="16" grpId="0" animBg="1"/>
      <p:bldP spid="17" grpId="0" animBg="1"/>
      <p:bldP spid="19" grpId="0" animBg="1"/>
      <p:bldP spid="24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498266" y="404664"/>
            <a:ext cx="822960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000" b="1" dirty="0" smtClean="0"/>
              <a:t>Запам’ятайте</a:t>
            </a:r>
            <a:endParaRPr lang="ru-RU" sz="4000" b="1" dirty="0"/>
          </a:p>
        </p:txBody>
      </p:sp>
      <p:pic>
        <p:nvPicPr>
          <p:cNvPr id="1027" name="Picture 3" descr="D:\4 клас\1 УКР. МОВА\1 ПОНОМАРЬОВА\01 Звуки букви\2026-09-03_0015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87323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Картинки до тестів\!!!!Эсмира_512х512\_free_2024-01-13-17-30-26_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41794"/>
            <a:ext cx="2201526" cy="220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2285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483418" y="476672"/>
            <a:ext cx="822960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000" b="1" dirty="0" smtClean="0"/>
              <a:t>Коментоване письмо</a:t>
            </a:r>
            <a:endParaRPr lang="ru-RU" sz="4000" b="1" dirty="0"/>
          </a:p>
        </p:txBody>
      </p:sp>
      <p:pic>
        <p:nvPicPr>
          <p:cNvPr id="1026" name="Picture 2" descr="D:\4 клас\1 УКР. МОВА\1 ПОНОМАРЬОВА\01 Звуки букви\2026-09-03_0013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63" y="1340768"/>
            <a:ext cx="7758062" cy="371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5731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</TotalTime>
  <Words>598</Words>
  <Application>Microsoft Office PowerPoint</Application>
  <PresentationFormat>Экран (4:3)</PresentationFormat>
  <Paragraphs>106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Написання слів з ненаголошеними звуками [е], [и] в коренях. </vt:lpstr>
      <vt:lpstr>Налаштування на урок</vt:lpstr>
      <vt:lpstr>Перевірка домашнього завдання</vt:lpstr>
      <vt:lpstr>Презентация PowerPoint</vt:lpstr>
      <vt:lpstr>Мікрофон</vt:lpstr>
      <vt:lpstr>Мікрофон</vt:lpstr>
      <vt:lpstr>Поміркуй</vt:lpstr>
      <vt:lpstr>Презентация PowerPoint</vt:lpstr>
      <vt:lpstr>Презентация PowerPoint</vt:lpstr>
      <vt:lpstr>Презентация PowerPoint</vt:lpstr>
      <vt:lpstr>Презентация PowerPoint</vt:lpstr>
      <vt:lpstr>Вправа «Учитель» </vt:lpstr>
      <vt:lpstr>Домашнє завдання</vt:lpstr>
      <vt:lpstr>Підсумок уроку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Повторення знань про звуки і букви. Побудова звукових схем і звуковий аналіз слів. Написання тексту про власне бажання</dc:title>
  <dc:creator>Esmiralda Ivanova</dc:creator>
  <cp:lastModifiedBy>Esmiralda Ivanova</cp:lastModifiedBy>
  <cp:revision>76</cp:revision>
  <dcterms:created xsi:type="dcterms:W3CDTF">2022-09-03T17:50:38Z</dcterms:created>
  <dcterms:modified xsi:type="dcterms:W3CDTF">2026-09-04T17:03:29Z</dcterms:modified>
</cp:coreProperties>
</file>