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7" r:id="rId2"/>
    <p:sldId id="282" r:id="rId3"/>
    <p:sldId id="283" r:id="rId4"/>
    <p:sldId id="288" r:id="rId5"/>
    <p:sldId id="284" r:id="rId6"/>
    <p:sldId id="285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295" r:id="rId17"/>
    <p:sldId id="308" r:id="rId18"/>
    <p:sldId id="309" r:id="rId19"/>
  </p:sldIdLst>
  <p:sldSz cx="12184063" cy="6859588"/>
  <p:notesSz cx="6858000" cy="9144000"/>
  <p:defaultTextStyle>
    <a:defPPr>
      <a:defRPr lang="ru-RU"/>
    </a:defPPr>
    <a:lvl1pPr marL="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3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66282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D06EF7-4434-4ECF-B903-52735F8497D7}" type="doc">
      <dgm:prSet loTypeId="urn:microsoft.com/office/officeart/2005/8/layout/radial4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3A5B8D50-08AB-4DCD-A88C-854484C29F8C}">
      <dgm:prSet phldrT="[Текст]" custT="1"/>
      <dgm:spPr/>
      <dgm:t>
        <a:bodyPr/>
        <a:lstStyle/>
        <a:p>
          <a:r>
            <a:rPr lang="uk-UA" sz="4000" b="1" dirty="0" err="1" smtClean="0">
              <a:solidFill>
                <a:schemeClr val="bg1"/>
              </a:solidFill>
            </a:rPr>
            <a:t>Значе-ння</a:t>
          </a:r>
          <a:r>
            <a:rPr lang="uk-UA" sz="4000" b="1" dirty="0" smtClean="0">
              <a:solidFill>
                <a:schemeClr val="bg1"/>
              </a:solidFill>
            </a:rPr>
            <a:t> слова</a:t>
          </a:r>
          <a:endParaRPr lang="ru-RU" sz="4000" b="1" dirty="0">
            <a:solidFill>
              <a:schemeClr val="bg1"/>
            </a:solidFill>
          </a:endParaRPr>
        </a:p>
      </dgm:t>
    </dgm:pt>
    <dgm:pt modelId="{EF433D75-9190-4D83-A607-8432F721191E}" type="parTrans" cxnId="{5B46059F-64E1-46A7-9CD1-FFDB8182862C}">
      <dgm:prSet/>
      <dgm:spPr/>
      <dgm:t>
        <a:bodyPr/>
        <a:lstStyle/>
        <a:p>
          <a:endParaRPr lang="ru-RU"/>
        </a:p>
      </dgm:t>
    </dgm:pt>
    <dgm:pt modelId="{5CFA986F-8760-4536-99D6-51FA81C6C264}" type="sibTrans" cxnId="{5B46059F-64E1-46A7-9CD1-FFDB8182862C}">
      <dgm:prSet/>
      <dgm:spPr/>
      <dgm:t>
        <a:bodyPr/>
        <a:lstStyle/>
        <a:p>
          <a:endParaRPr lang="ru-RU"/>
        </a:p>
      </dgm:t>
    </dgm:pt>
    <dgm:pt modelId="{1A86098F-20B9-4E79-8541-9F149FB5298E}">
      <dgm:prSet phldrT="[Текст]" custT="1"/>
      <dgm:spPr/>
      <dgm:t>
        <a:bodyPr/>
        <a:lstStyle/>
        <a:p>
          <a:endParaRPr lang="ru-RU" sz="3200" b="1" dirty="0">
            <a:solidFill>
              <a:srgbClr val="002060"/>
            </a:solidFill>
          </a:endParaRPr>
        </a:p>
      </dgm:t>
    </dgm:pt>
    <dgm:pt modelId="{4F1524DE-4B12-46B1-A376-8BCBA985245B}" type="parTrans" cxnId="{C826C27C-4132-485E-9531-B4AB2B2D363A}">
      <dgm:prSet/>
      <dgm:spPr/>
      <dgm:t>
        <a:bodyPr/>
        <a:lstStyle/>
        <a:p>
          <a:endParaRPr lang="ru-RU"/>
        </a:p>
      </dgm:t>
    </dgm:pt>
    <dgm:pt modelId="{9964E95D-53B6-4684-B3B3-192E320EECFB}" type="sibTrans" cxnId="{C826C27C-4132-485E-9531-B4AB2B2D363A}">
      <dgm:prSet/>
      <dgm:spPr/>
      <dgm:t>
        <a:bodyPr/>
        <a:lstStyle/>
        <a:p>
          <a:endParaRPr lang="ru-RU"/>
        </a:p>
      </dgm:t>
    </dgm:pt>
    <dgm:pt modelId="{4EFE4389-40C5-4F73-8BA7-6CC740506D74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uk-UA" sz="3200" b="1" dirty="0" smtClean="0">
              <a:solidFill>
                <a:srgbClr val="4F2E05"/>
              </a:solidFill>
            </a:rPr>
            <a:t> </a:t>
          </a:r>
          <a:endParaRPr lang="ru-RU" sz="3200" b="1" dirty="0">
            <a:solidFill>
              <a:srgbClr val="4F2E05"/>
            </a:solidFill>
          </a:endParaRPr>
        </a:p>
      </dgm:t>
    </dgm:pt>
    <dgm:pt modelId="{2805E814-FAFD-41CC-9BB9-702322C3C5C9}" type="parTrans" cxnId="{135C3412-4459-409A-966B-CC16F63637E2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8F56F810-0E52-4B09-90FB-A9AE29C7BB2C}" type="sibTrans" cxnId="{135C3412-4459-409A-966B-CC16F63637E2}">
      <dgm:prSet/>
      <dgm:spPr/>
      <dgm:t>
        <a:bodyPr/>
        <a:lstStyle/>
        <a:p>
          <a:endParaRPr lang="ru-RU"/>
        </a:p>
      </dgm:t>
    </dgm:pt>
    <dgm:pt modelId="{53D598D7-501D-47CB-8E85-38C18EBB4626}">
      <dgm:prSet phldrT="[Текст]" custT="1"/>
      <dgm:spPr/>
      <dgm:t>
        <a:bodyPr/>
        <a:lstStyle/>
        <a:p>
          <a:endParaRPr lang="ru-RU" sz="3200" b="1" dirty="0">
            <a:solidFill>
              <a:srgbClr val="002060"/>
            </a:solidFill>
          </a:endParaRPr>
        </a:p>
      </dgm:t>
    </dgm:pt>
    <dgm:pt modelId="{5A22CDF4-079F-4D69-B073-1C6A77931C8B}" type="parTrans" cxnId="{CAE907AA-2A09-43EF-89E4-B6D570F2A45C}">
      <dgm:prSet/>
      <dgm:spPr/>
      <dgm:t>
        <a:bodyPr/>
        <a:lstStyle/>
        <a:p>
          <a:endParaRPr lang="ru-RU"/>
        </a:p>
      </dgm:t>
    </dgm:pt>
    <dgm:pt modelId="{D402F9E8-2569-4F70-BCBF-3775A0200040}" type="sibTrans" cxnId="{CAE907AA-2A09-43EF-89E4-B6D570F2A45C}">
      <dgm:prSet/>
      <dgm:spPr/>
      <dgm:t>
        <a:bodyPr/>
        <a:lstStyle/>
        <a:p>
          <a:endParaRPr lang="ru-RU"/>
        </a:p>
      </dgm:t>
    </dgm:pt>
    <dgm:pt modelId="{AF265582-1279-4CA0-A980-417A37B0A893}">
      <dgm:prSet custT="1"/>
      <dgm:spPr>
        <a:solidFill>
          <a:srgbClr val="FFFF00"/>
        </a:solidFill>
      </dgm:spPr>
      <dgm:t>
        <a:bodyPr/>
        <a:lstStyle/>
        <a:p>
          <a:endParaRPr lang="ru-RU" sz="3200" b="1" dirty="0">
            <a:solidFill>
              <a:srgbClr val="002060"/>
            </a:solidFill>
          </a:endParaRPr>
        </a:p>
      </dgm:t>
    </dgm:pt>
    <dgm:pt modelId="{C47D1FBD-433B-4CBE-9E8C-7C3B6EB7CA94}" type="parTrans" cxnId="{054BCE03-1BC5-47E1-AE8D-D226E4B89D61}">
      <dgm:prSet/>
      <dgm:spPr>
        <a:solidFill>
          <a:srgbClr val="FFFF00"/>
        </a:solidFill>
      </dgm:spPr>
      <dgm:t>
        <a:bodyPr/>
        <a:lstStyle/>
        <a:p>
          <a:endParaRPr lang="ru-RU"/>
        </a:p>
      </dgm:t>
    </dgm:pt>
    <dgm:pt modelId="{E97E714D-5002-4D23-92E8-F83B447DBD0D}" type="sibTrans" cxnId="{054BCE03-1BC5-47E1-AE8D-D226E4B89D61}">
      <dgm:prSet/>
      <dgm:spPr/>
      <dgm:t>
        <a:bodyPr/>
        <a:lstStyle/>
        <a:p>
          <a:endParaRPr lang="ru-RU"/>
        </a:p>
      </dgm:t>
    </dgm:pt>
    <dgm:pt modelId="{607E7355-F950-452C-836C-EB40B253EE69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ru-RU" sz="3200" b="1" dirty="0">
            <a:solidFill>
              <a:srgbClr val="002060"/>
            </a:solidFill>
          </a:endParaRPr>
        </a:p>
      </dgm:t>
    </dgm:pt>
    <dgm:pt modelId="{73E02BBD-228E-4593-BD40-CCC76F27C9B7}" type="parTrans" cxnId="{EC408AD3-EB3B-472C-98D2-CE363230FAC9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14627EC8-931F-4CF6-BC91-861B0B74AFA0}" type="sibTrans" cxnId="{EC408AD3-EB3B-472C-98D2-CE363230FAC9}">
      <dgm:prSet/>
      <dgm:spPr/>
      <dgm:t>
        <a:bodyPr/>
        <a:lstStyle/>
        <a:p>
          <a:endParaRPr lang="ru-RU"/>
        </a:p>
      </dgm:t>
    </dgm:pt>
    <dgm:pt modelId="{8B7047BA-3643-41EC-A512-1DD762CFBD31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ru-RU" sz="3200" b="1" dirty="0">
            <a:solidFill>
              <a:srgbClr val="002060"/>
            </a:solidFill>
          </a:endParaRPr>
        </a:p>
      </dgm:t>
    </dgm:pt>
    <dgm:pt modelId="{FAD47681-47E7-4EAB-A305-941A30817176}" type="parTrans" cxnId="{094B66FA-A80E-4ED0-A5C2-1043CA5A4408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27CA7920-BAAE-4A94-8EC0-11460D0A7C25}" type="sibTrans" cxnId="{094B66FA-A80E-4ED0-A5C2-1043CA5A4408}">
      <dgm:prSet/>
      <dgm:spPr/>
      <dgm:t>
        <a:bodyPr/>
        <a:lstStyle/>
        <a:p>
          <a:endParaRPr lang="ru-RU"/>
        </a:p>
      </dgm:t>
    </dgm:pt>
    <dgm:pt modelId="{BD087FE3-081A-40A2-8D4A-62CB44529BF1}" type="pres">
      <dgm:prSet presAssocID="{18D06EF7-4434-4ECF-B903-52735F8497D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D82099-7CB7-4B3D-8384-7400D5B4575A}" type="pres">
      <dgm:prSet presAssocID="{3A5B8D50-08AB-4DCD-A88C-854484C29F8C}" presName="centerShape" presStyleLbl="node0" presStyleIdx="0" presStyleCnt="1" custScaleX="110694"/>
      <dgm:spPr/>
      <dgm:t>
        <a:bodyPr/>
        <a:lstStyle/>
        <a:p>
          <a:endParaRPr lang="ru-RU"/>
        </a:p>
      </dgm:t>
    </dgm:pt>
    <dgm:pt modelId="{F883F7F0-40BE-4B3D-AEC2-A3BD9FD28FF1}" type="pres">
      <dgm:prSet presAssocID="{4F1524DE-4B12-46B1-A376-8BCBA985245B}" presName="parTrans" presStyleLbl="bgSibTrans2D1" presStyleIdx="0" presStyleCnt="6" custLinFactNeighborX="5765" custLinFactNeighborY="3235"/>
      <dgm:spPr/>
      <dgm:t>
        <a:bodyPr/>
        <a:lstStyle/>
        <a:p>
          <a:endParaRPr lang="ru-RU"/>
        </a:p>
      </dgm:t>
    </dgm:pt>
    <dgm:pt modelId="{106AF358-E208-4720-9289-F5FAA66D9145}" type="pres">
      <dgm:prSet presAssocID="{1A86098F-20B9-4E79-8541-9F149FB5298E}" presName="node" presStyleLbl="node1" presStyleIdx="0" presStyleCnt="6" custScaleX="139661" custScaleY="90968" custRadScaleRad="93650" custRadScaleInc="-31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AB54C5-F40A-4248-B932-30B314C5513F}" type="pres">
      <dgm:prSet presAssocID="{2805E814-FAFD-41CC-9BB9-702322C3C5C9}" presName="parTrans" presStyleLbl="bgSibTrans2D1" presStyleIdx="1" presStyleCnt="6" custScaleX="74393" custLinFactNeighborX="16399" custLinFactNeighborY="33689"/>
      <dgm:spPr/>
      <dgm:t>
        <a:bodyPr/>
        <a:lstStyle/>
        <a:p>
          <a:endParaRPr lang="ru-RU"/>
        </a:p>
      </dgm:t>
    </dgm:pt>
    <dgm:pt modelId="{976F7BCD-B773-4BA8-B76A-B0B8FA02FB5C}" type="pres">
      <dgm:prSet presAssocID="{4EFE4389-40C5-4F73-8BA7-6CC740506D74}" presName="node" presStyleLbl="node1" presStyleIdx="1" presStyleCnt="6" custScaleX="175759" custRadScaleRad="103332" custRadScaleInc="-62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1C001C-BEE1-40F6-B7AD-EF5B0BCD2DE4}" type="pres">
      <dgm:prSet presAssocID="{5A22CDF4-079F-4D69-B073-1C6A77931C8B}" presName="parTrans" presStyleLbl="bgSibTrans2D1" presStyleIdx="2" presStyleCnt="6"/>
      <dgm:spPr/>
      <dgm:t>
        <a:bodyPr/>
        <a:lstStyle/>
        <a:p>
          <a:endParaRPr lang="ru-RU"/>
        </a:p>
      </dgm:t>
    </dgm:pt>
    <dgm:pt modelId="{F96E5EEB-58A8-439F-A713-B5E9B8CCD8F0}" type="pres">
      <dgm:prSet presAssocID="{53D598D7-501D-47CB-8E85-38C18EBB4626}" presName="node" presStyleLbl="node1" presStyleIdx="2" presStyleCnt="6" custScaleX="146209" custRadScaleRad="101264" custRadScaleInc="72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9BB826-8A6C-480C-BF91-677E24C5F4DC}" type="pres">
      <dgm:prSet presAssocID="{73E02BBD-228E-4593-BD40-CCC76F27C9B7}" presName="parTrans" presStyleLbl="bgSibTrans2D1" presStyleIdx="3" presStyleCnt="6"/>
      <dgm:spPr/>
      <dgm:t>
        <a:bodyPr/>
        <a:lstStyle/>
        <a:p>
          <a:endParaRPr lang="ru-RU"/>
        </a:p>
      </dgm:t>
    </dgm:pt>
    <dgm:pt modelId="{9EEB82C6-18CC-4EC7-B37E-1212EB018226}" type="pres">
      <dgm:prSet presAssocID="{607E7355-F950-452C-836C-EB40B253EE69}" presName="node" presStyleLbl="node1" presStyleIdx="3" presStyleCnt="6" custScaleX="134260" custRadScaleRad="106097" custRadScaleInc="193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D32CB6-EB79-49B3-B81E-739E4BB21C64}" type="pres">
      <dgm:prSet presAssocID="{C47D1FBD-433B-4CBE-9E8C-7C3B6EB7CA94}" presName="parTrans" presStyleLbl="bgSibTrans2D1" presStyleIdx="4" presStyleCnt="6" custScaleX="61678" custLinFactNeighborX="-22476" custLinFactNeighborY="32524"/>
      <dgm:spPr/>
      <dgm:t>
        <a:bodyPr/>
        <a:lstStyle/>
        <a:p>
          <a:endParaRPr lang="ru-RU"/>
        </a:p>
      </dgm:t>
    </dgm:pt>
    <dgm:pt modelId="{980D206F-9EEE-4476-A0AD-F45A15E3FF04}" type="pres">
      <dgm:prSet presAssocID="{AF265582-1279-4CA0-A980-417A37B0A893}" presName="node" presStyleLbl="node1" presStyleIdx="4" presStyleCnt="6" custScaleX="132525" custRadScaleRad="91299" custRadScaleInc="72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1EB0AA-948A-45F1-B170-B65CD857B048}" type="pres">
      <dgm:prSet presAssocID="{FAD47681-47E7-4EAB-A305-941A30817176}" presName="parTrans" presStyleLbl="bgSibTrans2D1" presStyleIdx="5" presStyleCnt="6" custAng="21501252" custScaleX="71825" custLinFactNeighborX="-21223" custLinFactNeighborY="-8962"/>
      <dgm:spPr/>
      <dgm:t>
        <a:bodyPr/>
        <a:lstStyle/>
        <a:p>
          <a:endParaRPr lang="ru-RU"/>
        </a:p>
      </dgm:t>
    </dgm:pt>
    <dgm:pt modelId="{5DE94FC1-4EAC-417B-9C2E-B5A7E2954144}" type="pres">
      <dgm:prSet presAssocID="{8B7047BA-3643-41EC-A512-1DD762CFBD31}" presName="node" presStyleLbl="node1" presStyleIdx="5" presStyleCnt="6" custScaleX="106847" custRadScaleRad="90476" custRadScaleInc="54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058B18F-7CA3-410C-B557-F50D91A13594}" type="presOf" srcId="{C47D1FBD-433B-4CBE-9E8C-7C3B6EB7CA94}" destId="{20D32CB6-EB79-49B3-B81E-739E4BB21C64}" srcOrd="0" destOrd="0" presId="urn:microsoft.com/office/officeart/2005/8/layout/radial4"/>
    <dgm:cxn modelId="{62BBF495-CBDA-4646-99A8-C617A0FF84AA}" type="presOf" srcId="{5A22CDF4-079F-4D69-B073-1C6A77931C8B}" destId="{CF1C001C-BEE1-40F6-B7AD-EF5B0BCD2DE4}" srcOrd="0" destOrd="0" presId="urn:microsoft.com/office/officeart/2005/8/layout/radial4"/>
    <dgm:cxn modelId="{094B66FA-A80E-4ED0-A5C2-1043CA5A4408}" srcId="{3A5B8D50-08AB-4DCD-A88C-854484C29F8C}" destId="{8B7047BA-3643-41EC-A512-1DD762CFBD31}" srcOrd="5" destOrd="0" parTransId="{FAD47681-47E7-4EAB-A305-941A30817176}" sibTransId="{27CA7920-BAAE-4A94-8EC0-11460D0A7C25}"/>
    <dgm:cxn modelId="{EC408AD3-EB3B-472C-98D2-CE363230FAC9}" srcId="{3A5B8D50-08AB-4DCD-A88C-854484C29F8C}" destId="{607E7355-F950-452C-836C-EB40B253EE69}" srcOrd="3" destOrd="0" parTransId="{73E02BBD-228E-4593-BD40-CCC76F27C9B7}" sibTransId="{14627EC8-931F-4CF6-BC91-861B0B74AFA0}"/>
    <dgm:cxn modelId="{D8AA6D6E-4C68-4A8A-BD61-86AEF46CD0BC}" type="presOf" srcId="{8B7047BA-3643-41EC-A512-1DD762CFBD31}" destId="{5DE94FC1-4EAC-417B-9C2E-B5A7E2954144}" srcOrd="0" destOrd="0" presId="urn:microsoft.com/office/officeart/2005/8/layout/radial4"/>
    <dgm:cxn modelId="{9479E56F-7FE7-4700-8491-87F3885AA888}" type="presOf" srcId="{2805E814-FAFD-41CC-9BB9-702322C3C5C9}" destId="{7AAB54C5-F40A-4248-B932-30B314C5513F}" srcOrd="0" destOrd="0" presId="urn:microsoft.com/office/officeart/2005/8/layout/radial4"/>
    <dgm:cxn modelId="{5B46059F-64E1-46A7-9CD1-FFDB8182862C}" srcId="{18D06EF7-4434-4ECF-B903-52735F8497D7}" destId="{3A5B8D50-08AB-4DCD-A88C-854484C29F8C}" srcOrd="0" destOrd="0" parTransId="{EF433D75-9190-4D83-A607-8432F721191E}" sibTransId="{5CFA986F-8760-4536-99D6-51FA81C6C264}"/>
    <dgm:cxn modelId="{3C9F0E07-E4ED-4E15-A98E-137D2C59E423}" type="presOf" srcId="{1A86098F-20B9-4E79-8541-9F149FB5298E}" destId="{106AF358-E208-4720-9289-F5FAA66D9145}" srcOrd="0" destOrd="0" presId="urn:microsoft.com/office/officeart/2005/8/layout/radial4"/>
    <dgm:cxn modelId="{0130EF4D-CAB3-4582-8BEB-7CAA91A0B96A}" type="presOf" srcId="{18D06EF7-4434-4ECF-B903-52735F8497D7}" destId="{BD087FE3-081A-40A2-8D4A-62CB44529BF1}" srcOrd="0" destOrd="0" presId="urn:microsoft.com/office/officeart/2005/8/layout/radial4"/>
    <dgm:cxn modelId="{C826C27C-4132-485E-9531-B4AB2B2D363A}" srcId="{3A5B8D50-08AB-4DCD-A88C-854484C29F8C}" destId="{1A86098F-20B9-4E79-8541-9F149FB5298E}" srcOrd="0" destOrd="0" parTransId="{4F1524DE-4B12-46B1-A376-8BCBA985245B}" sibTransId="{9964E95D-53B6-4684-B3B3-192E320EECFB}"/>
    <dgm:cxn modelId="{A1D256FC-6B9C-4BA0-A360-FB20C34D9672}" type="presOf" srcId="{73E02BBD-228E-4593-BD40-CCC76F27C9B7}" destId="{2D9BB826-8A6C-480C-BF91-677E24C5F4DC}" srcOrd="0" destOrd="0" presId="urn:microsoft.com/office/officeart/2005/8/layout/radial4"/>
    <dgm:cxn modelId="{EC3CA9F9-D0BE-4693-A0DD-E1864C9DCFD9}" type="presOf" srcId="{FAD47681-47E7-4EAB-A305-941A30817176}" destId="{C81EB0AA-948A-45F1-B170-B65CD857B048}" srcOrd="0" destOrd="0" presId="urn:microsoft.com/office/officeart/2005/8/layout/radial4"/>
    <dgm:cxn modelId="{4DEBC49A-F73B-4E90-B450-176EC66B9387}" type="presOf" srcId="{607E7355-F950-452C-836C-EB40B253EE69}" destId="{9EEB82C6-18CC-4EC7-B37E-1212EB018226}" srcOrd="0" destOrd="0" presId="urn:microsoft.com/office/officeart/2005/8/layout/radial4"/>
    <dgm:cxn modelId="{CAE907AA-2A09-43EF-89E4-B6D570F2A45C}" srcId="{3A5B8D50-08AB-4DCD-A88C-854484C29F8C}" destId="{53D598D7-501D-47CB-8E85-38C18EBB4626}" srcOrd="2" destOrd="0" parTransId="{5A22CDF4-079F-4D69-B073-1C6A77931C8B}" sibTransId="{D402F9E8-2569-4F70-BCBF-3775A0200040}"/>
    <dgm:cxn modelId="{C5A11743-6EAC-4EA3-96B5-6B8DA9082E80}" type="presOf" srcId="{53D598D7-501D-47CB-8E85-38C18EBB4626}" destId="{F96E5EEB-58A8-439F-A713-B5E9B8CCD8F0}" srcOrd="0" destOrd="0" presId="urn:microsoft.com/office/officeart/2005/8/layout/radial4"/>
    <dgm:cxn modelId="{4CCC95C0-30BB-4B16-A6B2-159402A16DFD}" type="presOf" srcId="{AF265582-1279-4CA0-A980-417A37B0A893}" destId="{980D206F-9EEE-4476-A0AD-F45A15E3FF04}" srcOrd="0" destOrd="0" presId="urn:microsoft.com/office/officeart/2005/8/layout/radial4"/>
    <dgm:cxn modelId="{50499AF9-1125-447C-B561-B716B34FCA5D}" type="presOf" srcId="{3A5B8D50-08AB-4DCD-A88C-854484C29F8C}" destId="{6ED82099-7CB7-4B3D-8384-7400D5B4575A}" srcOrd="0" destOrd="0" presId="urn:microsoft.com/office/officeart/2005/8/layout/radial4"/>
    <dgm:cxn modelId="{135C3412-4459-409A-966B-CC16F63637E2}" srcId="{3A5B8D50-08AB-4DCD-A88C-854484C29F8C}" destId="{4EFE4389-40C5-4F73-8BA7-6CC740506D74}" srcOrd="1" destOrd="0" parTransId="{2805E814-FAFD-41CC-9BB9-702322C3C5C9}" sibTransId="{8F56F810-0E52-4B09-90FB-A9AE29C7BB2C}"/>
    <dgm:cxn modelId="{8488422E-D506-455B-AC23-6B3278B77F94}" type="presOf" srcId="{4EFE4389-40C5-4F73-8BA7-6CC740506D74}" destId="{976F7BCD-B773-4BA8-B76A-B0B8FA02FB5C}" srcOrd="0" destOrd="0" presId="urn:microsoft.com/office/officeart/2005/8/layout/radial4"/>
    <dgm:cxn modelId="{054BCE03-1BC5-47E1-AE8D-D226E4B89D61}" srcId="{3A5B8D50-08AB-4DCD-A88C-854484C29F8C}" destId="{AF265582-1279-4CA0-A980-417A37B0A893}" srcOrd="4" destOrd="0" parTransId="{C47D1FBD-433B-4CBE-9E8C-7C3B6EB7CA94}" sibTransId="{E97E714D-5002-4D23-92E8-F83B447DBD0D}"/>
    <dgm:cxn modelId="{B63E11EB-C648-4DDC-8A26-1100CDCB9F35}" type="presOf" srcId="{4F1524DE-4B12-46B1-A376-8BCBA985245B}" destId="{F883F7F0-40BE-4B3D-AEC2-A3BD9FD28FF1}" srcOrd="0" destOrd="0" presId="urn:microsoft.com/office/officeart/2005/8/layout/radial4"/>
    <dgm:cxn modelId="{8BB88636-1189-421C-84B1-630123F39019}" type="presParOf" srcId="{BD087FE3-081A-40A2-8D4A-62CB44529BF1}" destId="{6ED82099-7CB7-4B3D-8384-7400D5B4575A}" srcOrd="0" destOrd="0" presId="urn:microsoft.com/office/officeart/2005/8/layout/radial4"/>
    <dgm:cxn modelId="{DB25EE11-5A76-47B6-9EA6-5144BE00B453}" type="presParOf" srcId="{BD087FE3-081A-40A2-8D4A-62CB44529BF1}" destId="{F883F7F0-40BE-4B3D-AEC2-A3BD9FD28FF1}" srcOrd="1" destOrd="0" presId="urn:microsoft.com/office/officeart/2005/8/layout/radial4"/>
    <dgm:cxn modelId="{720AE33F-C382-4EED-A7DF-7A661E03578F}" type="presParOf" srcId="{BD087FE3-081A-40A2-8D4A-62CB44529BF1}" destId="{106AF358-E208-4720-9289-F5FAA66D9145}" srcOrd="2" destOrd="0" presId="urn:microsoft.com/office/officeart/2005/8/layout/radial4"/>
    <dgm:cxn modelId="{853491D0-6F7D-4728-B351-04B5D9815A8A}" type="presParOf" srcId="{BD087FE3-081A-40A2-8D4A-62CB44529BF1}" destId="{7AAB54C5-F40A-4248-B932-30B314C5513F}" srcOrd="3" destOrd="0" presId="urn:microsoft.com/office/officeart/2005/8/layout/radial4"/>
    <dgm:cxn modelId="{775B7037-87E9-4E2A-8626-FA93A1E65A49}" type="presParOf" srcId="{BD087FE3-081A-40A2-8D4A-62CB44529BF1}" destId="{976F7BCD-B773-4BA8-B76A-B0B8FA02FB5C}" srcOrd="4" destOrd="0" presId="urn:microsoft.com/office/officeart/2005/8/layout/radial4"/>
    <dgm:cxn modelId="{D4D8B6C8-B78D-4DE2-B648-0FBAF8A7D913}" type="presParOf" srcId="{BD087FE3-081A-40A2-8D4A-62CB44529BF1}" destId="{CF1C001C-BEE1-40F6-B7AD-EF5B0BCD2DE4}" srcOrd="5" destOrd="0" presId="urn:microsoft.com/office/officeart/2005/8/layout/radial4"/>
    <dgm:cxn modelId="{A1A7734D-1533-472E-96F4-D7490FDF7078}" type="presParOf" srcId="{BD087FE3-081A-40A2-8D4A-62CB44529BF1}" destId="{F96E5EEB-58A8-439F-A713-B5E9B8CCD8F0}" srcOrd="6" destOrd="0" presId="urn:microsoft.com/office/officeart/2005/8/layout/radial4"/>
    <dgm:cxn modelId="{A15021E6-B158-44EF-8469-5540759EC978}" type="presParOf" srcId="{BD087FE3-081A-40A2-8D4A-62CB44529BF1}" destId="{2D9BB826-8A6C-480C-BF91-677E24C5F4DC}" srcOrd="7" destOrd="0" presId="urn:microsoft.com/office/officeart/2005/8/layout/radial4"/>
    <dgm:cxn modelId="{A6A4D0B3-3436-4711-9601-FB0F74110AA9}" type="presParOf" srcId="{BD087FE3-081A-40A2-8D4A-62CB44529BF1}" destId="{9EEB82C6-18CC-4EC7-B37E-1212EB018226}" srcOrd="8" destOrd="0" presId="urn:microsoft.com/office/officeart/2005/8/layout/radial4"/>
    <dgm:cxn modelId="{62EBF4EB-8E52-4350-BB09-49CB57F526E4}" type="presParOf" srcId="{BD087FE3-081A-40A2-8D4A-62CB44529BF1}" destId="{20D32CB6-EB79-49B3-B81E-739E4BB21C64}" srcOrd="9" destOrd="0" presId="urn:microsoft.com/office/officeart/2005/8/layout/radial4"/>
    <dgm:cxn modelId="{B4589216-40DB-4F4E-8FB2-74BD88FD5B1C}" type="presParOf" srcId="{BD087FE3-081A-40A2-8D4A-62CB44529BF1}" destId="{980D206F-9EEE-4476-A0AD-F45A15E3FF04}" srcOrd="10" destOrd="0" presId="urn:microsoft.com/office/officeart/2005/8/layout/radial4"/>
    <dgm:cxn modelId="{91C77759-0D2D-49E1-8BDF-83CE286D7D2C}" type="presParOf" srcId="{BD087FE3-081A-40A2-8D4A-62CB44529BF1}" destId="{C81EB0AA-948A-45F1-B170-B65CD857B048}" srcOrd="11" destOrd="0" presId="urn:microsoft.com/office/officeart/2005/8/layout/radial4"/>
    <dgm:cxn modelId="{A626AFB8-54F2-4235-9852-B71E7273EDA2}" type="presParOf" srcId="{BD087FE3-081A-40A2-8D4A-62CB44529BF1}" destId="{5DE94FC1-4EAC-417B-9C2E-B5A7E2954144}" srcOrd="12" destOrd="0" presId="urn:microsoft.com/office/officeart/2005/8/layout/radial4"/>
  </dgm:cxnLst>
  <dgm:bg>
    <a:solidFill>
      <a:schemeClr val="accent6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82099-7CB7-4B3D-8384-7400D5B4575A}">
      <dsp:nvSpPr>
        <dsp:cNvPr id="0" name=""/>
        <dsp:cNvSpPr/>
      </dsp:nvSpPr>
      <dsp:spPr>
        <a:xfrm>
          <a:off x="4577112" y="3258835"/>
          <a:ext cx="2955847" cy="26702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kern="1200" dirty="0" err="1" smtClean="0">
              <a:solidFill>
                <a:schemeClr val="bg1"/>
              </a:solidFill>
            </a:rPr>
            <a:t>Значе-ння</a:t>
          </a:r>
          <a:r>
            <a:rPr lang="uk-UA" sz="4000" b="1" kern="1200" dirty="0" smtClean="0">
              <a:solidFill>
                <a:schemeClr val="bg1"/>
              </a:solidFill>
            </a:rPr>
            <a:t> слова</a:t>
          </a:r>
          <a:endParaRPr lang="ru-RU" sz="4000" b="1" kern="1200" dirty="0">
            <a:solidFill>
              <a:schemeClr val="bg1"/>
            </a:solidFill>
          </a:endParaRPr>
        </a:p>
      </dsp:txBody>
      <dsp:txXfrm>
        <a:off x="5009986" y="3649889"/>
        <a:ext cx="2090099" cy="1888179"/>
      </dsp:txXfrm>
    </dsp:sp>
    <dsp:sp modelId="{F883F7F0-40BE-4B3D-AEC2-A3BD9FD28FF1}">
      <dsp:nvSpPr>
        <dsp:cNvPr id="0" name=""/>
        <dsp:cNvSpPr/>
      </dsp:nvSpPr>
      <dsp:spPr>
        <a:xfrm rot="10743822">
          <a:off x="2395284" y="4282126"/>
          <a:ext cx="2181031" cy="761031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6AF358-E208-4720-9289-F5FAA66D9145}">
      <dsp:nvSpPr>
        <dsp:cNvPr id="0" name=""/>
        <dsp:cNvSpPr/>
      </dsp:nvSpPr>
      <dsp:spPr>
        <a:xfrm>
          <a:off x="964420" y="3975692"/>
          <a:ext cx="2610545" cy="136029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>
            <a:solidFill>
              <a:srgbClr val="002060"/>
            </a:solidFill>
          </a:endParaRPr>
        </a:p>
      </dsp:txBody>
      <dsp:txXfrm>
        <a:off x="1004262" y="4015534"/>
        <a:ext cx="2530861" cy="1280615"/>
      </dsp:txXfrm>
    </dsp:sp>
    <dsp:sp modelId="{7AAB54C5-F40A-4248-B932-30B314C5513F}">
      <dsp:nvSpPr>
        <dsp:cNvPr id="0" name=""/>
        <dsp:cNvSpPr/>
      </dsp:nvSpPr>
      <dsp:spPr>
        <a:xfrm rot="12847932">
          <a:off x="3132242" y="2854824"/>
          <a:ext cx="1932663" cy="761031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6F7BCD-B773-4BA8-B76A-B0B8FA02FB5C}">
      <dsp:nvSpPr>
        <dsp:cNvPr id="0" name=""/>
        <dsp:cNvSpPr/>
      </dsp:nvSpPr>
      <dsp:spPr>
        <a:xfrm>
          <a:off x="954694" y="1502426"/>
          <a:ext cx="3285289" cy="1495360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rgbClr val="4F2E05"/>
              </a:solidFill>
            </a:rPr>
            <a:t> </a:t>
          </a:r>
          <a:endParaRPr lang="ru-RU" sz="3200" b="1" kern="1200" dirty="0">
            <a:solidFill>
              <a:srgbClr val="4F2E05"/>
            </a:solidFill>
          </a:endParaRPr>
        </a:p>
      </dsp:txBody>
      <dsp:txXfrm>
        <a:off x="998492" y="1546224"/>
        <a:ext cx="3197693" cy="1407764"/>
      </dsp:txXfrm>
    </dsp:sp>
    <dsp:sp modelId="{CF1C001C-BEE1-40F6-B7AD-EF5B0BCD2DE4}">
      <dsp:nvSpPr>
        <dsp:cNvPr id="0" name=""/>
        <dsp:cNvSpPr/>
      </dsp:nvSpPr>
      <dsp:spPr>
        <a:xfrm rot="15228817">
          <a:off x="4031994" y="1574316"/>
          <a:ext cx="2513958" cy="761031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6E5EEB-58A8-439F-A713-B5E9B8CCD8F0}">
      <dsp:nvSpPr>
        <dsp:cNvPr id="0" name=""/>
        <dsp:cNvSpPr/>
      </dsp:nvSpPr>
      <dsp:spPr>
        <a:xfrm>
          <a:off x="3572104" y="0"/>
          <a:ext cx="2732940" cy="1495360"/>
        </a:xfrm>
        <a:prstGeom prst="roundRect">
          <a:avLst>
            <a:gd name="adj" fmla="val 10000"/>
          </a:avLst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>
            <a:solidFill>
              <a:srgbClr val="002060"/>
            </a:solidFill>
          </a:endParaRPr>
        </a:p>
      </dsp:txBody>
      <dsp:txXfrm>
        <a:off x="3615902" y="43798"/>
        <a:ext cx="2645344" cy="1407764"/>
      </dsp:txXfrm>
    </dsp:sp>
    <dsp:sp modelId="{2D9BB826-8A6C-480C-BF91-677E24C5F4DC}">
      <dsp:nvSpPr>
        <dsp:cNvPr id="0" name=""/>
        <dsp:cNvSpPr/>
      </dsp:nvSpPr>
      <dsp:spPr>
        <a:xfrm rot="17654440">
          <a:off x="5879478" y="1600180"/>
          <a:ext cx="2704489" cy="761031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EB82C6-18CC-4EC7-B37E-1212EB018226}">
      <dsp:nvSpPr>
        <dsp:cNvPr id="0" name=""/>
        <dsp:cNvSpPr/>
      </dsp:nvSpPr>
      <dsp:spPr>
        <a:xfrm>
          <a:off x="6532119" y="0"/>
          <a:ext cx="2509589" cy="1495360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>
            <a:solidFill>
              <a:srgbClr val="002060"/>
            </a:solidFill>
          </a:endParaRPr>
        </a:p>
      </dsp:txBody>
      <dsp:txXfrm>
        <a:off x="6575917" y="43798"/>
        <a:ext cx="2421993" cy="1407764"/>
      </dsp:txXfrm>
    </dsp:sp>
    <dsp:sp modelId="{20D32CB6-EB79-49B3-B81E-739E4BB21C64}">
      <dsp:nvSpPr>
        <dsp:cNvPr id="0" name=""/>
        <dsp:cNvSpPr/>
      </dsp:nvSpPr>
      <dsp:spPr>
        <a:xfrm rot="19570140">
          <a:off x="7093498" y="3001171"/>
          <a:ext cx="1318387" cy="761031"/>
        </a:xfrm>
        <a:prstGeom prst="leftArrow">
          <a:avLst>
            <a:gd name="adj1" fmla="val 60000"/>
            <a:gd name="adj2" fmla="val 50000"/>
          </a:avLst>
        </a:prstGeom>
        <a:solidFill>
          <a:srgbClr val="FFFF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D206F-9EEE-4476-A0AD-F45A15E3FF04}">
      <dsp:nvSpPr>
        <dsp:cNvPr id="0" name=""/>
        <dsp:cNvSpPr/>
      </dsp:nvSpPr>
      <dsp:spPr>
        <a:xfrm>
          <a:off x="7882350" y="1791458"/>
          <a:ext cx="2477158" cy="1495360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>
            <a:solidFill>
              <a:srgbClr val="002060"/>
            </a:solidFill>
          </a:endParaRPr>
        </a:p>
      </dsp:txBody>
      <dsp:txXfrm>
        <a:off x="7926148" y="1835256"/>
        <a:ext cx="2389562" cy="1407764"/>
      </dsp:txXfrm>
    </dsp:sp>
    <dsp:sp modelId="{C81EB0AA-948A-45F1-B170-B65CD857B048}">
      <dsp:nvSpPr>
        <dsp:cNvPr id="0" name=""/>
        <dsp:cNvSpPr/>
      </dsp:nvSpPr>
      <dsp:spPr>
        <a:xfrm>
          <a:off x="7504644" y="4220726"/>
          <a:ext cx="1479498" cy="76103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E94FC1-4EAC-417B-9C2E-B5A7E2954144}">
      <dsp:nvSpPr>
        <dsp:cNvPr id="0" name=""/>
        <dsp:cNvSpPr/>
      </dsp:nvSpPr>
      <dsp:spPr>
        <a:xfrm>
          <a:off x="8712473" y="3951345"/>
          <a:ext cx="1997185" cy="1495360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>
            <a:solidFill>
              <a:srgbClr val="002060"/>
            </a:solidFill>
          </a:endParaRPr>
        </a:p>
      </dsp:txBody>
      <dsp:txXfrm>
        <a:off x="8756271" y="3995143"/>
        <a:ext cx="1909589" cy="14077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20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3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7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19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3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7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1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1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68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8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39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7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59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199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38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78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18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97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272" y="1600571"/>
            <a:ext cx="7202559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17900" y="1600571"/>
            <a:ext cx="7204673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16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80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7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7" y="2175380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97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94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55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5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5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5" y="1435434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64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3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8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3980" indent="0">
              <a:buNone/>
              <a:defRPr sz="3300"/>
            </a:lvl2pPr>
            <a:lvl3pPr marL="1087960" indent="0">
              <a:buNone/>
              <a:defRPr sz="2900"/>
            </a:lvl3pPr>
            <a:lvl4pPr marL="1631940" indent="0">
              <a:buNone/>
              <a:defRPr sz="2400"/>
            </a:lvl4pPr>
            <a:lvl5pPr marL="2175920" indent="0">
              <a:buNone/>
              <a:defRPr sz="2400"/>
            </a:lvl5pPr>
            <a:lvl6pPr marL="2719900" indent="0">
              <a:buNone/>
              <a:defRPr sz="2400"/>
            </a:lvl6pPr>
            <a:lvl7pPr marL="3263880" indent="0">
              <a:buNone/>
              <a:defRPr sz="2400"/>
            </a:lvl7pPr>
            <a:lvl8pPr marL="3807860" indent="0">
              <a:buNone/>
              <a:defRPr sz="2400"/>
            </a:lvl8pPr>
            <a:lvl9pPr marL="4351838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01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55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71583" y="274703"/>
            <a:ext cx="3650988" cy="585446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271" y="274703"/>
            <a:ext cx="10756244" cy="58544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29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797" tIns="54398" rIns="108797" bIns="5439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2"/>
            <a:ext cx="10965657" cy="4527011"/>
          </a:xfrm>
          <a:prstGeom prst="rect">
            <a:avLst/>
          </a:prstGeom>
        </p:spPr>
        <p:txBody>
          <a:bodyPr vert="horz" lIns="108797" tIns="54398" rIns="108797" bIns="543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42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108796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7984" indent="-407984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3968" indent="-339988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599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393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791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189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587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98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3828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39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79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194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592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1990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38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78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1838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2707655" y="3893702"/>
            <a:ext cx="7488832" cy="208823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1087960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5400" b="1" dirty="0">
                <a:solidFill>
                  <a:schemeClr val="accent3">
                    <a:lumMod val="50000"/>
                  </a:schemeClr>
                </a:solidFill>
              </a:rPr>
              <a:t>Добираю синоніми й антоніми</a:t>
            </a:r>
            <a:endParaRPr lang="ru-RU" sz="5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452071" y="891599"/>
            <a:ext cx="4096544" cy="18362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407984" indent="-407984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883968" indent="-339988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599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90393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44791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9189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3587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0798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23828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4 клас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</a:rPr>
              <a:t>Лексичне значення слова </a:t>
            </a:r>
          </a:p>
        </p:txBody>
      </p:sp>
      <p:pic>
        <p:nvPicPr>
          <p:cNvPr id="9" name="Picture 2" descr="D:\4 клас\УКР. МОВА\Пономарьова\фото завдань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487" y="836712"/>
            <a:ext cx="4275812" cy="2304256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48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4461154" y="1558969"/>
            <a:ext cx="6386855" cy="3356494"/>
          </a:xfrm>
          <a:prstGeom prst="round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none" lIns="108814" tIns="54407" rIns="108814" bIns="54407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1088136" fontAlgn="base">
              <a:spcBef>
                <a:spcPct val="0"/>
              </a:spcBef>
              <a:spcAft>
                <a:spcPct val="0"/>
              </a:spcAft>
            </a:pP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Ми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сюди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прийшли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учитись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,</a:t>
            </a:r>
          </a:p>
          <a:p>
            <a:pPr algn="ctr" defTabSz="108813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Не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лінитись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, а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трудитись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.</a:t>
            </a:r>
          </a:p>
          <a:p>
            <a:pPr algn="ctr" defTabSz="108813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3800" b="1" dirty="0">
                <a:solidFill>
                  <a:schemeClr val="bg1"/>
                </a:solidFill>
                <a:ea typeface="Times New Roman" pitchFamily="18" charset="0"/>
              </a:rPr>
              <a:t>П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рацюємо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старанно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,</a:t>
            </a:r>
          </a:p>
          <a:p>
            <a:pPr algn="ctr" defTabSz="108813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Завдання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виконуємо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</a:p>
          <a:p>
            <a:pPr algn="ctr" defTabSz="108813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ми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бездоганно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!</a:t>
            </a:r>
            <a:endParaRPr lang="ru-RU" sz="3800" b="1" dirty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350053" y="333450"/>
            <a:ext cx="7579905" cy="64748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Налаштування на урок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D:\Картинки до тестів\Людина\Учні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83" y="2133350"/>
            <a:ext cx="3070341" cy="2396981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2275607" y="261442"/>
            <a:ext cx="7675853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 err="1">
                <a:solidFill>
                  <a:schemeClr val="bg1"/>
                </a:solidFill>
              </a:rPr>
              <a:t>Колір</a:t>
            </a:r>
            <a:r>
              <a:rPr lang="ru-RU" sz="4000" b="1" dirty="0">
                <a:solidFill>
                  <a:schemeClr val="bg1"/>
                </a:solidFill>
              </a:rPr>
              <a:t> настрою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948182" y="4530331"/>
            <a:ext cx="7603616" cy="1756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Чи любите ви подорожі? На Ваших екранах машинки. Яку б ви вибрали для участі у подорожі?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Намалюйте схематично машину того кольору,</a:t>
            </a:r>
            <a:r>
              <a:rPr lang="uk-UA" sz="2400" b="1" dirty="0"/>
              <a:t>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який передає ваш настрій на початку уроку.  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" name="Рисунок 19" descr="Картинки по запросу тачки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82" y="1290758"/>
            <a:ext cx="2581881" cy="1681372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</p:pic>
      <p:pic>
        <p:nvPicPr>
          <p:cNvPr id="23" name="Рисунок 22" descr="Картинки по запросу машина розовая малюнок мульт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321" y="1267905"/>
            <a:ext cx="2358195" cy="1677560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</p:pic>
      <p:sp>
        <p:nvSpPr>
          <p:cNvPr id="24" name="Подзаголовок 2"/>
          <p:cNvSpPr txBox="1">
            <a:spLocks/>
          </p:cNvSpPr>
          <p:nvPr/>
        </p:nvSpPr>
        <p:spPr>
          <a:xfrm>
            <a:off x="9251149" y="3050359"/>
            <a:ext cx="2025458" cy="692109"/>
          </a:xfrm>
          <a:prstGeom prst="roundRect">
            <a:avLst/>
          </a:prstGeom>
          <a:solidFill>
            <a:srgbClr val="D935B6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творчість</a:t>
            </a:r>
          </a:p>
        </p:txBody>
      </p:sp>
      <p:sp>
        <p:nvSpPr>
          <p:cNvPr id="25" name="Подзаголовок 2"/>
          <p:cNvSpPr txBox="1">
            <a:spLocks/>
          </p:cNvSpPr>
          <p:nvPr/>
        </p:nvSpPr>
        <p:spPr>
          <a:xfrm>
            <a:off x="4098616" y="3051155"/>
            <a:ext cx="1998099" cy="692109"/>
          </a:xfrm>
          <a:prstGeom prst="roundRect">
            <a:avLst/>
          </a:prstGeom>
          <a:solidFill>
            <a:srgbClr val="FFFF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рішучість</a:t>
            </a:r>
            <a:endParaRPr lang="uk-UA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6" name="Подзаголовок 2"/>
          <p:cNvSpPr txBox="1">
            <a:spLocks/>
          </p:cNvSpPr>
          <p:nvPr/>
        </p:nvSpPr>
        <p:spPr>
          <a:xfrm>
            <a:off x="691432" y="3051155"/>
            <a:ext cx="2896962" cy="692109"/>
          </a:xfrm>
          <a:prstGeom prst="roundRect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працьовитість</a:t>
            </a:r>
          </a:p>
        </p:txBody>
      </p:sp>
      <p:sp>
        <p:nvSpPr>
          <p:cNvPr id="27" name="Подзаголовок 2"/>
          <p:cNvSpPr txBox="1">
            <a:spLocks/>
          </p:cNvSpPr>
          <p:nvPr/>
        </p:nvSpPr>
        <p:spPr>
          <a:xfrm>
            <a:off x="6411163" y="3026474"/>
            <a:ext cx="2417171" cy="69210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старанність</a:t>
            </a:r>
          </a:p>
        </p:txBody>
      </p:sp>
      <p:pic>
        <p:nvPicPr>
          <p:cNvPr id="2054" name="Picture 6" descr="https://naurok.com.ua/uploads/files/10156/19776/20043_html/images/19776.00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781" y="4915463"/>
            <a:ext cx="2358194" cy="927753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" name="Рисунок 15" descr="Картинки по запросу маинка жовта малюнок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81" b="7267"/>
          <a:stretch/>
        </p:blipFill>
        <p:spPr bwMode="auto">
          <a:xfrm>
            <a:off x="4002698" y="1232877"/>
            <a:ext cx="2189933" cy="1693849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</p:pic>
      <p:pic>
        <p:nvPicPr>
          <p:cNvPr id="17" name="Рисунок 16" descr="Картинки по запросу машина синя малюнок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58" b="7921"/>
          <a:stretch/>
        </p:blipFill>
        <p:spPr bwMode="auto">
          <a:xfrm>
            <a:off x="6519805" y="1240847"/>
            <a:ext cx="2237493" cy="1693849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1680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 animBg="1"/>
      <p:bldP spid="9" grpId="0" animBg="1"/>
      <p:bldP spid="2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831" y="476782"/>
            <a:ext cx="10965657" cy="64822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>
                <a:solidFill>
                  <a:schemeClr val="bg1"/>
                </a:solidFill>
              </a:rPr>
              <a:t>Перевірка домашнього завдання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460" y="6238756"/>
            <a:ext cx="1556988" cy="5761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900" b="1" dirty="0" err="1">
                <a:solidFill>
                  <a:schemeClr val="bg1"/>
                </a:solidFill>
              </a:rPr>
              <a:t>Стор</a:t>
            </a:r>
            <a:r>
              <a:rPr lang="uk-UA" sz="2900" b="1" dirty="0">
                <a:solidFill>
                  <a:schemeClr val="bg1"/>
                </a:solidFill>
              </a:rPr>
              <a:t>. </a:t>
            </a:r>
            <a:r>
              <a:rPr lang="uk-UA" sz="2900" b="1" dirty="0" smtClean="0">
                <a:solidFill>
                  <a:schemeClr val="bg1"/>
                </a:solidFill>
              </a:rPr>
              <a:t>18</a:t>
            </a:r>
            <a:endParaRPr lang="uk-UA" sz="2900" b="1" dirty="0">
              <a:solidFill>
                <a:schemeClr val="bg1"/>
              </a:solidFill>
            </a:endParaRPr>
          </a:p>
        </p:txBody>
      </p:sp>
      <p:pic>
        <p:nvPicPr>
          <p:cNvPr id="7" name="Picture 2" descr="D:\4 клас\01 УКР. МОВА\1 ПОНОМАРЬОВА\02 Значення слова\2026-09-19_2209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324" y="1258952"/>
            <a:ext cx="9695275" cy="526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73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728878721"/>
              </p:ext>
            </p:extLst>
          </p:nvPr>
        </p:nvGraphicFramePr>
        <p:xfrm>
          <a:off x="143245" y="332733"/>
          <a:ext cx="11803394" cy="5930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267495" y="4437906"/>
            <a:ext cx="23762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3600" b="1" dirty="0">
                <a:solidFill>
                  <a:srgbClr val="002060"/>
                </a:solidFill>
              </a:rPr>
              <a:t>Пряме-переносне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67495" y="1992602"/>
            <a:ext cx="29209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3600" b="1" dirty="0">
                <a:solidFill>
                  <a:srgbClr val="002060"/>
                </a:solidFill>
              </a:rPr>
              <a:t>Однозначне-багатозначне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44422" y="840474"/>
            <a:ext cx="20858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3600" b="1" dirty="0">
                <a:solidFill>
                  <a:srgbClr val="002060"/>
                </a:solidFill>
              </a:rPr>
              <a:t>синоніми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55362" y="768466"/>
            <a:ext cx="20387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3600" b="1" dirty="0">
                <a:solidFill>
                  <a:srgbClr val="002060"/>
                </a:solidFill>
              </a:rPr>
              <a:t>антоніми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72115" y="2531211"/>
            <a:ext cx="19607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3600" b="1" dirty="0">
                <a:solidFill>
                  <a:srgbClr val="002060"/>
                </a:solidFill>
              </a:rPr>
              <a:t>омоніми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894062" y="4437906"/>
            <a:ext cx="18722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3600" b="1" dirty="0" err="1">
                <a:solidFill>
                  <a:srgbClr val="002060"/>
                </a:solidFill>
              </a:rPr>
              <a:t>Фразео-логізми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19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02623" y="411684"/>
            <a:ext cx="10345879" cy="65202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800" b="1" dirty="0">
                <a:solidFill>
                  <a:schemeClr val="bg1"/>
                </a:solidFill>
              </a:rPr>
              <a:t>Повідомлення теми уроку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39903" y="1220451"/>
            <a:ext cx="6552728" cy="440119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Сьогодні на уроці ми будемо вдосконалювати вміння добирати синоніми та антоніми. Будемо розподіляти слова за тематичними групами, складати і записувати речення з поданими словами, добирати заголовок до тексту. Продовжимо знайомитися з європейською країною. Збагачуватимемо  свій  словниковий  запас.</a:t>
            </a:r>
          </a:p>
        </p:txBody>
      </p:sp>
      <p:pic>
        <p:nvPicPr>
          <p:cNvPr id="1026" name="Picture 2" descr="D:\Картинки до тестів\!!!!Эсмира_512х512\_free_2024-01-13-17-30-26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39" y="1184673"/>
            <a:ext cx="4055447" cy="376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64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D:\3 клас\01 УКР МОВА\1 Пономарьова\06 Дієслово\№087-Добираю дієслова - антоніми і синоніми\Аркуш в лінію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6894"/>
          <a:stretch/>
        </p:blipFill>
        <p:spPr bwMode="auto">
          <a:xfrm>
            <a:off x="163032" y="1112574"/>
            <a:ext cx="11752889" cy="536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9562" y="447463"/>
            <a:ext cx="10051366" cy="62321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800" b="1" dirty="0">
                <a:solidFill>
                  <a:schemeClr val="bg1"/>
                </a:solidFill>
              </a:rPr>
              <a:t>Хвилинка каліграфії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0" t="41425" r="16950" b="31937"/>
          <a:stretch/>
        </p:blipFill>
        <p:spPr>
          <a:xfrm>
            <a:off x="3521352" y="1413103"/>
            <a:ext cx="5250022" cy="14295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7344" y="-721742"/>
            <a:ext cx="578026" cy="7217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80917" y="-726347"/>
            <a:ext cx="578026" cy="7217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7507" y="-745347"/>
            <a:ext cx="578026" cy="72176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60474" y="-712868"/>
            <a:ext cx="578026" cy="7217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175297" y="-684537"/>
            <a:ext cx="578026" cy="7217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02803" y="-705329"/>
            <a:ext cx="578026" cy="72176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23164" y="-684309"/>
            <a:ext cx="534586" cy="67972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000022" y="-726347"/>
            <a:ext cx="578026" cy="72176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82360" y="-745347"/>
            <a:ext cx="578026" cy="72176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521352" y="-721760"/>
            <a:ext cx="578026" cy="72176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3" t="45740" r="69320" b="31307"/>
          <a:stretch/>
        </p:blipFill>
        <p:spPr>
          <a:xfrm>
            <a:off x="4865660" y="980955"/>
            <a:ext cx="2537143" cy="132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51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748757" y="1181931"/>
            <a:ext cx="6428527" cy="47214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Узнайте 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слова, в яких відсутні голосні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267" name="Подзаголовок 4"/>
          <p:cNvSpPr>
            <a:spLocks noGrp="1"/>
          </p:cNvSpPr>
          <p:nvPr>
            <p:ph type="subTitle" idx="1"/>
          </p:nvPr>
        </p:nvSpPr>
        <p:spPr>
          <a:xfrm>
            <a:off x="777904" y="333450"/>
            <a:ext cx="10642719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eaLnBrk="1" hangingPunct="1"/>
            <a:r>
              <a:rPr lang="uk-UA" sz="4000" b="1" dirty="0" smtClean="0">
                <a:solidFill>
                  <a:schemeClr val="bg1"/>
                </a:solidFill>
                <a:latin typeface="+mj-lt"/>
              </a:rPr>
              <a:t>Словникова робота</a:t>
            </a:r>
            <a:endParaRPr lang="ru-RU" sz="4000" b="1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733647" y="1125538"/>
            <a:ext cx="3103602" cy="68188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3800" b="1" dirty="0" err="1">
                <a:solidFill>
                  <a:schemeClr val="bg1"/>
                </a:solidFill>
              </a:rPr>
              <a:t>клмтр</a:t>
            </a:r>
            <a:endParaRPr lang="ru-RU" sz="3800" b="1" dirty="0">
              <a:solidFill>
                <a:schemeClr val="bg1"/>
              </a:solidFill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743880" y="1125538"/>
            <a:ext cx="3073810" cy="68592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3800" b="1" dirty="0">
                <a:solidFill>
                  <a:schemeClr val="bg1"/>
                </a:solidFill>
              </a:rPr>
              <a:t>кілометр</a:t>
            </a:r>
            <a:endParaRPr lang="ru-RU" sz="3800" b="1" dirty="0">
              <a:solidFill>
                <a:schemeClr val="bg1"/>
              </a:solidFill>
            </a:endParaRPr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733647" y="2000081"/>
            <a:ext cx="3103602" cy="681885"/>
          </a:xfrm>
          <a:prstGeom prst="round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3800" b="1" dirty="0" err="1">
                <a:solidFill>
                  <a:schemeClr val="bg1"/>
                </a:solidFill>
              </a:rPr>
              <a:t>снтмтр</a:t>
            </a:r>
            <a:endParaRPr lang="ru-RU" sz="3800" b="1" dirty="0">
              <a:solidFill>
                <a:schemeClr val="bg1"/>
              </a:solidFill>
            </a:endParaRPr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740880" y="2017279"/>
            <a:ext cx="3073810" cy="685926"/>
          </a:xfrm>
          <a:prstGeom prst="round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3800" b="1" dirty="0">
                <a:solidFill>
                  <a:schemeClr val="bg1"/>
                </a:solidFill>
              </a:rPr>
              <a:t>сантиметр</a:t>
            </a:r>
            <a:endParaRPr lang="ru-RU" sz="3800" b="1" dirty="0">
              <a:solidFill>
                <a:schemeClr val="bg1"/>
              </a:solidFill>
            </a:endParaRPr>
          </a:p>
        </p:txBody>
      </p:sp>
      <p:sp>
        <p:nvSpPr>
          <p:cNvPr id="14" name="Заголовок 3"/>
          <p:cNvSpPr txBox="1">
            <a:spLocks/>
          </p:cNvSpPr>
          <p:nvPr/>
        </p:nvSpPr>
        <p:spPr>
          <a:xfrm>
            <a:off x="777904" y="2859208"/>
            <a:ext cx="3103602" cy="681885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3800" b="1" dirty="0" err="1">
                <a:solidFill>
                  <a:schemeClr val="bg1"/>
                </a:solidFill>
              </a:rPr>
              <a:t>дцмтр</a:t>
            </a:r>
            <a:endParaRPr lang="ru-RU" sz="3800" b="1" dirty="0">
              <a:solidFill>
                <a:schemeClr val="bg1"/>
              </a:solidFill>
            </a:endParaRPr>
          </a:p>
        </p:txBody>
      </p:sp>
      <p:sp>
        <p:nvSpPr>
          <p:cNvPr id="15" name="Заголовок 3"/>
          <p:cNvSpPr txBox="1">
            <a:spLocks/>
          </p:cNvSpPr>
          <p:nvPr/>
        </p:nvSpPr>
        <p:spPr>
          <a:xfrm>
            <a:off x="743879" y="2870701"/>
            <a:ext cx="3115903" cy="685926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3800" b="1" dirty="0">
                <a:solidFill>
                  <a:schemeClr val="bg1"/>
                </a:solidFill>
              </a:rPr>
              <a:t>дециметр</a:t>
            </a:r>
            <a:endParaRPr lang="ru-RU" sz="38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3"/>
          <p:cNvSpPr txBox="1">
            <a:spLocks/>
          </p:cNvSpPr>
          <p:nvPr/>
        </p:nvSpPr>
        <p:spPr>
          <a:xfrm>
            <a:off x="777904" y="3841059"/>
            <a:ext cx="3103602" cy="681885"/>
          </a:xfrm>
          <a:prstGeom prst="round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3800" b="1" dirty="0" err="1">
                <a:solidFill>
                  <a:schemeClr val="bg1"/>
                </a:solidFill>
              </a:rPr>
              <a:t>млмтр</a:t>
            </a:r>
            <a:endParaRPr lang="ru-RU" sz="3800" b="1" dirty="0">
              <a:solidFill>
                <a:schemeClr val="bg1"/>
              </a:solidFill>
            </a:endParaRPr>
          </a:p>
        </p:txBody>
      </p:sp>
      <p:sp>
        <p:nvSpPr>
          <p:cNvPr id="17" name="Заголовок 3"/>
          <p:cNvSpPr txBox="1">
            <a:spLocks/>
          </p:cNvSpPr>
          <p:nvPr/>
        </p:nvSpPr>
        <p:spPr>
          <a:xfrm>
            <a:off x="785973" y="3824488"/>
            <a:ext cx="3073810" cy="685926"/>
          </a:xfrm>
          <a:prstGeom prst="round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3800" b="1" dirty="0">
                <a:solidFill>
                  <a:schemeClr val="bg1"/>
                </a:solidFill>
              </a:rPr>
              <a:t>міліметр</a:t>
            </a:r>
            <a:endParaRPr lang="ru-RU" sz="3800" b="1" dirty="0">
              <a:solidFill>
                <a:schemeClr val="bg1"/>
              </a:solidFill>
            </a:endParaRPr>
          </a:p>
        </p:txBody>
      </p:sp>
      <p:sp>
        <p:nvSpPr>
          <p:cNvPr id="20" name="Заголовок 3"/>
          <p:cNvSpPr txBox="1">
            <a:spLocks/>
          </p:cNvSpPr>
          <p:nvPr/>
        </p:nvSpPr>
        <p:spPr>
          <a:xfrm>
            <a:off x="4748757" y="1701602"/>
            <a:ext cx="6428527" cy="47214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Яке лексичне значення цих слів?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1" name="Заголовок 3"/>
          <p:cNvSpPr txBox="1">
            <a:spLocks/>
          </p:cNvSpPr>
          <p:nvPr/>
        </p:nvSpPr>
        <p:spPr>
          <a:xfrm>
            <a:off x="4651871" y="2205658"/>
            <a:ext cx="6768752" cy="57606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3200" b="1" dirty="0">
                <a:solidFill>
                  <a:schemeClr val="bg1"/>
                </a:solidFill>
              </a:rPr>
              <a:t>Це одиниці вимірювання довжини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2" name="Заголовок 3"/>
          <p:cNvSpPr txBox="1">
            <a:spLocks/>
          </p:cNvSpPr>
          <p:nvPr/>
        </p:nvSpPr>
        <p:spPr>
          <a:xfrm>
            <a:off x="4757866" y="2923339"/>
            <a:ext cx="6428527" cy="88314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Назвіть ці одиниці 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в порядку 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збільшення і 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запишіть їх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https://resources.cdn.miyklas.com.ua/990e1273-bd04-4bc9-bf45-b828195bf5ec/%D0%BC%D0%BC-w4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47" y="4653930"/>
            <a:ext cx="3450416" cy="1709465"/>
          </a:xfrm>
          <a:prstGeom prst="round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vitppt.com.ua/images/10/9820/770/img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95" b="1959"/>
          <a:stretch/>
        </p:blipFill>
        <p:spPr bwMode="auto">
          <a:xfrm>
            <a:off x="5587975" y="3951778"/>
            <a:ext cx="5165041" cy="2266060"/>
          </a:xfrm>
          <a:prstGeom prst="round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3199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17" grpId="0" animBg="1"/>
      <p:bldP spid="20" grpId="0" animBg="1"/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99" y="421582"/>
            <a:ext cx="10965657" cy="79227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/>
              <a:t>Мотивація навчальної діяльності</a:t>
            </a:r>
            <a:endParaRPr lang="ru-RU" sz="4800" b="1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8468295" y="1556636"/>
            <a:ext cx="3251824" cy="172914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300" b="1" dirty="0">
                <a:solidFill>
                  <a:schemeClr val="accent3">
                    <a:lumMod val="50000"/>
                  </a:schemeClr>
                </a:solidFill>
              </a:rPr>
              <a:t>Відшукайте </a:t>
            </a:r>
            <a:r>
              <a:rPr lang="uk-UA" sz="3300" b="1" dirty="0" smtClean="0">
                <a:solidFill>
                  <a:schemeClr val="accent3">
                    <a:lumMod val="50000"/>
                  </a:schemeClr>
                </a:solidFill>
              </a:rPr>
              <a:t>слова на парасольці</a:t>
            </a:r>
            <a:endParaRPr lang="uk-UA" sz="33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22" name="Picture 2" descr="D:\4 клас\1 УКР. МОВА\ПОНОМАРЬОВА\ІІ Значення слова\2022-09-22_2311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29" y="1341562"/>
            <a:ext cx="7377308" cy="5214548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11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 txBox="1">
            <a:spLocks/>
          </p:cNvSpPr>
          <p:nvPr/>
        </p:nvSpPr>
        <p:spPr>
          <a:xfrm>
            <a:off x="5509420" y="4607732"/>
            <a:ext cx="6250474" cy="93632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2800" b="1" dirty="0" err="1">
                <a:solidFill>
                  <a:schemeClr val="bg1"/>
                </a:solidFill>
              </a:rPr>
              <a:t>Франція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тягнеться</a:t>
            </a:r>
            <a:r>
              <a:rPr lang="ru-RU" sz="2800" b="1" dirty="0">
                <a:solidFill>
                  <a:schemeClr val="bg1"/>
                </a:solidFill>
              </a:rPr>
              <a:t> на 1000 </a:t>
            </a:r>
            <a:r>
              <a:rPr lang="ru-RU" sz="2800" b="1" dirty="0" err="1">
                <a:solidFill>
                  <a:schemeClr val="bg1"/>
                </a:solidFill>
              </a:rPr>
              <a:t>кілометрів</a:t>
            </a:r>
            <a:r>
              <a:rPr lang="ru-RU" sz="2800" b="1" dirty="0">
                <a:solidFill>
                  <a:schemeClr val="bg1"/>
                </a:solidFill>
              </a:rPr>
              <a:t> з </a:t>
            </a:r>
            <a:r>
              <a:rPr lang="ru-RU" sz="2800" b="1" dirty="0" err="1">
                <a:solidFill>
                  <a:schemeClr val="bg1"/>
                </a:solidFill>
              </a:rPr>
              <a:t>півдня</a:t>
            </a:r>
            <a:r>
              <a:rPr lang="ru-RU" sz="2800" b="1" dirty="0">
                <a:solidFill>
                  <a:schemeClr val="bg1"/>
                </a:solidFill>
              </a:rPr>
              <a:t> на </a:t>
            </a:r>
            <a:r>
              <a:rPr lang="ru-RU" sz="2800" b="1" dirty="0" err="1">
                <a:solidFill>
                  <a:schemeClr val="bg1"/>
                </a:solidFill>
              </a:rPr>
              <a:t>північ</a:t>
            </a:r>
            <a:r>
              <a:rPr lang="ru-RU" sz="2800" b="1" dirty="0">
                <a:solidFill>
                  <a:schemeClr val="bg1"/>
                </a:solidFill>
              </a:rPr>
              <a:t> та </a:t>
            </a:r>
            <a:r>
              <a:rPr lang="ru-RU" sz="2800" b="1" dirty="0" err="1">
                <a:solidFill>
                  <a:schemeClr val="bg1"/>
                </a:solidFill>
              </a:rPr>
              <a:t>із</a:t>
            </a:r>
            <a:r>
              <a:rPr lang="ru-RU" sz="2800" b="1" dirty="0">
                <a:solidFill>
                  <a:schemeClr val="bg1"/>
                </a:solidFill>
              </a:rPr>
              <a:t> заходу на </a:t>
            </a:r>
            <a:r>
              <a:rPr lang="ru-RU" sz="2800" b="1" dirty="0" err="1">
                <a:solidFill>
                  <a:schemeClr val="bg1"/>
                </a:solidFill>
              </a:rPr>
              <a:t>схід</a:t>
            </a:r>
            <a:r>
              <a:rPr lang="ru-RU" sz="2800" b="1" dirty="0">
                <a:solidFill>
                  <a:schemeClr val="bg1"/>
                </a:solidFill>
              </a:rPr>
              <a:t>.</a:t>
            </a:r>
            <a:endParaRPr lang="ru-RU" sz="28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5708239" y="3717826"/>
            <a:ext cx="5784393" cy="72031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 anchor="ctr">
            <a:noAutofit/>
          </a:bodyPr>
          <a:lstStyle/>
          <a:p>
            <a:pPr algn="ctr">
              <a:defRPr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Прочитайте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речення.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Запишіть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його, замінюючи число словом. </a:t>
            </a:r>
            <a:endParaRPr lang="ru-RU" sz="2900" b="1" dirty="0">
              <a:solidFill>
                <a:schemeClr val="accent3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2" descr="https://upload.wikimedia.org/wikipedia/commons/thumb/7/78/Frantzia_Mapa_Ukr.PNG/250px-Frantzia_Mapa_Uk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84" y="1156646"/>
            <a:ext cx="4864763" cy="3929332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5420396" y="1989300"/>
            <a:ext cx="6216251" cy="158454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2900" b="1" dirty="0">
                <a:solidFill>
                  <a:schemeClr val="bg1"/>
                </a:solidFill>
              </a:rPr>
              <a:t>Сусідами Франції є: </a:t>
            </a:r>
            <a:endParaRPr lang="uk-UA" sz="2900" b="1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uk-UA" sz="2900" b="1" dirty="0" smtClean="0">
                <a:solidFill>
                  <a:schemeClr val="bg1"/>
                </a:solidFill>
              </a:rPr>
              <a:t>Бельгія</a:t>
            </a:r>
            <a:r>
              <a:rPr lang="uk-UA" sz="2900" b="1" dirty="0">
                <a:solidFill>
                  <a:schemeClr val="bg1"/>
                </a:solidFill>
              </a:rPr>
              <a:t>, Люксембург, Німеччина, Швейцарія, Італія, Андорра, Іспанія.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8" name="Заголовок 3"/>
          <p:cNvSpPr txBox="1">
            <a:spLocks/>
          </p:cNvSpPr>
          <p:nvPr/>
        </p:nvSpPr>
        <p:spPr>
          <a:xfrm>
            <a:off x="5708239" y="1197379"/>
            <a:ext cx="5784393" cy="72024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Яка столиця Франції? З якими країнами Франція має спільний кордон?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9" name="Подзаголовок 4"/>
          <p:cNvSpPr txBox="1">
            <a:spLocks/>
          </p:cNvSpPr>
          <p:nvPr/>
        </p:nvSpPr>
        <p:spPr>
          <a:xfrm>
            <a:off x="691432" y="315201"/>
            <a:ext cx="10801200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000" b="1" smtClean="0">
                <a:solidFill>
                  <a:schemeClr val="bg1"/>
                </a:solidFill>
                <a:latin typeface="+mj-lt"/>
              </a:rPr>
              <a:t>Віртуальна подорож до Франції</a:t>
            </a:r>
            <a:endParaRPr lang="ru-RU" sz="4000" b="1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Заголовок 3"/>
          <p:cNvSpPr txBox="1">
            <a:spLocks/>
          </p:cNvSpPr>
          <p:nvPr/>
        </p:nvSpPr>
        <p:spPr>
          <a:xfrm>
            <a:off x="485184" y="5201936"/>
            <a:ext cx="4900989" cy="89215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 anchor="ctr">
            <a:noAutofit/>
          </a:bodyPr>
          <a:lstStyle/>
          <a:p>
            <a:pPr algn="ctr">
              <a:defRPr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Підкресліть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основу речення – підмет і присудок</a:t>
            </a:r>
            <a:endParaRPr lang="ru-RU" sz="2900" b="1" dirty="0">
              <a:solidFill>
                <a:schemeClr val="accent3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1669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дзаголовок 2"/>
          <p:cNvSpPr txBox="1">
            <a:spLocks/>
          </p:cNvSpPr>
          <p:nvPr/>
        </p:nvSpPr>
        <p:spPr>
          <a:xfrm>
            <a:off x="6611411" y="4165188"/>
            <a:ext cx="2504206" cy="235577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</a:rPr>
              <a:t>Соус,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</a:rPr>
              <a:t>майонез,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</a:rPr>
              <a:t>желе,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</a:rPr>
              <a:t>маринад,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</a:rPr>
              <a:t>котлета. </a:t>
            </a: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777182" y="4237571"/>
            <a:ext cx="2081654" cy="221100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</a:rPr>
              <a:t>Пальто,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</a:rPr>
              <a:t>блуза,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</a:rPr>
              <a:t>кутюр’є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</a:rPr>
              <a:t>ательє </a:t>
            </a:r>
          </a:p>
        </p:txBody>
      </p:sp>
      <p:pic>
        <p:nvPicPr>
          <p:cNvPr id="1026" name="Picture 2" descr="D:\4 клас\01 УКР. МОВА\1 ПОНОМАРЬОВА\02 Значення слова\2026-09-21_1342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82" y="2205658"/>
            <a:ext cx="10482725" cy="1531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одзаголовок 2"/>
          <p:cNvSpPr txBox="1">
            <a:spLocks/>
          </p:cNvSpPr>
          <p:nvPr/>
        </p:nvSpPr>
        <p:spPr>
          <a:xfrm>
            <a:off x="2967057" y="4237571"/>
            <a:ext cx="3559970" cy="236612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 smtClean="0">
                <a:solidFill>
                  <a:schemeClr val="accent3">
                    <a:lumMod val="50000"/>
                  </a:schemeClr>
                </a:solidFill>
              </a:rPr>
              <a:t>Рояль, костюмер</a:t>
            </a: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 smtClean="0">
                <a:solidFill>
                  <a:schemeClr val="accent3">
                    <a:lumMod val="50000"/>
                  </a:schemeClr>
                </a:solidFill>
              </a:rPr>
              <a:t>ескіз, </a:t>
            </a:r>
            <a:endParaRPr lang="uk-UA" sz="29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 smtClean="0">
                <a:solidFill>
                  <a:schemeClr val="accent3">
                    <a:lumMod val="50000"/>
                  </a:schemeClr>
                </a:solidFill>
              </a:rPr>
              <a:t>репертуар, актор,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 smtClean="0">
                <a:solidFill>
                  <a:schemeClr val="accent3">
                    <a:lumMod val="50000"/>
                  </a:schemeClr>
                </a:solidFill>
              </a:rPr>
              <a:t> балет, афіша</a:t>
            </a: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endParaRPr lang="uk-UA" sz="29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 smtClean="0">
                <a:solidFill>
                  <a:schemeClr val="accent3">
                    <a:lumMod val="50000"/>
                  </a:schemeClr>
                </a:solidFill>
              </a:rPr>
              <a:t>макіяж </a:t>
            </a:r>
            <a:endParaRPr lang="uk-UA" sz="2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98462" y="261442"/>
            <a:ext cx="10490998" cy="634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 smtClean="0"/>
              <a:t>Розподільне списування</a:t>
            </a:r>
            <a:endParaRPr lang="ru-RU" sz="4000" b="1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721873" y="980955"/>
            <a:ext cx="10467587" cy="122983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Найбільшу популярність Франції принесли МОДА, ПАРФУМЕРІЯ, КУХНЯ, МИСТЕЦТВО.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Прочитайте,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які слова із цих сфер українська мова запозичила з французької.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їх у чотири колонки</a:t>
            </a: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9431395" y="4402164"/>
            <a:ext cx="2099226" cy="63835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714"/>
              </a:spcBef>
              <a:buNone/>
            </a:pP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</a:rPr>
              <a:t>парфуми</a:t>
            </a:r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926522" y="3723950"/>
            <a:ext cx="1759091" cy="576994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solidFill>
                  <a:schemeClr val="bg1"/>
                </a:solidFill>
              </a:rPr>
              <a:t>МОДА</a:t>
            </a: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9252164" y="3761603"/>
            <a:ext cx="2278457" cy="597669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solidFill>
                  <a:schemeClr val="bg1"/>
                </a:solidFill>
              </a:rPr>
              <a:t>ПАРФУМЕРІЯ</a:t>
            </a: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7028135" y="3723950"/>
            <a:ext cx="1823016" cy="589732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КУХНЯ</a:t>
            </a:r>
          </a:p>
        </p:txBody>
      </p:sp>
      <p:sp>
        <p:nvSpPr>
          <p:cNvPr id="20" name="Подзаголовок 2"/>
          <p:cNvSpPr txBox="1">
            <a:spLocks/>
          </p:cNvSpPr>
          <p:nvPr/>
        </p:nvSpPr>
        <p:spPr>
          <a:xfrm>
            <a:off x="3499743" y="3765572"/>
            <a:ext cx="2686549" cy="589732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solidFill>
                  <a:schemeClr val="bg1"/>
                </a:solidFill>
              </a:rPr>
              <a:t>МИСТЕЦТВО</a:t>
            </a:r>
          </a:p>
        </p:txBody>
      </p:sp>
    </p:spTree>
    <p:extLst>
      <p:ext uri="{BB962C8B-B14F-4D97-AF65-F5344CB8AC3E}">
        <p14:creationId xmlns:p14="http://schemas.microsoft.com/office/powerpoint/2010/main" val="34168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7" grpId="0" animBg="1"/>
      <p:bldP spid="21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45163" y="225592"/>
            <a:ext cx="7264994" cy="77827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b="1" dirty="0" smtClean="0"/>
              <a:t>Синоніми, антоніми</a:t>
            </a:r>
            <a:endParaRPr lang="ru-RU" b="1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598480" y="3717826"/>
            <a:ext cx="3204433" cy="27474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b="1" dirty="0">
                <a:solidFill>
                  <a:schemeClr val="accent3">
                    <a:lumMod val="50000"/>
                  </a:schemeClr>
                </a:solidFill>
              </a:rPr>
              <a:t>Майстерня 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b="1" dirty="0">
                <a:solidFill>
                  <a:schemeClr val="accent3">
                    <a:lumMod val="50000"/>
                  </a:schemeClr>
                </a:solidFill>
              </a:rPr>
              <a:t>Оголошення 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b="1" dirty="0">
                <a:solidFill>
                  <a:schemeClr val="accent3">
                    <a:lumMod val="50000"/>
                  </a:schemeClr>
                </a:solidFill>
              </a:rPr>
              <a:t>Модельєр 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b="1" dirty="0">
                <a:solidFill>
                  <a:schemeClr val="accent3">
                    <a:lumMod val="50000"/>
                  </a:schemeClr>
                </a:solidFill>
              </a:rPr>
              <a:t>Артист 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b="1" dirty="0">
                <a:solidFill>
                  <a:schemeClr val="accent3">
                    <a:lumMod val="50000"/>
                  </a:schemeClr>
                </a:solidFill>
              </a:rPr>
              <a:t>Підлива – </a:t>
            </a: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1123480" y="1125006"/>
            <a:ext cx="7272808" cy="5041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Пригадайте, 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що таке синоніми й антоніми. 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3463412" y="3738625"/>
            <a:ext cx="1759091" cy="640475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ательє</a:t>
            </a: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511295" y="4289828"/>
            <a:ext cx="1759091" cy="609905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афіша</a:t>
            </a: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3473295" y="4821126"/>
            <a:ext cx="1759091" cy="67064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 smtClean="0">
                <a:solidFill>
                  <a:schemeClr val="bg1"/>
                </a:solidFill>
              </a:rPr>
              <a:t>кутюр’є</a:t>
            </a:r>
            <a:endParaRPr lang="uk-UA" b="1" dirty="0">
              <a:solidFill>
                <a:schemeClr val="bg1"/>
              </a:solidFill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3473295" y="5454475"/>
            <a:ext cx="1759091" cy="690097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accent3">
                    <a:lumMod val="50000"/>
                  </a:schemeClr>
                </a:solidFill>
              </a:rPr>
              <a:t>актор</a:t>
            </a: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3511295" y="5965732"/>
            <a:ext cx="1759091" cy="690097"/>
          </a:xfrm>
          <a:prstGeom prst="round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соус</a:t>
            </a: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6164039" y="3834722"/>
            <a:ext cx="4972967" cy="108875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rgbClr val="FFFF00"/>
                </a:solidFill>
              </a:rPr>
              <a:t>Синоніми</a:t>
            </a:r>
            <a:r>
              <a:rPr lang="uk-UA" b="1" dirty="0">
                <a:solidFill>
                  <a:schemeClr val="bg1"/>
                </a:solidFill>
              </a:rPr>
              <a:t> – це слова, близькі за значенням</a:t>
            </a: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6164039" y="4923477"/>
            <a:ext cx="4964768" cy="12782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rgbClr val="FFFF00"/>
                </a:solidFill>
              </a:rPr>
              <a:t>Антоніми</a:t>
            </a:r>
            <a:r>
              <a:rPr lang="uk-UA" b="1" dirty="0">
                <a:solidFill>
                  <a:schemeClr val="bg1"/>
                </a:solidFill>
              </a:rPr>
              <a:t> – це слова, протилежні за значенням</a:t>
            </a: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598480" y="1667592"/>
            <a:ext cx="9248046" cy="49578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Знайдіть 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серед виділених слів синоніми до поданих слів</a:t>
            </a:r>
          </a:p>
        </p:txBody>
      </p:sp>
      <p:pic>
        <p:nvPicPr>
          <p:cNvPr id="1026" name="Picture 2" descr="D:\Картинки до тестів\Людина\робота в парах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4439" y="116659"/>
            <a:ext cx="2297812" cy="1798826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D:\4 клас\01 УКР. МОВА\1 ПОНОМАРЬОВА\02 Значення слова\2026-09-21_1342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82" y="2205658"/>
            <a:ext cx="10482725" cy="1531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16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upload.wikimedia.org/wikipedia/commons/thumb/f/fa/Place_de_la_Concorde_from_the_Eiffel_Tower%2C_Paris_April_2011.jpg/800px-Place_de_la_Concorde_from_the_Eiffel_Tower%2C_Paris_April_2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87" y="1015647"/>
            <a:ext cx="5870564" cy="29360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6" name="Picture 4" descr="https://rest.guru.ua/img/place_photo/396/9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429" y="3285744"/>
            <a:ext cx="6105072" cy="33847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704507" y="188684"/>
            <a:ext cx="7264994" cy="77827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b="1" dirty="0" smtClean="0"/>
              <a:t>Віртуальна подорож</a:t>
            </a:r>
            <a:endParaRPr lang="ru-RU" b="1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576145" y="3933850"/>
            <a:ext cx="4076664" cy="124200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Найбільша в Парижі  площа Згоди</a:t>
            </a: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597355" y="2140274"/>
            <a:ext cx="4548312" cy="107024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Головна площа Києва – майдан Незалежності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6524079" y="1064555"/>
            <a:ext cx="4627592" cy="100864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Знайдіть 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синоніми в поданих реченнях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411511" y="4978124"/>
            <a:ext cx="120296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956127" y="3141762"/>
            <a:ext cx="14392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дзаголовок 2"/>
          <p:cNvSpPr txBox="1">
            <a:spLocks/>
          </p:cNvSpPr>
          <p:nvPr/>
        </p:nvSpPr>
        <p:spPr>
          <a:xfrm>
            <a:off x="536421" y="5175851"/>
            <a:ext cx="5155846" cy="149465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900" b="1" dirty="0" err="1">
                <a:solidFill>
                  <a:schemeClr val="bg1"/>
                </a:solidFill>
              </a:rPr>
              <a:t>Площа</a:t>
            </a:r>
            <a:r>
              <a:rPr lang="ru-RU" sz="2900" b="1" dirty="0">
                <a:solidFill>
                  <a:schemeClr val="bg1"/>
                </a:solidFill>
              </a:rPr>
              <a:t>, майдан - </a:t>
            </a:r>
            <a:r>
              <a:rPr lang="ru-RU" sz="2900" b="1" dirty="0" err="1">
                <a:solidFill>
                  <a:schemeClr val="bg1"/>
                </a:solidFill>
              </a:rPr>
              <a:t>велике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незабудоване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місце</a:t>
            </a:r>
            <a:r>
              <a:rPr lang="ru-RU" sz="2900" b="1" dirty="0">
                <a:solidFill>
                  <a:schemeClr val="bg1"/>
                </a:solidFill>
              </a:rPr>
              <a:t> в </a:t>
            </a:r>
            <a:r>
              <a:rPr lang="ru-RU" sz="2900" b="1" dirty="0" err="1">
                <a:solidFill>
                  <a:schemeClr val="bg1"/>
                </a:solidFill>
              </a:rPr>
              <a:t>селі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або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місті</a:t>
            </a:r>
            <a:endParaRPr lang="uk-UA" sz="29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7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31090" y="116659"/>
            <a:ext cx="11250566" cy="66976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Стратегія «Входження в картину»</a:t>
            </a:r>
            <a:endParaRPr lang="ru-RU" sz="4000" b="1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143434" y="3910102"/>
            <a:ext cx="5321165" cy="19679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— А де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спостерігається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найбільше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скупчення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людей?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— На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вашу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думку, це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сучасна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картина? Чому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ви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так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вирішили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?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— Як би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ви назвали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цю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картину? 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464599" y="693490"/>
            <a:ext cx="6600780" cy="59766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Розгляньте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репродукцію картини. Що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бачите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на ній?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— Чи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здогадалися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яке місто зображене на картині? Що підказало відповідь?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Чи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хотіли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б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опинитися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на цій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паризькій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вулиці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— Тоді пропоную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переступити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раму цієї картини й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потрапити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затишні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вулиці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Парижа.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— Яка пора року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зображена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на цій картині?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Поясніть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свою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думку.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— Яка погода? Що підказало, що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дощить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?</a:t>
            </a:r>
            <a:endParaRPr lang="en-US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—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Що одразу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впадає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в очі, коли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потрапляєш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до цієї картини?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—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Який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аромат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можна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відчути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— Чи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зустрічаються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люди на картині? Що вони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роблять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</p:txBody>
      </p:sp>
      <p:pic>
        <p:nvPicPr>
          <p:cNvPr id="2050" name="Picture 2" descr="https://mariart.kiev.ua/image/cache/catalog/sber/600001216895b0-1000x1000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01" b="11633"/>
          <a:stretch/>
        </p:blipFill>
        <p:spPr bwMode="auto">
          <a:xfrm>
            <a:off x="210375" y="874987"/>
            <a:ext cx="5187282" cy="29953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4" name="Подзаголовок 2"/>
          <p:cNvSpPr txBox="1">
            <a:spLocks/>
          </p:cNvSpPr>
          <p:nvPr/>
        </p:nvSpPr>
        <p:spPr>
          <a:xfrm>
            <a:off x="157679" y="3960122"/>
            <a:ext cx="5254223" cy="193831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—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Це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картина «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Париж. Вид на </a:t>
            </a:r>
            <a:r>
              <a:rPr lang="ru-RU" b="1" dirty="0" err="1">
                <a:solidFill>
                  <a:schemeClr val="accent3">
                    <a:lumMod val="50000"/>
                  </a:schemeClr>
                </a:solidFill>
              </a:rPr>
              <a:t>Ейфелеву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 вежу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», яку написала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художниця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Олександра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Черкес.</a:t>
            </a:r>
            <a:endParaRPr lang="uk-UA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1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8933" y="261442"/>
            <a:ext cx="10629681" cy="71951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3600" b="1" dirty="0">
                <a:solidFill>
                  <a:schemeClr val="bg1"/>
                </a:solidFill>
              </a:rPr>
              <a:t>Прочитайте текст. Придумайте заголовок до нього.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559648" y="5890822"/>
            <a:ext cx="9413047" cy="52005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Випишіть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в колонку виділені слова. До кожного </a:t>
            </a:r>
            <a:r>
              <a:rPr lang="uk-UA" sz="2400" b="1" dirty="0" err="1" smtClean="0">
                <a:solidFill>
                  <a:schemeClr val="accent3">
                    <a:lumMod val="50000"/>
                  </a:schemeClr>
                </a:solidFill>
              </a:rPr>
              <a:t>допишть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 синонім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8048064" y="1719472"/>
            <a:ext cx="2148423" cy="334462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714"/>
              </a:spcBef>
              <a:buNone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Вежа – </a:t>
            </a:r>
          </a:p>
          <a:p>
            <a:pPr marL="0" indent="0" algn="ctr">
              <a:spcBef>
                <a:spcPts val="714"/>
              </a:spcBef>
              <a:buNone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будинок – </a:t>
            </a:r>
          </a:p>
          <a:p>
            <a:pPr marL="0" indent="0" algn="ctr">
              <a:spcBef>
                <a:spcPts val="714"/>
              </a:spcBef>
              <a:buNone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марно 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–</a:t>
            </a:r>
          </a:p>
          <a:p>
            <a:pPr marL="0" indent="0" algn="ctr">
              <a:spcBef>
                <a:spcPts val="714"/>
              </a:spcBef>
              <a:buNone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жахлива –споруда –</a:t>
            </a:r>
          </a:p>
          <a:p>
            <a:pPr marL="0" indent="0" algn="ctr">
              <a:spcBef>
                <a:spcPts val="714"/>
              </a:spcBef>
              <a:buNone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стали –  </a:t>
            </a:r>
          </a:p>
          <a:p>
            <a:pPr marL="0" indent="0" algn="ctr">
              <a:spcBef>
                <a:spcPts val="714"/>
              </a:spcBef>
              <a:buNone/>
            </a:pP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uk-UA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9851700" y="1719473"/>
            <a:ext cx="1568924" cy="588560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chemeClr val="bg1"/>
                </a:solidFill>
              </a:rPr>
              <a:t>башта </a:t>
            </a: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9865437" y="2308033"/>
            <a:ext cx="1555188" cy="592767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chemeClr val="bg1"/>
                </a:solidFill>
              </a:rPr>
              <a:t>будівля </a:t>
            </a: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9810474" y="2822202"/>
            <a:ext cx="1836855" cy="56958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chemeClr val="bg1"/>
                </a:solidFill>
              </a:rPr>
              <a:t>даремно</a:t>
            </a: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9951635" y="3350766"/>
            <a:ext cx="1695694" cy="53497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</a:rPr>
              <a:t>страшна</a:t>
            </a:r>
          </a:p>
        </p:txBody>
      </p:sp>
      <p:sp>
        <p:nvSpPr>
          <p:cNvPr id="20" name="Подзаголовок 2"/>
          <p:cNvSpPr txBox="1">
            <a:spLocks/>
          </p:cNvSpPr>
          <p:nvPr/>
        </p:nvSpPr>
        <p:spPr>
          <a:xfrm>
            <a:off x="9951635" y="3885737"/>
            <a:ext cx="1695694" cy="574764"/>
          </a:xfrm>
          <a:prstGeom prst="round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chemeClr val="bg1"/>
                </a:solidFill>
              </a:rPr>
              <a:t>будова</a:t>
            </a:r>
          </a:p>
        </p:txBody>
      </p:sp>
      <p:sp>
        <p:nvSpPr>
          <p:cNvPr id="23" name="Подзаголовок 2"/>
          <p:cNvSpPr txBox="1">
            <a:spLocks/>
          </p:cNvSpPr>
          <p:nvPr/>
        </p:nvSpPr>
        <p:spPr>
          <a:xfrm>
            <a:off x="9951634" y="4460501"/>
            <a:ext cx="1723081" cy="55691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chemeClr val="bg1"/>
                </a:solidFill>
              </a:rPr>
              <a:t>почали</a:t>
            </a:r>
          </a:p>
        </p:txBody>
      </p:sp>
      <p:pic>
        <p:nvPicPr>
          <p:cNvPr id="1026" name="Picture 2" descr="D:\4 клас\01 УКР. МОВА\1 ПОНОМАРЬОВА\02 Значення слова\Презентації\2026-09-21_2001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89" y="1014022"/>
            <a:ext cx="7458075" cy="316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4 клас\01 УКР. МОВА\1 ПОНОМАРЬОВА\02 Значення слова\Презентації\2026-09-21_2003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11" y="4176322"/>
            <a:ext cx="747123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Заголовок 3"/>
          <p:cNvSpPr txBox="1">
            <a:spLocks/>
          </p:cNvSpPr>
          <p:nvPr/>
        </p:nvSpPr>
        <p:spPr>
          <a:xfrm>
            <a:off x="7986636" y="1014022"/>
            <a:ext cx="3660693" cy="54566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800" b="1" dirty="0"/>
              <a:t>Ейфелева вежа</a:t>
            </a:r>
            <a:endParaRPr lang="ru-RU" sz="3800" b="1" dirty="0"/>
          </a:p>
        </p:txBody>
      </p:sp>
    </p:spTree>
    <p:extLst>
      <p:ext uri="{BB962C8B-B14F-4D97-AF65-F5344CB8AC3E}">
        <p14:creationId xmlns:p14="http://schemas.microsoft.com/office/powerpoint/2010/main" val="161991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13" grpId="0" animBg="1"/>
      <p:bldP spid="14" grpId="0" animBg="1"/>
      <p:bldP spid="16" grpId="0" animBg="1"/>
      <p:bldP spid="19" grpId="0" animBg="1"/>
      <p:bldP spid="20" grpId="0" animBg="1"/>
      <p:bldP spid="23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4 клас\01 УКР. МОВА\1 ПОНОМАРЬОВА\02 Значення слова\Презентації\2026-09-21_2025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71" y="945481"/>
            <a:ext cx="7296150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одзаголовок 2"/>
          <p:cNvSpPr txBox="1">
            <a:spLocks/>
          </p:cNvSpPr>
          <p:nvPr/>
        </p:nvSpPr>
        <p:spPr>
          <a:xfrm>
            <a:off x="7700597" y="3313578"/>
            <a:ext cx="1989364" cy="3320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</a:rPr>
              <a:t>Більша 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</a:rPr>
              <a:t>сухопутні 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</a:rPr>
              <a:t>захід – </a:t>
            </a:r>
            <a:endParaRPr lang="uk-UA" sz="29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</a:rPr>
              <a:t>тепле </a:t>
            </a:r>
            <a:r>
              <a:rPr lang="uk-UA" sz="2900" b="1" dirty="0" smtClean="0">
                <a:solidFill>
                  <a:schemeClr val="accent3">
                    <a:lumMod val="50000"/>
                  </a:schemeClr>
                </a:solidFill>
              </a:rPr>
              <a:t>–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 smtClean="0">
                <a:solidFill>
                  <a:schemeClr val="accent3">
                    <a:lumMod val="50000"/>
                  </a:schemeClr>
                </a:solidFill>
              </a:rPr>
              <a:t>північ –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 smtClean="0">
                <a:solidFill>
                  <a:schemeClr val="accent3">
                    <a:lumMod val="50000"/>
                  </a:schemeClr>
                </a:solidFill>
              </a:rPr>
              <a:t>високі –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 smtClean="0">
                <a:solidFill>
                  <a:schemeClr val="accent3">
                    <a:lumMod val="50000"/>
                  </a:schemeClr>
                </a:solidFill>
              </a:rPr>
              <a:t>біла –  </a:t>
            </a:r>
            <a:endParaRPr lang="uk-UA" sz="29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uk-UA" sz="2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102" name="Picture 6" descr="https://funart.pro/uploads/posts/2019-11/1573381953_monblan-gora-francija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231" y="242057"/>
            <a:ext cx="2961898" cy="14763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10365" y="261442"/>
            <a:ext cx="7409857" cy="5773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Прочитайте </a:t>
            </a:r>
            <a:r>
              <a:rPr lang="uk-UA" sz="4000" b="1" dirty="0" smtClean="0">
                <a:solidFill>
                  <a:schemeClr val="bg1"/>
                </a:solidFill>
              </a:rPr>
              <a:t>текст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599518" y="5245892"/>
            <a:ext cx="6905801" cy="79227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Випишіть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в колонку виділені слова. До кожного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доберіть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антонім і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поруч. </a:t>
            </a:r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9840775" y="3292418"/>
            <a:ext cx="1543067" cy="501671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>
                <a:solidFill>
                  <a:schemeClr val="bg1"/>
                </a:solidFill>
              </a:rPr>
              <a:t>менша </a:t>
            </a: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9641830" y="3794088"/>
            <a:ext cx="2138833" cy="499801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водоплавні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9759642" y="4305305"/>
            <a:ext cx="1166495" cy="449724"/>
          </a:xfrm>
          <a:prstGeom prst="round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>
                <a:solidFill>
                  <a:schemeClr val="bg1"/>
                </a:solidFill>
              </a:rPr>
              <a:t> схід</a:t>
            </a: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9600595" y="4782797"/>
            <a:ext cx="1823016" cy="463095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холодне</a:t>
            </a:r>
          </a:p>
        </p:txBody>
      </p:sp>
      <p:sp>
        <p:nvSpPr>
          <p:cNvPr id="20" name="Подзаголовок 2"/>
          <p:cNvSpPr txBox="1">
            <a:spLocks/>
          </p:cNvSpPr>
          <p:nvPr/>
        </p:nvSpPr>
        <p:spPr>
          <a:xfrm>
            <a:off x="9408350" y="5231784"/>
            <a:ext cx="1580225" cy="560565"/>
          </a:xfrm>
          <a:prstGeom prst="round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>
                <a:solidFill>
                  <a:schemeClr val="bg1"/>
                </a:solidFill>
              </a:rPr>
              <a:t>південь</a:t>
            </a:r>
          </a:p>
        </p:txBody>
      </p:sp>
      <p:sp>
        <p:nvSpPr>
          <p:cNvPr id="21" name="Подзаголовок 2"/>
          <p:cNvSpPr txBox="1">
            <a:spLocks/>
          </p:cNvSpPr>
          <p:nvPr/>
        </p:nvSpPr>
        <p:spPr>
          <a:xfrm>
            <a:off x="9548415" y="5687981"/>
            <a:ext cx="1305714" cy="560565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низькі</a:t>
            </a:r>
          </a:p>
        </p:txBody>
      </p:sp>
      <p:sp>
        <p:nvSpPr>
          <p:cNvPr id="22" name="Подзаголовок 2"/>
          <p:cNvSpPr txBox="1">
            <a:spLocks/>
          </p:cNvSpPr>
          <p:nvPr/>
        </p:nvSpPr>
        <p:spPr>
          <a:xfrm>
            <a:off x="9573840" y="6175945"/>
            <a:ext cx="1352297" cy="464980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>
                <a:solidFill>
                  <a:schemeClr val="bg1"/>
                </a:solidFill>
              </a:rPr>
              <a:t>чорна</a:t>
            </a:r>
          </a:p>
        </p:txBody>
      </p:sp>
      <p:pic>
        <p:nvPicPr>
          <p:cNvPr id="4104" name="Picture 8" descr="https://tamtour.com.ua/local/image/816/003/gora-goverla-foto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222" y="1726538"/>
            <a:ext cx="3105915" cy="1534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4" name="Подзаголовок 2"/>
          <p:cNvSpPr txBox="1">
            <a:spLocks/>
          </p:cNvSpPr>
          <p:nvPr/>
        </p:nvSpPr>
        <p:spPr>
          <a:xfrm>
            <a:off x="9373180" y="1305466"/>
            <a:ext cx="2479491" cy="505326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>
                <a:solidFill>
                  <a:schemeClr val="bg1"/>
                </a:solidFill>
              </a:rPr>
              <a:t>Гора Монблан </a:t>
            </a:r>
          </a:p>
        </p:txBody>
      </p:sp>
      <p:sp>
        <p:nvSpPr>
          <p:cNvPr id="25" name="Подзаголовок 2"/>
          <p:cNvSpPr txBox="1">
            <a:spLocks/>
          </p:cNvSpPr>
          <p:nvPr/>
        </p:nvSpPr>
        <p:spPr>
          <a:xfrm>
            <a:off x="9373179" y="2780260"/>
            <a:ext cx="2478260" cy="464293"/>
          </a:xfrm>
          <a:prstGeom prst="round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chemeClr val="bg1"/>
                </a:solidFill>
              </a:rPr>
              <a:t> гора Говерла</a:t>
            </a:r>
          </a:p>
        </p:txBody>
      </p:sp>
    </p:spTree>
    <p:extLst>
      <p:ext uri="{BB962C8B-B14F-4D97-AF65-F5344CB8AC3E}">
        <p14:creationId xmlns:p14="http://schemas.microsoft.com/office/powerpoint/2010/main" val="210878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5" grpId="0" animBg="1"/>
      <p:bldP spid="13" grpId="0" animBg="1"/>
      <p:bldP spid="14" grpId="0" animBg="1"/>
      <p:bldP spid="16" grpId="0" animBg="1"/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8675" y="332733"/>
            <a:ext cx="9786713" cy="72079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Домашнє </a:t>
            </a:r>
            <a:r>
              <a:rPr lang="uk-UA" sz="4000" b="1" dirty="0" smtClean="0">
                <a:solidFill>
                  <a:schemeClr val="bg1"/>
                </a:solidFill>
              </a:rPr>
              <a:t>завдання на вибір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460" y="6382806"/>
            <a:ext cx="1412971" cy="4321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err="1">
                <a:solidFill>
                  <a:schemeClr val="bg1"/>
                </a:solidFill>
              </a:rPr>
              <a:t>Стор</a:t>
            </a:r>
            <a:r>
              <a:rPr lang="uk-UA" sz="2400" b="1" dirty="0">
                <a:solidFill>
                  <a:schemeClr val="bg1"/>
                </a:solidFill>
              </a:rPr>
              <a:t>. </a:t>
            </a:r>
            <a:r>
              <a:rPr lang="uk-UA" sz="2400" b="1" dirty="0" smtClean="0">
                <a:solidFill>
                  <a:schemeClr val="bg1"/>
                </a:solidFill>
              </a:rPr>
              <a:t>20</a:t>
            </a:r>
            <a:endParaRPr lang="uk-UA" sz="2400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D:\4 клас\01 УКР. МОВА\1 ПОНОМАРЬОВА\02 Значення слова\Презентації\2026-09-21_2106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4" y="2421682"/>
            <a:ext cx="1021313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4 клас\01 УКР. МОВА\1 ПОНОМАРЬОВА\02 Значення слова\Презентації\2026-09-21_2107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4" y="1341562"/>
            <a:ext cx="10213135" cy="85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28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4636" y="549474"/>
            <a:ext cx="10965657" cy="64825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Підсумок уроку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13005" y="1400915"/>
            <a:ext cx="8287338" cy="407158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marL="421275" indent="-311706">
              <a:buFont typeface="Wingdings" panose="05000000000000000000" pitchFamily="2" charset="2"/>
              <a:buChar char="§"/>
            </a:pP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Які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синонімічні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пари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запам’яталися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з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цього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уроку? </a:t>
            </a:r>
          </a:p>
          <a:p>
            <a:pPr marL="421275" indent="-311706">
              <a:buFont typeface="Wingdings" panose="05000000000000000000" pitchFamily="2" charset="2"/>
              <a:buChar char="§"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Яка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площа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в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Парижі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є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найбільшою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  <a:p>
            <a:pPr marL="421275" indent="-311706">
              <a:buFont typeface="Wingdings" panose="05000000000000000000" pitchFamily="2" charset="2"/>
              <a:buChar char="§"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Про яку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найвідомішу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найвищу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будівлю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Франції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дізналися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  <a:p>
            <a:pPr marL="421275" indent="-311706">
              <a:buFont typeface="Wingdings" panose="05000000000000000000" pitchFamily="2" charset="2"/>
              <a:buChar char="§"/>
            </a:pP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означає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назва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найвищої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гори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Франції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Монблан? </a:t>
            </a:r>
          </a:p>
          <a:p>
            <a:pPr marL="421275" indent="-311706">
              <a:buFont typeface="Wingdings" panose="05000000000000000000" pitchFamily="2" charset="2"/>
              <a:buChar char="§"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Доберіть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антонім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до цього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словосполучення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endParaRPr lang="uk-UA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19738" y="4197953"/>
            <a:ext cx="1887133" cy="5561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108814" tIns="54407" rIns="108814" bIns="54407">
            <a:spAutoFit/>
          </a:bodyPr>
          <a:lstStyle/>
          <a:p>
            <a:pPr marL="109569"/>
            <a:r>
              <a:rPr lang="ru-RU" sz="2900" b="1" dirty="0" err="1">
                <a:solidFill>
                  <a:schemeClr val="bg1"/>
                </a:solidFill>
              </a:rPr>
              <a:t>Біла</a:t>
            </a:r>
            <a:r>
              <a:rPr lang="ru-RU" sz="2900" b="1" dirty="0">
                <a:solidFill>
                  <a:schemeClr val="bg1"/>
                </a:solidFill>
              </a:rPr>
              <a:t> гора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939134" y="5150249"/>
            <a:ext cx="2961209" cy="5561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108814" tIns="54407" rIns="108814" bIns="54407">
            <a:spAutoFit/>
          </a:bodyPr>
          <a:lstStyle/>
          <a:p>
            <a:pPr marL="109569"/>
            <a:r>
              <a:rPr lang="ru-RU" sz="2900" b="1" dirty="0" err="1">
                <a:solidFill>
                  <a:schemeClr val="bg1"/>
                </a:solidFill>
              </a:rPr>
              <a:t>Чорна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низовина</a:t>
            </a:r>
            <a:endParaRPr lang="ru-RU" sz="2900" b="1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" t="7258" r="4332" b="9742"/>
          <a:stretch/>
        </p:blipFill>
        <p:spPr>
          <a:xfrm>
            <a:off x="9044359" y="1484433"/>
            <a:ext cx="2808312" cy="309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98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423" y="450632"/>
            <a:ext cx="10965657" cy="79227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>
                <a:solidFill>
                  <a:schemeClr val="bg1"/>
                </a:solidFill>
              </a:rPr>
              <a:t>Рефлексія. Вправа «Ейфелева вежа»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27935" y="1557586"/>
            <a:ext cx="6198075" cy="2695200"/>
          </a:xfrm>
          <a:prstGeom prst="rect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Віртуальну подорож до Франції закінчено. </a:t>
            </a:r>
          </a:p>
          <a:p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Знайдіть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своє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місце на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Ейфелевій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вежі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висоті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яка відповідає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рівню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вашого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розуміння теми цього уроку. </a:t>
            </a:r>
          </a:p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—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Якщо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все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чудово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зрозуміли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— на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верхівці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—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Я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кщо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зовсім нічого не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зрозуміли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— біля основи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вежі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3074" name="Picture 2" descr="https://klike.net/uploads/posts/2019-10/1570355918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46" y="1413570"/>
            <a:ext cx="4125771" cy="4955299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0904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</TotalTime>
  <Words>727</Words>
  <Application>Microsoft Office PowerPoint</Application>
  <PresentationFormat>Произвольный</PresentationFormat>
  <Paragraphs>153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Налаштування на урок</vt:lpstr>
      <vt:lpstr>Перевірка домашнього завдання</vt:lpstr>
      <vt:lpstr>Презентация PowerPoint</vt:lpstr>
      <vt:lpstr>Презентация PowerPoint</vt:lpstr>
      <vt:lpstr>Презентация PowerPoint</vt:lpstr>
      <vt:lpstr>Узнайте слова, в яких відсутні голосні</vt:lpstr>
      <vt:lpstr>Мотивація навчальної діяльності</vt:lpstr>
      <vt:lpstr>Презентация PowerPoint</vt:lpstr>
      <vt:lpstr>Розподільне списування</vt:lpstr>
      <vt:lpstr>Синоніми, антоніми</vt:lpstr>
      <vt:lpstr>Віртуальна подорож</vt:lpstr>
      <vt:lpstr>Стратегія «Входження в картину»</vt:lpstr>
      <vt:lpstr>Прочитайте текст. Придумайте заголовок до нього.</vt:lpstr>
      <vt:lpstr>Прочитайте текст</vt:lpstr>
      <vt:lpstr>Домашнє завдання на вибір</vt:lpstr>
      <vt:lpstr>Підсумок уроку</vt:lpstr>
      <vt:lpstr>Рефлексія. Вправа «Ейфелева вежа»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29</cp:revision>
  <dcterms:created xsi:type="dcterms:W3CDTF">2025-08-27T14:01:18Z</dcterms:created>
  <dcterms:modified xsi:type="dcterms:W3CDTF">2026-09-21T18:19:30Z</dcterms:modified>
</cp:coreProperties>
</file>