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0" r:id="rId5"/>
    <p:sldId id="265" r:id="rId6"/>
    <p:sldId id="266" r:id="rId7"/>
    <p:sldId id="268" r:id="rId8"/>
    <p:sldId id="267" r:id="rId9"/>
    <p:sldId id="270" r:id="rId10"/>
    <p:sldId id="269" r:id="rId11"/>
    <p:sldId id="259" r:id="rId12"/>
    <p:sldId id="264" r:id="rId13"/>
    <p:sldId id="263" r:id="rId14"/>
    <p:sldId id="258" r:id="rId15"/>
    <p:sldId id="275" r:id="rId16"/>
    <p:sldId id="272" r:id="rId17"/>
    <p:sldId id="273" r:id="rId18"/>
    <p:sldId id="274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86382"/>
      </p:ext>
    </p:extLst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417871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915835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08665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18426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71807"/>
      </p:ext>
    </p:extLst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18182"/>
      </p:ext>
    </p:extLst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81241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73281"/>
      </p:ext>
    </p:extLst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474373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806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729D3-3922-474B-8B83-6610CC61937E}" type="datetimeFigureOut">
              <a:rPr lang="ru-RU" smtClean="0"/>
              <a:t>16.09.2026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DAA9-2D99-4EDA-B2A7-882268F866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6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944" y="983040"/>
            <a:ext cx="4248472" cy="1941904"/>
          </a:xfrm>
          <a:prstGeom prst="round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Казка про яблуню і березу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4005064"/>
            <a:ext cx="3096344" cy="1512168"/>
          </a:xfrm>
          <a:prstGeom prst="roundRect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Урок розвитку мовлення </a:t>
            </a:r>
          </a:p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4 клас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2" descr="D:\4 клас\1 УКР. МОВА\Розвиток мовлення\2022-09-07_113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3096344" cy="4598203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25109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3528" y="1052736"/>
            <a:ext cx="6132617" cy="452431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 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нашому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подвір’ї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росте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розлога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красива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яблуня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яка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тримає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своє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гілля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на бурому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червоно-чорному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стовбурі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Весною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вона зацвітає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блідо-рожевим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пахучим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цвітом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Коли він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опаде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на гілках з’являються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широкі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заокруглені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зелені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листочки.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Особливо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красива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яблуня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влітку. На гілках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виблискують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сонці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соковиті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червонощокі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яблука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Яблуня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всміхається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сонцю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і ніби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промовляє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: «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Заходьте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гостину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Пригощайтесь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моїми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плодами».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5688632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Яблуня в різні пори року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4106" name="Picture 10" descr="https://fermer.blog/media/res/5/5/6/9/1/55691.poi300.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975">
            <a:off x="5952424" y="2234582"/>
            <a:ext cx="2496276" cy="1662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https://cdn.asterias.od.ua/images/691/691-1-14-700x5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180" y="332656"/>
            <a:ext cx="2496279" cy="1872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4" descr="https://encrypted-tbn0.gstatic.com/images?q=tbn:ANd9GcREtJevnhOP-xnPUTMxcaMD-aW-1cA8ufM2xTHvd_un0yy51X445E0_95FEzRXiHRjXA8M&amp;usqp=C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515">
            <a:off x="6283637" y="4146543"/>
            <a:ext cx="2620427" cy="1633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10" name="Picture 14" descr="https://sad-fasad.com.ua/wp-content/uploads/2019/11/jak-obrizati-jablunju-navesni-vlitku-osin-vzimku_9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227" y="5022654"/>
            <a:ext cx="2635425" cy="1647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0764975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 txBox="1">
            <a:spLocks/>
          </p:cNvSpPr>
          <p:nvPr/>
        </p:nvSpPr>
        <p:spPr>
          <a:xfrm>
            <a:off x="395566" y="1323930"/>
            <a:ext cx="5256584" cy="66063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1. Де ростуть яблуня і береза?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352028" y="3933056"/>
            <a:ext cx="5287616" cy="64809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4. Яка користь від яблуні й берези ?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254878" y="2932946"/>
            <a:ext cx="5388124" cy="7200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3. У яку пору року кожне з них – найкраще?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74430" y="456159"/>
            <a:ext cx="5184576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600" b="1" dirty="0" smtClean="0">
                <a:solidFill>
                  <a:schemeClr val="bg1"/>
                </a:solidFill>
              </a:rPr>
              <a:t>Гра «Мікрофон»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292496" y="4809668"/>
            <a:ext cx="5287616" cy="85158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5. Яке дерево тобі більше подобається? Чому?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352028" y="2145452"/>
            <a:ext cx="5269300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2. Чим відрізняються ці дерева?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6021288"/>
            <a:ext cx="1331640" cy="836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10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№2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4 клас\1 УКР. МОВА\1 ПОНОМАРЬОВА\Розвиток мовлення\02 Казка про яблоню і березу\2026-09-15_233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707" y="174327"/>
            <a:ext cx="1836626" cy="325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4 клас\1 УКР. МОВА\1 ПОНОМАРЬОВА\Розвиток мовлення\02 Казка про яблоню і березу\2026-09-15_2331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828925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53216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056784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Словникова скарбниця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115616" y="1013286"/>
            <a:ext cx="7056784" cy="8652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Доберіть і запишіть слова, які характеризують кожне дерево 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613872" y="2033973"/>
            <a:ext cx="2232248" cy="6029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bg1"/>
                </a:solidFill>
              </a:rPr>
              <a:t>Яблуня (яка?)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645910" y="2877294"/>
            <a:ext cx="2232248" cy="62981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bg1"/>
                </a:solidFill>
              </a:rPr>
              <a:t>Береза (яка?)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3192222" y="1878530"/>
            <a:ext cx="5043108" cy="9138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>
                <a:solidFill>
                  <a:schemeClr val="bg1"/>
                </a:solidFill>
              </a:rPr>
              <a:t>н</a:t>
            </a:r>
            <a:r>
              <a:rPr lang="uk-UA" sz="2400" b="1" dirty="0" smtClean="0">
                <a:solidFill>
                  <a:schemeClr val="bg1"/>
                </a:solidFill>
              </a:rPr>
              <a:t>евисока, з розлогою кроною, щедра,</a:t>
            </a:r>
            <a:r>
              <a:rPr lang="uk-UA" sz="2400" b="1" dirty="0">
                <a:solidFill>
                  <a:schemeClr val="bg1"/>
                </a:solidFill>
              </a:rPr>
              <a:t> плодовита,</a:t>
            </a:r>
            <a:r>
              <a:rPr lang="uk-UA" sz="2400" b="1" dirty="0" smtClean="0">
                <a:solidFill>
                  <a:schemeClr val="bg1"/>
                </a:solidFill>
              </a:rPr>
              <a:t> садова, лісова.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539552" y="3645024"/>
            <a:ext cx="2376264" cy="23762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>
                <a:solidFill>
                  <a:schemeClr val="bg1"/>
                </a:solidFill>
              </a:rPr>
              <a:t>висока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білокора</a:t>
            </a:r>
            <a:r>
              <a:rPr lang="ru-RU" sz="2400" b="1" dirty="0">
                <a:solidFill>
                  <a:schemeClr val="bg1"/>
                </a:solidFill>
              </a:rPr>
              <a:t>, струнка, </a:t>
            </a:r>
            <a:r>
              <a:rPr lang="ru-RU" sz="2400" b="1" dirty="0" err="1" smtClean="0">
                <a:solidFill>
                  <a:schemeClr val="bg1"/>
                </a:solidFill>
              </a:rPr>
              <a:t>гілляста</a:t>
            </a:r>
            <a:r>
              <a:rPr lang="ru-RU" sz="2400" b="1" dirty="0">
                <a:solidFill>
                  <a:schemeClr val="bg1"/>
                </a:solidFill>
              </a:rPr>
              <a:t>, кучерява, </a:t>
            </a:r>
            <a:r>
              <a:rPr lang="ru-RU" sz="2400" b="1" dirty="0" err="1">
                <a:solidFill>
                  <a:schemeClr val="bg1"/>
                </a:solidFill>
              </a:rPr>
              <a:t>дрібнолиста</a:t>
            </a:r>
            <a:r>
              <a:rPr lang="uk-UA" sz="2400" b="1" dirty="0">
                <a:solidFill>
                  <a:schemeClr val="bg1"/>
                </a:solidFill>
              </a:rPr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021288"/>
            <a:ext cx="1331640" cy="836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10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№3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4 клас\1 УКР. МОВА\1 ПОНОМАРЬОВА\Розвиток мовлення\02 Казка про яблоню і березу\2026-09-15_2333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22" y="2877294"/>
            <a:ext cx="5572125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4657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539552" y="228211"/>
            <a:ext cx="7920880" cy="6624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>
                <a:solidFill>
                  <a:schemeClr val="bg1"/>
                </a:solidFill>
              </a:rPr>
              <a:t>Словникова скарбниця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493360" y="890672"/>
            <a:ext cx="8255104" cy="73812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Прочитайте слова і вислови в скарбниці. Подумайте, що саме вони </a:t>
            </a: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о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писують.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348269" y="3274296"/>
            <a:ext cx="4517376" cy="4427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400" b="1" dirty="0" smtClean="0">
                <a:solidFill>
                  <a:schemeClr val="bg1"/>
                </a:solidFill>
              </a:rPr>
              <a:t>товсті, міцні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348268" y="2708920"/>
            <a:ext cx="4908445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тоненькі, гнучкі, звисають як коси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348269" y="4437112"/>
            <a:ext cx="6130037" cy="474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невеликі, загострені, тоненькі, гладенькі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335954" y="3788274"/>
            <a:ext cx="5439050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заокруглені, темно-зелені, жорсткі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428228" y="1628800"/>
            <a:ext cx="3279676" cy="4862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Вкритий білою корою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04021" y="2142456"/>
            <a:ext cx="3494114" cy="4944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сірий, непривабливий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348269" y="5652370"/>
            <a:ext cx="5159835" cy="474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довгенькі, жовто-зелені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348269" y="5076306"/>
            <a:ext cx="5159835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круглі, соковиті, смачні, червонобокі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Заголовок 3"/>
          <p:cNvSpPr txBox="1">
            <a:spLocks/>
          </p:cNvSpPr>
          <p:nvPr/>
        </p:nvSpPr>
        <p:spPr>
          <a:xfrm>
            <a:off x="6444208" y="2991608"/>
            <a:ext cx="1056392" cy="4427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гілки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5256714" y="2960948"/>
            <a:ext cx="1043477" cy="21068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256714" y="3324028"/>
            <a:ext cx="1061210" cy="17163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3"/>
          <p:cNvSpPr txBox="1">
            <a:spLocks/>
          </p:cNvSpPr>
          <p:nvPr/>
        </p:nvSpPr>
        <p:spPr>
          <a:xfrm>
            <a:off x="6422453" y="1871906"/>
            <a:ext cx="1433105" cy="4427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стовбур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878000" y="1871906"/>
            <a:ext cx="2439924" cy="21068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989785" y="2218048"/>
            <a:ext cx="2310406" cy="171636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300191" y="4070962"/>
            <a:ext cx="1134858" cy="172942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421318" y="4437112"/>
            <a:ext cx="1061210" cy="171636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3"/>
          <p:cNvSpPr txBox="1">
            <a:spLocks/>
          </p:cNvSpPr>
          <p:nvPr/>
        </p:nvSpPr>
        <p:spPr>
          <a:xfrm>
            <a:off x="7411062" y="4070962"/>
            <a:ext cx="1337401" cy="4427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листки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6" name="Заголовок 3"/>
          <p:cNvSpPr txBox="1">
            <a:spLocks/>
          </p:cNvSpPr>
          <p:nvPr/>
        </p:nvSpPr>
        <p:spPr>
          <a:xfrm>
            <a:off x="7166384" y="5106966"/>
            <a:ext cx="1407170" cy="4427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плоди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775004" y="5316388"/>
            <a:ext cx="1154938" cy="11946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744222" y="5889705"/>
            <a:ext cx="1185720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Заголовок 3"/>
          <p:cNvSpPr txBox="1">
            <a:spLocks/>
          </p:cNvSpPr>
          <p:nvPr/>
        </p:nvSpPr>
        <p:spPr>
          <a:xfrm>
            <a:off x="7166384" y="5668337"/>
            <a:ext cx="1582080" cy="44273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2800" b="1" dirty="0" smtClean="0">
                <a:solidFill>
                  <a:schemeClr val="bg1"/>
                </a:solidFill>
              </a:rPr>
              <a:t>сережки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6021288"/>
            <a:ext cx="1331640" cy="836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11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№4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51500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5" grpId="0" animBg="1"/>
      <p:bldP spid="26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8062" y="260648"/>
            <a:ext cx="822960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Зразок казки з порівнянням дерев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72008" y="910922"/>
            <a:ext cx="8964488" cy="574124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Суперечка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дерев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На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світі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бувають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дива.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Виросли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зовсім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поруч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у саду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яблунька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Поки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були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маленькими, все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було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гаразд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. А як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виросли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, стали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сперечатися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Розлога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, широколиста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яблунька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сказала: «Яка я красива.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Всі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люблять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мої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соковиті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червонобокі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яблука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».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Струнка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білокора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промовила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: «І мене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всі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люблять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адже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я дарую людям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свій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цілющий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сік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».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Цю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розмову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почув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пустун-вітерець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звернувся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до дерев: «Не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сперечайтесь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мої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любі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друзі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. Ви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обоє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дуже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красиві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милі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корисні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».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Яблунька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сором’язливо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сховала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свої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плоди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під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широким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листям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відповіла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: «Наш друг прав,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берізко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».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А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кучерява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зашелестіла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своїми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гострими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темно-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зеленими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листочками і сказала: «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Будемо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завжди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подругами,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яблунько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!».</a:t>
            </a:r>
          </a:p>
          <a:p>
            <a:pPr algn="l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sz="2200" b="1" dirty="0" err="1" smtClean="0">
                <a:solidFill>
                  <a:schemeClr val="accent3">
                    <a:lumMod val="50000"/>
                  </a:schemeClr>
                </a:solidFill>
              </a:rPr>
              <a:t>Ще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й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досі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ростуть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у саду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яблунька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. Вони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радіють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сонцю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приносять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</a:rPr>
              <a:t> людям </a:t>
            </a:r>
            <a:r>
              <a:rPr lang="ru-RU" sz="2200" b="1" dirty="0" err="1">
                <a:solidFill>
                  <a:schemeClr val="accent3">
                    <a:lumMod val="50000"/>
                  </a:schemeClr>
                </a:solidFill>
              </a:rPr>
              <a:t>користь</a:t>
            </a:r>
            <a:r>
              <a:rPr lang="uk-UA" sz="22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90557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5212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Запам’ятайте правила ведення суперечки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D:\4 клас\1 УКР. МОВА\1 ПОНОМАРЬОВА\Розвиток мовлення\02 Казка про яблоню і березу\2026-09-15_2351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" t="12806" r="396" b="301"/>
          <a:stretch/>
        </p:blipFill>
        <p:spPr bwMode="auto">
          <a:xfrm>
            <a:off x="792000" y="1628800"/>
            <a:ext cx="7632000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021288"/>
            <a:ext cx="1331640" cy="836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11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№5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D:\4 клас\1 УКР. МОВА\1 ПОНОМАРЬОВА\Розвиток мовлення\02 Казка про яблоню і березу\2026-09-15_2333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482" y="4256800"/>
            <a:ext cx="3441036" cy="219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48897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>
          <a:xfrm>
            <a:off x="543279" y="2708920"/>
            <a:ext cx="4628492" cy="43273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Почнемо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казку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так: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542143" y="2204175"/>
            <a:ext cx="4625901" cy="50474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Як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називається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початок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твору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393234" y="268963"/>
            <a:ext cx="6166718" cy="10051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b="1" dirty="0" smtClean="0">
                <a:solidFill>
                  <a:schemeClr val="bg1"/>
                </a:solidFill>
              </a:rPr>
              <a:t>Складання казки з порівняльним описом дерев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539552" y="4073246"/>
            <a:ext cx="3952498" cy="40794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Яка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наступна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частина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Picture 6" descr="https://upload.wikimedia.org/wikipedia/commons/thumb/8/85/Malus_prunifolia.JPG/1200px-Malus_prunifo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847" y="4240922"/>
            <a:ext cx="2669269" cy="2135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6" name="Picture 2" descr="https://glazastik.com/wp-content/uploads/2016/01/bere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61139"/>
            <a:ext cx="2028860" cy="3147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Заголовок 3"/>
          <p:cNvSpPr txBox="1">
            <a:spLocks/>
          </p:cNvSpPr>
          <p:nvPr/>
        </p:nvSpPr>
        <p:spPr>
          <a:xfrm>
            <a:off x="5320242" y="2267373"/>
            <a:ext cx="1440160" cy="4079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Зачин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302652" y="3133208"/>
            <a:ext cx="6573604" cy="900232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bg1"/>
                </a:solidFill>
              </a:rPr>
              <a:t>Росли поруч </a:t>
            </a:r>
            <a:r>
              <a:rPr lang="ru-RU" sz="2400" b="1" dirty="0" err="1" smtClean="0">
                <a:solidFill>
                  <a:schemeClr val="bg1"/>
                </a:solidFill>
              </a:rPr>
              <a:t>яблуня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й </a:t>
            </a:r>
            <a:r>
              <a:rPr lang="ru-RU" sz="2400" b="1" dirty="0" smtClean="0">
                <a:solidFill>
                  <a:schemeClr val="bg1"/>
                </a:solidFill>
              </a:rPr>
              <a:t>береза.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почали </a:t>
            </a:r>
            <a:r>
              <a:rPr lang="ru-RU" sz="2400" b="1" dirty="0" smtClean="0">
                <a:solidFill>
                  <a:schemeClr val="bg1"/>
                </a:solidFill>
              </a:rPr>
              <a:t>вони </a:t>
            </a:r>
            <a:r>
              <a:rPr lang="ru-RU" sz="2400" b="1" dirty="0" err="1" smtClean="0">
                <a:solidFill>
                  <a:schemeClr val="bg1"/>
                </a:solidFill>
              </a:rPr>
              <a:t>вихвалятися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smtClean="0">
                <a:solidFill>
                  <a:schemeClr val="bg1"/>
                </a:solidFill>
              </a:rPr>
              <a:t>хто </a:t>
            </a:r>
            <a:r>
              <a:rPr lang="ru-RU" sz="2400" b="1" dirty="0">
                <a:solidFill>
                  <a:schemeClr val="bg1"/>
                </a:solidFill>
              </a:rPr>
              <a:t>з них краще і </a:t>
            </a:r>
            <a:r>
              <a:rPr lang="ru-RU" sz="2400" b="1" dirty="0" err="1">
                <a:solidFill>
                  <a:schemeClr val="bg1"/>
                </a:solidFill>
              </a:rPr>
              <a:t>корисніше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6" name="Заголовок 3"/>
          <p:cNvSpPr txBox="1">
            <a:spLocks/>
          </p:cNvSpPr>
          <p:nvPr/>
        </p:nvSpPr>
        <p:spPr>
          <a:xfrm>
            <a:off x="4607395" y="4049250"/>
            <a:ext cx="1610146" cy="4079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Основна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7" name="Заголовок 3"/>
          <p:cNvSpPr txBox="1">
            <a:spLocks/>
          </p:cNvSpPr>
          <p:nvPr/>
        </p:nvSpPr>
        <p:spPr>
          <a:xfrm>
            <a:off x="519253" y="4512033"/>
            <a:ext cx="5184576" cy="52044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Про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будемо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розповідати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ній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20" name="Заголовок 3"/>
          <p:cNvSpPr txBox="1">
            <a:spLocks/>
          </p:cNvSpPr>
          <p:nvPr/>
        </p:nvSpPr>
        <p:spPr>
          <a:xfrm>
            <a:off x="539552" y="1351669"/>
            <a:ext cx="6047417" cy="78928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Запишіть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посередині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рядка заголовок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казки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«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Суперечка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дерев»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021288"/>
            <a:ext cx="1331640" cy="8367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Стор</a:t>
            </a:r>
            <a:r>
              <a:rPr lang="uk-UA" sz="2400" b="1" dirty="0" smtClean="0">
                <a:solidFill>
                  <a:schemeClr val="bg1"/>
                </a:solidFill>
              </a:rPr>
              <a:t>. 11</a:t>
            </a:r>
          </a:p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№6-7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Заголовок 3"/>
          <p:cNvSpPr txBox="1">
            <a:spLocks/>
          </p:cNvSpPr>
          <p:nvPr/>
        </p:nvSpPr>
        <p:spPr>
          <a:xfrm>
            <a:off x="393233" y="5507237"/>
            <a:ext cx="5797327" cy="77649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>
                <a:solidFill>
                  <a:schemeClr val="bg1"/>
                </a:solidFill>
              </a:rPr>
              <a:t>К</a:t>
            </a:r>
            <a:r>
              <a:rPr lang="ru-RU" sz="2400" b="1" dirty="0" err="1">
                <a:solidFill>
                  <a:schemeClr val="bg1"/>
                </a:solidFill>
              </a:rPr>
              <a:t>ожне</a:t>
            </a:r>
            <a:r>
              <a:rPr lang="ru-RU" sz="2400" b="1" dirty="0">
                <a:solidFill>
                  <a:schemeClr val="bg1"/>
                </a:solidFill>
              </a:rPr>
              <a:t> з </a:t>
            </a:r>
            <a:r>
              <a:rPr lang="ru-RU" sz="2400" b="1" dirty="0" err="1">
                <a:solidFill>
                  <a:schemeClr val="bg1"/>
                </a:solidFill>
              </a:rPr>
              <a:t>цих</a:t>
            </a:r>
            <a:r>
              <a:rPr lang="ru-RU" sz="2400" b="1" dirty="0">
                <a:solidFill>
                  <a:schemeClr val="bg1"/>
                </a:solidFill>
              </a:rPr>
              <a:t> дерев </a:t>
            </a:r>
            <a:r>
              <a:rPr lang="ru-RU" sz="2400" b="1" dirty="0" err="1">
                <a:solidFill>
                  <a:schemeClr val="bg1"/>
                </a:solidFill>
              </a:rPr>
              <a:t>по-своєму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гарне</a:t>
            </a:r>
            <a:r>
              <a:rPr lang="ru-RU" sz="2400" b="1" dirty="0">
                <a:solidFill>
                  <a:schemeClr val="bg1"/>
                </a:solidFill>
              </a:rPr>
              <a:t> і </a:t>
            </a:r>
            <a:r>
              <a:rPr lang="ru-RU" sz="2400" b="1" dirty="0" err="1">
                <a:solidFill>
                  <a:schemeClr val="bg1"/>
                </a:solidFill>
              </a:rPr>
              <a:t>корисне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42261" y="5086726"/>
            <a:ext cx="5766122" cy="44380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Про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повідомимо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заключній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частині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0934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16712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Письмове виконання роботи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584106" y="2124708"/>
            <a:ext cx="7943780" cy="21583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err="1" smtClean="0">
                <a:solidFill>
                  <a:schemeClr val="bg1"/>
                </a:solidFill>
              </a:rPr>
              <a:t>Самостійно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запишіть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власну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казку</a:t>
            </a:r>
            <a:r>
              <a:rPr lang="ru-RU" sz="2400" b="1" dirty="0">
                <a:solidFill>
                  <a:schemeClr val="bg1"/>
                </a:solidFill>
              </a:rPr>
              <a:t> про </a:t>
            </a:r>
            <a:r>
              <a:rPr lang="ru-RU" sz="2400" b="1" dirty="0" err="1">
                <a:solidFill>
                  <a:schemeClr val="bg1"/>
                </a:solidFill>
              </a:rPr>
              <a:t>яблуню</a:t>
            </a:r>
            <a:r>
              <a:rPr lang="ru-RU" sz="2400" b="1" dirty="0">
                <a:solidFill>
                  <a:schemeClr val="bg1"/>
                </a:solidFill>
              </a:rPr>
              <a:t> й березу з </a:t>
            </a:r>
            <a:r>
              <a:rPr lang="ru-RU" sz="2400" b="1" dirty="0" err="1">
                <a:solidFill>
                  <a:schemeClr val="bg1"/>
                </a:solidFill>
              </a:rPr>
              <a:t>іншим</a:t>
            </a:r>
            <a:r>
              <a:rPr lang="ru-RU" sz="2400" b="1" dirty="0">
                <a:solidFill>
                  <a:schemeClr val="bg1"/>
                </a:solidFill>
              </a:rPr>
              <a:t> сюжетом, але </a:t>
            </a:r>
            <a:r>
              <a:rPr lang="ru-RU" sz="2400" b="1" dirty="0" err="1">
                <a:solidFill>
                  <a:schemeClr val="bg1"/>
                </a:solidFill>
              </a:rPr>
              <a:t>обов’язково</a:t>
            </a:r>
            <a:r>
              <a:rPr lang="ru-RU" sz="2400" b="1" dirty="0">
                <a:solidFill>
                  <a:schemeClr val="bg1"/>
                </a:solidFill>
              </a:rPr>
              <a:t> з </a:t>
            </a:r>
            <a:r>
              <a:rPr lang="ru-RU" sz="2400" b="1" dirty="0" err="1">
                <a:solidFill>
                  <a:schemeClr val="bg1"/>
                </a:solidFill>
              </a:rPr>
              <a:t>порівняльним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описом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цих</a:t>
            </a:r>
            <a:r>
              <a:rPr lang="ru-RU" sz="2400" b="1" dirty="0">
                <a:solidFill>
                  <a:schemeClr val="bg1"/>
                </a:solidFill>
              </a:rPr>
              <a:t> дерев </a:t>
            </a:r>
            <a:r>
              <a:rPr lang="ru-RU" sz="2400" b="1" i="1" dirty="0">
                <a:solidFill>
                  <a:schemeClr val="bg1"/>
                </a:solidFill>
              </a:rPr>
              <a:t>(</a:t>
            </a:r>
            <a:r>
              <a:rPr lang="ru-RU" sz="2400" b="1" i="1" dirty="0" err="1">
                <a:solidFill>
                  <a:schemeClr val="bg1"/>
                </a:solidFill>
              </a:rPr>
              <a:t>яблуня</a:t>
            </a:r>
            <a:r>
              <a:rPr lang="ru-RU" sz="2400" b="1" i="1" dirty="0">
                <a:solidFill>
                  <a:schemeClr val="bg1"/>
                </a:solidFill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</a:rPr>
              <a:t>вихваляється</a:t>
            </a:r>
            <a:r>
              <a:rPr lang="ru-RU" sz="2400" b="1" i="1" dirty="0">
                <a:solidFill>
                  <a:schemeClr val="bg1"/>
                </a:solidFill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</a:rPr>
              <a:t>своїми</a:t>
            </a:r>
            <a:r>
              <a:rPr lang="ru-RU" sz="2400" b="1" i="1" dirty="0">
                <a:solidFill>
                  <a:schemeClr val="bg1"/>
                </a:solidFill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</a:rPr>
              <a:t>квітами</a:t>
            </a:r>
            <a:r>
              <a:rPr lang="ru-RU" sz="2400" b="1" i="1" dirty="0">
                <a:solidFill>
                  <a:schemeClr val="bg1"/>
                </a:solidFill>
              </a:rPr>
              <a:t>, плодами; береза – </a:t>
            </a:r>
            <a:r>
              <a:rPr lang="ru-RU" sz="2400" b="1" i="1" dirty="0" err="1">
                <a:solidFill>
                  <a:schemeClr val="bg1"/>
                </a:solidFill>
              </a:rPr>
              <a:t>розкішним</a:t>
            </a:r>
            <a:r>
              <a:rPr lang="ru-RU" sz="2400" b="1" i="1" dirty="0">
                <a:solidFill>
                  <a:schemeClr val="bg1"/>
                </a:solidFill>
              </a:rPr>
              <a:t> </a:t>
            </a:r>
            <a:r>
              <a:rPr lang="ru-RU" sz="2400" b="1" i="1" dirty="0" err="1">
                <a:solidFill>
                  <a:schemeClr val="bg1"/>
                </a:solidFill>
              </a:rPr>
              <a:t>віттям</a:t>
            </a:r>
            <a:r>
              <a:rPr lang="ru-RU" sz="2400" b="1" i="1" dirty="0">
                <a:solidFill>
                  <a:schemeClr val="bg1"/>
                </a:solidFill>
              </a:rPr>
              <a:t>, сережками, </a:t>
            </a:r>
            <a:r>
              <a:rPr lang="ru-RU" sz="2400" b="1" i="1" dirty="0" err="1">
                <a:solidFill>
                  <a:schemeClr val="bg1"/>
                </a:solidFill>
              </a:rPr>
              <a:t>стовбуром</a:t>
            </a:r>
            <a:r>
              <a:rPr lang="ru-RU" sz="2400" b="1" i="1" dirty="0">
                <a:solidFill>
                  <a:schemeClr val="bg1"/>
                </a:solidFill>
              </a:rPr>
              <a:t>, соком </a:t>
            </a:r>
            <a:r>
              <a:rPr lang="ru-RU" sz="2400" b="1" i="1" dirty="0" err="1">
                <a:solidFill>
                  <a:schemeClr val="bg1"/>
                </a:solidFill>
              </a:rPr>
              <a:t>тощо</a:t>
            </a:r>
            <a:r>
              <a:rPr lang="ru-RU" sz="2400" b="1" i="1" dirty="0" smtClean="0">
                <a:solidFill>
                  <a:schemeClr val="bg1"/>
                </a:solidFill>
              </a:rPr>
              <a:t>).</a:t>
            </a:r>
            <a:endParaRPr lang="uk-UA" sz="2400" b="1" dirty="0" smtClean="0">
              <a:solidFill>
                <a:schemeClr val="bg1"/>
              </a:solidFill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488029" y="1354061"/>
            <a:ext cx="5184576" cy="63211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Як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записуємо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кожну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частину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тексту?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012160" y="1354061"/>
            <a:ext cx="1610146" cy="40794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bg1"/>
                </a:solidFill>
              </a:rPr>
              <a:t>З абзацу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2" descr="D:\4 клас\1 УКР. МОВА\1 ПОНОМАРЬОВА\Розвиток мовлення\02 Казка про яблоню і березу\2026-09-15_2333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83068"/>
            <a:ext cx="3441036" cy="219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3"/>
          <p:cNvSpPr txBox="1">
            <a:spLocks/>
          </p:cNvSpPr>
          <p:nvPr/>
        </p:nvSpPr>
        <p:spPr>
          <a:xfrm>
            <a:off x="533852" y="4725144"/>
            <a:ext cx="3816424" cy="149621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Прочитайте свою казку. Якщо знайдете помилки – виправте їх.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7812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7534" y="347513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Підсумок уроку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539552" y="1171559"/>
            <a:ext cx="5112568" cy="56010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означає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порівняти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предмети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507534" y="1860568"/>
            <a:ext cx="5118288" cy="70433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навчилися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ми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складати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порівняльні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описи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         </a:t>
            </a: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481236" y="3615298"/>
            <a:ext cx="5184576" cy="10081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Бо </a:t>
            </a: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для висловлення подібних думок ми використовували різні 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слова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      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41236" y="2579762"/>
            <a:ext cx="5184576" cy="93610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Чому </a:t>
            </a:r>
            <a:r>
              <a:rPr lang="uk-UA" sz="2400" dirty="0">
                <a:solidFill>
                  <a:schemeClr val="accent3">
                    <a:lumMod val="50000"/>
                  </a:schemeClr>
                </a:solidFill>
              </a:rPr>
              <a:t>наші твори називаються однаково, але звучать по-різному? 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Picture 2" descr="D:\Картинки до тестів\!!! Учні\9255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51612"/>
            <a:ext cx="2641532" cy="175992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681429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5860" y="476672"/>
            <a:ext cx="822960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Рефлексія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928180" y="1132286"/>
            <a:ext cx="7417924" cy="57888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Оцініть свою роботу на уроці деревами</a:t>
            </a:r>
            <a:endParaRPr lang="ru-RU" sz="28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2" descr="https://encrypted-tbn0.gstatic.com/images?q=tbn:ANd9GcTtCyq5_AVE_DyVF_YvfIDrcPNTM0GAsqMkHw&amp;usqp=C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56926"/>
            <a:ext cx="200908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content.fdnk3-2.fna.fbcdn.net/v/t1.6435-9/105487450_1201913273496930_3314808170955663079_n.jpg?_nc_cat=102&amp;ccb=1-7&amp;_nc_sid=730e14&amp;_nc_ohc=3xu3I4hKeH4AX9QbEZv&amp;_nc_ht=scontent.fdnk3-2.fna&amp;oh=00_AT8pWVdJ19Kf7bpZTBKR5sixG-OMSzVILiQ5xUIR_tGs4g&amp;oe=635176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314" y="2038340"/>
            <a:ext cx="2016224" cy="25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content.fdnk3-1.fna.fbcdn.net/v/t1.6435-9/104199086_1201913373496920_8483490498164193268_n.jpg?_nc_cat=109&amp;ccb=1-7&amp;_nc_sid=730e14&amp;_nc_ohc=ltZ1sBith2AAX9kaeFN&amp;tn=hEHMJmRMICaoaH1e&amp;_nc_ht=scontent.fdnk3-1.fna&amp;oh=00_AT8X-tgAMC2efQZPLi2nRHIMnMpGFQwFxf-viGgPZhFeDQ&amp;oe=6351981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340" y="2063781"/>
            <a:ext cx="2029147" cy="249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content.fdnk3-2.fna.fbcdn.net/v/t1.6435-9/105617993_1201913200163604_6982014221493352519_n.jpg?_nc_cat=103&amp;ccb=1-7&amp;_nc_sid=730e14&amp;_nc_ohc=kbukILIeGygAX9WIGyc&amp;_nc_ht=scontent.fdnk3-2.fna&amp;oh=00_AT-k0J87EmdG4cHm30s9BzlPfnSCstPtkVXi-9dv5GmyXg&amp;oe=63518C9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42" y="2063782"/>
            <a:ext cx="2076679" cy="252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1560" y="4579040"/>
            <a:ext cx="1704724" cy="13702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76828" tIns="38414" rIns="76828" bIns="38414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Було дуже просто!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4852" y="4612287"/>
            <a:ext cx="1513406" cy="9393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Можу краще!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1790" y="4612287"/>
            <a:ext cx="1590233" cy="10392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Було цікаво!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07830" y="4631773"/>
            <a:ext cx="1552969" cy="10392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76828" tIns="38414" rIns="76828" bIns="38414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Було важко!</a:t>
            </a:r>
          </a:p>
        </p:txBody>
      </p:sp>
    </p:spTree>
    <p:extLst>
      <p:ext uri="{BB962C8B-B14F-4D97-AF65-F5344CB8AC3E}">
        <p14:creationId xmlns:p14="http://schemas.microsoft.com/office/powerpoint/2010/main" val="160509292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5860" y="260648"/>
            <a:ext cx="8229600" cy="7920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Емоційне налаштування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55576" y="4941168"/>
            <a:ext cx="7417924" cy="119181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</a:rPr>
              <a:t>Подумайте, </a:t>
            </a:r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</a:rPr>
              <a:t>яке </a:t>
            </a:r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</a:rPr>
              <a:t>дерево подобається </a:t>
            </a:r>
            <a:r>
              <a:rPr lang="uk-UA" sz="3200" b="1" dirty="0">
                <a:solidFill>
                  <a:schemeClr val="accent3">
                    <a:lumMod val="75000"/>
                  </a:schemeClr>
                </a:solidFill>
              </a:rPr>
              <a:t>найбільше? </a:t>
            </a:r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</a:rPr>
              <a:t>Чому? 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2" descr="https://encrypted-tbn0.gstatic.com/images?q=tbn:ANd9GcTtCyq5_AVE_DyVF_YvfIDrcPNTM0GAsqMkHw&amp;usqp=C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8923"/>
            <a:ext cx="200908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content.fdnk3-2.fna.fbcdn.net/v/t1.6435-9/105487450_1201913273496930_3314808170955663079_n.jpg?_nc_cat=102&amp;ccb=1-7&amp;_nc_sid=730e14&amp;_nc_ohc=3xu3I4hKeH4AX9QbEZv&amp;_nc_ht=scontent.fdnk3-2.fna&amp;oh=00_AT8pWVdJ19Kf7bpZTBKR5sixG-OMSzVILiQ5xUIR_tGs4g&amp;oe=6351768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314" y="1430337"/>
            <a:ext cx="2016224" cy="250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content.fdnk3-1.fna.fbcdn.net/v/t1.6435-9/104199086_1201913373496920_8483490498164193268_n.jpg?_nc_cat=109&amp;ccb=1-7&amp;_nc_sid=730e14&amp;_nc_ohc=ltZ1sBith2AAX9kaeFN&amp;tn=hEHMJmRMICaoaH1e&amp;_nc_ht=scontent.fdnk3-1.fna&amp;oh=00_AT8X-tgAMC2efQZPLi2nRHIMnMpGFQwFxf-viGgPZhFeDQ&amp;oe=6351981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340" y="1455778"/>
            <a:ext cx="2029147" cy="249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content.fdnk3-2.fna.fbcdn.net/v/t1.6435-9/105617993_1201913200163604_6982014221493352519_n.jpg?_nc_cat=103&amp;ccb=1-7&amp;_nc_sid=730e14&amp;_nc_ohc=kbukILIeGygAX9WIGyc&amp;_nc_ht=scontent.fdnk3-2.fna&amp;oh=00_AT-k0J87EmdG4cHm30s9BzlPfnSCstPtkVXi-9dv5GmyXg&amp;oe=63518C9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42" y="1455779"/>
            <a:ext cx="2076679" cy="252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3001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Тема уроку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3968" y="1171862"/>
            <a:ext cx="4176464" cy="391596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Сьогодні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уроці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ми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будемо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писати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казку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про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яблуню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і березу,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використовуючи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порівняльний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опис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цих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дерев.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Будемо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вчитися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правильно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його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3">
                    <a:lumMod val="50000"/>
                  </a:schemeClr>
                </a:solidFill>
              </a:rPr>
              <a:t>будувати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5" name="Picture 2" descr="D:\Картинки до тестів\!!!!Эсмира_512х512\_free_2024-01-13-17-30-26_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45" y="1486323"/>
            <a:ext cx="3287043" cy="32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53130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4680520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Відгадайте загадку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556" y="1172766"/>
            <a:ext cx="4365492" cy="20090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</a:rPr>
              <a:t>Стрімко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вибігли</a:t>
            </a:r>
            <a:r>
              <a:rPr lang="ru-RU" sz="2800" b="1" dirty="0">
                <a:solidFill>
                  <a:schemeClr val="bg1"/>
                </a:solidFill>
              </a:rPr>
              <a:t> на гору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 err="1">
                <a:solidFill>
                  <a:schemeClr val="bg1"/>
                </a:solidFill>
              </a:rPr>
              <a:t>Дві</a:t>
            </a:r>
            <a:r>
              <a:rPr lang="ru-RU" sz="2800" b="1" dirty="0">
                <a:solidFill>
                  <a:schemeClr val="bg1"/>
                </a:solidFill>
              </a:rPr>
              <a:t> подружки </a:t>
            </a:r>
            <a:r>
              <a:rPr lang="ru-RU" sz="2800" b="1" dirty="0" err="1">
                <a:solidFill>
                  <a:schemeClr val="bg1"/>
                </a:solidFill>
              </a:rPr>
              <a:t>білокорі</a:t>
            </a:r>
            <a:r>
              <a:rPr lang="ru-RU" sz="2800" b="1" dirty="0">
                <a:solidFill>
                  <a:schemeClr val="bg1"/>
                </a:solidFill>
              </a:rPr>
              <a:t>.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 err="1">
                <a:solidFill>
                  <a:schemeClr val="bg1"/>
                </a:solidFill>
              </a:rPr>
              <a:t>Дощик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їм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полоще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кіски</a:t>
            </a:r>
            <a:r>
              <a:rPr lang="ru-RU" sz="2800" b="1" dirty="0">
                <a:solidFill>
                  <a:schemeClr val="bg1"/>
                </a:solidFill>
              </a:rPr>
              <a:t>,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 err="1">
                <a:solidFill>
                  <a:schemeClr val="bg1"/>
                </a:solidFill>
              </a:rPr>
              <a:t>Звуть</a:t>
            </a:r>
            <a:r>
              <a:rPr lang="ru-RU" sz="2800" b="1" dirty="0">
                <a:solidFill>
                  <a:schemeClr val="bg1"/>
                </a:solidFill>
              </a:rPr>
              <a:t> тих </a:t>
            </a:r>
            <a:r>
              <a:rPr lang="ru-RU" sz="2800" b="1" dirty="0" err="1">
                <a:solidFill>
                  <a:schemeClr val="bg1"/>
                </a:solidFill>
              </a:rPr>
              <a:t>подружок</a:t>
            </a:r>
            <a:r>
              <a:rPr lang="ru-RU" sz="2800" b="1" dirty="0" smtClean="0">
                <a:solidFill>
                  <a:schemeClr val="bg1"/>
                </a:solidFill>
              </a:rPr>
              <a:t>…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47964" y="2558445"/>
            <a:ext cx="1548172" cy="5788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</a:rPr>
              <a:t>берізки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https://encrypted-tbn0.gstatic.com/images?q=tbn:ANd9GcRQYQtjSRY-ugBUa5WE9MFaPoA2uroftcXN6A&amp;usqp=C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83" y="360472"/>
            <a:ext cx="2690873" cy="2928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273892" y="3319985"/>
            <a:ext cx="5626968" cy="4044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</a:rPr>
              <a:t>Які слова допомогли відгадати загадку?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56750" y="3866678"/>
            <a:ext cx="4507338" cy="5107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Опишіть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берізку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 Яка береза?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3070" y="4426614"/>
            <a:ext cx="5288612" cy="20090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Білокора</a:t>
            </a:r>
            <a:r>
              <a:rPr lang="ru-RU" sz="2800" b="1" dirty="0">
                <a:solidFill>
                  <a:schemeClr val="bg1"/>
                </a:solidFill>
              </a:rPr>
              <a:t>, зелена, кучерява, струнка, </a:t>
            </a:r>
            <a:r>
              <a:rPr lang="ru-RU" sz="2800" b="1" dirty="0" err="1">
                <a:solidFill>
                  <a:schemeClr val="bg1"/>
                </a:solidFill>
              </a:rPr>
              <a:t>висока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гілляста</a:t>
            </a:r>
            <a:r>
              <a:rPr lang="ru-RU" sz="2800" b="1" dirty="0">
                <a:solidFill>
                  <a:schemeClr val="bg1"/>
                </a:solidFill>
              </a:rPr>
              <a:t>, з сережками, схожа на </a:t>
            </a:r>
            <a:r>
              <a:rPr lang="ru-RU" sz="2800" b="1" dirty="0" err="1">
                <a:solidFill>
                  <a:schemeClr val="bg1"/>
                </a:solidFill>
              </a:rPr>
              <a:t>дівчину</a:t>
            </a:r>
            <a:r>
              <a:rPr lang="ru-RU" sz="2800" b="1" dirty="0">
                <a:solidFill>
                  <a:schemeClr val="bg1"/>
                </a:solidFill>
              </a:rPr>
              <a:t> в </a:t>
            </a:r>
            <a:r>
              <a:rPr lang="ru-RU" sz="2800" b="1" dirty="0" err="1">
                <a:solidFill>
                  <a:schemeClr val="bg1"/>
                </a:solidFill>
              </a:rPr>
              <a:t>білій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сукні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5" name="Picture 8" descr="https://kartinkin.net/pics/uploads/posts/2022-08/thumbs/1659682826_12-kartinkin-net-p-bereza-s-serezhkami-priroda-krasivo-foto-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860" y="4147797"/>
            <a:ext cx="3050504" cy="2287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33980568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0572" y="315130"/>
            <a:ext cx="5364596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Описуємо березу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66951" y="5751513"/>
            <a:ext cx="4097337" cy="919401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Зеленокоса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білокора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красуня</a:t>
            </a:r>
            <a:r>
              <a:rPr lang="ru-RU" sz="2400" b="1" dirty="0">
                <a:solidFill>
                  <a:schemeClr val="bg1"/>
                </a:solidFill>
              </a:rPr>
              <a:t>, окраса наших </a:t>
            </a:r>
            <a:r>
              <a:rPr lang="ru-RU" sz="2400" b="1" dirty="0" err="1" smtClean="0">
                <a:solidFill>
                  <a:schemeClr val="bg1"/>
                </a:solidFill>
              </a:rPr>
              <a:t>лісів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43000" y="963202"/>
            <a:ext cx="1512168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 </a:t>
            </a:r>
            <a:r>
              <a:rPr lang="ru-RU" sz="2400" b="1" dirty="0" err="1">
                <a:solidFill>
                  <a:schemeClr val="bg1"/>
                </a:solidFill>
              </a:rPr>
              <a:t>лісі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697043" y="963202"/>
            <a:ext cx="3340963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</a:rPr>
              <a:t>Де росте </a:t>
            </a:r>
            <a:r>
              <a:rPr lang="ru-RU" sz="2400" dirty="0" smtClean="0">
                <a:solidFill>
                  <a:schemeClr val="bg1"/>
                </a:solidFill>
              </a:rPr>
              <a:t>береза?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9" name="Picture 6" descr="https://rastenievod.com/wp-content/uploads/2020/12/1-2-700x6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1930"/>
            <a:ext cx="2925949" cy="2570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697042" y="1527254"/>
            <a:ext cx="3340963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bg1"/>
                </a:solidFill>
              </a:rPr>
              <a:t>Який</a:t>
            </a:r>
            <a:r>
              <a:rPr lang="ru-RU" sz="2400" dirty="0">
                <a:solidFill>
                  <a:schemeClr val="bg1"/>
                </a:solidFill>
              </a:rPr>
              <a:t> в </a:t>
            </a:r>
            <a:r>
              <a:rPr lang="ru-RU" sz="2400" dirty="0" err="1">
                <a:solidFill>
                  <a:schemeClr val="bg1"/>
                </a:solidFill>
              </a:rPr>
              <a:t>берези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стовбур</a:t>
            </a:r>
            <a:r>
              <a:rPr lang="ru-RU" sz="2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4431" y="2091938"/>
            <a:ext cx="5593714" cy="919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Стрункий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прямий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білий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ніби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біле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платтячко</a:t>
            </a:r>
            <a:r>
              <a:rPr lang="ru-RU" sz="2400" b="1" dirty="0" smtClean="0">
                <a:solidFill>
                  <a:schemeClr val="bg1"/>
                </a:solidFill>
              </a:rPr>
              <a:t> з </a:t>
            </a:r>
            <a:r>
              <a:rPr lang="ru-RU" sz="2400" b="1" dirty="0" err="1" smtClean="0">
                <a:solidFill>
                  <a:schemeClr val="bg1"/>
                </a:solidFill>
              </a:rPr>
              <a:t>цяточками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3"/>
          <p:cNvSpPr txBox="1">
            <a:spLocks/>
          </p:cNvSpPr>
          <p:nvPr/>
        </p:nvSpPr>
        <p:spPr>
          <a:xfrm>
            <a:off x="223015" y="3153187"/>
            <a:ext cx="1849298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</a:rPr>
              <a:t>Яке </a:t>
            </a:r>
            <a:r>
              <a:rPr lang="ru-RU" sz="2400" dirty="0" err="1">
                <a:solidFill>
                  <a:schemeClr val="bg1"/>
                </a:solidFill>
              </a:rPr>
              <a:t>гілля</a:t>
            </a:r>
            <a:r>
              <a:rPr lang="ru-RU" sz="2400" dirty="0">
                <a:solidFill>
                  <a:schemeClr val="bg1"/>
                </a:solidFill>
              </a:rPr>
              <a:t>? 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07869" y="3063842"/>
            <a:ext cx="4524371" cy="919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Тонке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гнучке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ніжне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тендітне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кучеряве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наче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дівочі</a:t>
            </a:r>
            <a:r>
              <a:rPr lang="ru-RU" sz="2400" b="1" dirty="0">
                <a:solidFill>
                  <a:schemeClr val="bg1"/>
                </a:solidFill>
              </a:rPr>
              <a:t> коси</a:t>
            </a:r>
          </a:p>
        </p:txBody>
      </p:sp>
      <p:sp>
        <p:nvSpPr>
          <p:cNvPr id="16" name="Заголовок 3"/>
          <p:cNvSpPr txBox="1">
            <a:spLocks/>
          </p:cNvSpPr>
          <p:nvPr/>
        </p:nvSpPr>
        <p:spPr>
          <a:xfrm>
            <a:off x="274431" y="4098601"/>
            <a:ext cx="1849298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bg1"/>
                </a:solidFill>
              </a:rPr>
              <a:t>Які</a:t>
            </a:r>
            <a:r>
              <a:rPr lang="ru-RU" sz="2400" dirty="0">
                <a:solidFill>
                  <a:schemeClr val="bg1"/>
                </a:solidFill>
              </a:rPr>
              <a:t> листки</a:t>
            </a:r>
            <a:r>
              <a:rPr lang="ru-RU" sz="2400" dirty="0" smtClean="0">
                <a:solidFill>
                  <a:schemeClr val="bg1"/>
                </a:solidFill>
              </a:rPr>
              <a:t>?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297584" y="4003644"/>
            <a:ext cx="4344940" cy="9194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Маленькі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із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загостреними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краєчками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схожі</a:t>
            </a:r>
            <a:r>
              <a:rPr lang="ru-RU" sz="2400" b="1" dirty="0">
                <a:solidFill>
                  <a:schemeClr val="bg1"/>
                </a:solidFill>
              </a:rPr>
              <a:t> на сердечка</a:t>
            </a:r>
          </a:p>
        </p:txBody>
      </p:sp>
      <p:sp>
        <p:nvSpPr>
          <p:cNvPr id="18" name="Заголовок 3"/>
          <p:cNvSpPr txBox="1">
            <a:spLocks/>
          </p:cNvSpPr>
          <p:nvPr/>
        </p:nvSpPr>
        <p:spPr>
          <a:xfrm>
            <a:off x="203613" y="4901327"/>
            <a:ext cx="2739260" cy="8197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bg1"/>
                </a:solidFill>
              </a:rPr>
              <a:t>Що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з’являється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березі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навесні</a:t>
            </a:r>
            <a:r>
              <a:rPr lang="ru-RU" sz="2400" dirty="0" smtClean="0">
                <a:solidFill>
                  <a:schemeClr val="bg1"/>
                </a:solidFill>
              </a:rPr>
              <a:t>?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35872" y="5089844"/>
            <a:ext cx="3516936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Золоті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пухнасті</a:t>
            </a:r>
            <a:r>
              <a:rPr lang="ru-RU" sz="2400" b="1" dirty="0">
                <a:solidFill>
                  <a:schemeClr val="bg1"/>
                </a:solidFill>
              </a:rPr>
              <a:t> сережки</a:t>
            </a:r>
          </a:p>
        </p:txBody>
      </p:sp>
      <p:sp>
        <p:nvSpPr>
          <p:cNvPr id="20" name="Заголовок 3"/>
          <p:cNvSpPr txBox="1">
            <a:spLocks/>
          </p:cNvSpPr>
          <p:nvPr/>
        </p:nvSpPr>
        <p:spPr>
          <a:xfrm>
            <a:off x="209323" y="5733256"/>
            <a:ext cx="2739260" cy="819708"/>
          </a:xfrm>
          <a:prstGeom prst="round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>
                <a:solidFill>
                  <a:schemeClr val="bg1"/>
                </a:solidFill>
              </a:rPr>
              <a:t>Скажіть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березі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комплімент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thumbs.dreamstime.com/b/%D0%BB%D0%B8%D1%81%D1%82%D1%8C%D1%8F-%D0%B1%D0%B5%D1%80%D0%B5%D0%B7%D1%8B-9716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199" y="2919766"/>
            <a:ext cx="1812460" cy="1207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encrypted-tbn0.gstatic.com/images?q=tbn:ANd9GcT8lIcEHXayL8shFWcMM5WIU-E7t4Owz6Oxv0G0VjVdaBCWuwb_KCi1IHcrd386aoEt0hE&amp;usqp=C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117" y="4353318"/>
            <a:ext cx="1546542" cy="2324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7298823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77488" y="1052736"/>
            <a:ext cx="7174832" cy="267765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Живе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береза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близько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50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років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земній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кулі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нараховується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близько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120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видів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беріз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Її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квіточки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це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сережки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Береза –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це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прекрасний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дороговказ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Люди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здавна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помітили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береза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дуже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любить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сонячні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місця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її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кора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завжди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біліша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чистіша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з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південного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боку,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тимчасом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як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тріщини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нерівності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та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нарости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утворюються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як правило, з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північного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боку.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83168" y="183878"/>
            <a:ext cx="5889032" cy="77809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>
                <a:solidFill>
                  <a:schemeClr val="bg1"/>
                </a:solidFill>
              </a:rPr>
              <a:t>Чим корисна береза?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0622" y="3798482"/>
            <a:ext cx="6624736" cy="13280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Березою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здавна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лікуються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від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багатьох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хвороб,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використовуючи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її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бруньки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молоде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листя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зовнішню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частину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кори,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сік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березовий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гриб.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9198" y="5157192"/>
            <a:ext cx="6243002" cy="13280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З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березової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деревини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виготовляють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оцет,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дьоготь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скипидар та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різні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вироби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хлібниці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кошики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тарелі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берестяні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козубки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3" name="Picture 2" descr="https://encrypted-tbn0.gstatic.com/images?q=tbn:ANd9GcQRwjOnIh8wJAn6S98vwqnfg0fR8Oaap1XTO14CGz-wLBNh2DM2jS_TXsCHs3B6YKv4FWw&amp;usqp=C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716" y="5127446"/>
            <a:ext cx="2163308" cy="1452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Березові бруньки: Лікувальні властивості, користь, показання, опис, застосування в медицині - ПрАТ «Ліктрави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5978" r="17634" b="4141"/>
          <a:stretch/>
        </p:blipFill>
        <p:spPr bwMode="auto">
          <a:xfrm>
            <a:off x="7452320" y="1624038"/>
            <a:ext cx="1476000" cy="19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ереза - лікувальні властивості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3878"/>
            <a:ext cx="216565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ерезень у саду: Починається сезон березового соку. Читайте на UKR.NE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5" r="3517"/>
          <a:stretch/>
        </p:blipFill>
        <p:spPr bwMode="auto">
          <a:xfrm>
            <a:off x="7281370" y="3619411"/>
            <a:ext cx="1583864" cy="150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333855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77488" y="1052736"/>
            <a:ext cx="8640960" cy="2553891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Осіння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краса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берези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завжди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приваблювала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художників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композиторів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надихала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їх до написання творів.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     Красива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в будь-яку пору року.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Навесні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вона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одягає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ніжно-зелене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вбрання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і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прикрашається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сережками.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Влітку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дерево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шумить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розкішними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зеленими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вітами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Восени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берізка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в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золотій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сукні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взимку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– у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білій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немов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снігуронька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483168" y="183878"/>
            <a:ext cx="8229600" cy="72484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000" b="1" dirty="0" smtClean="0">
                <a:solidFill>
                  <a:schemeClr val="bg1"/>
                </a:solidFill>
              </a:rPr>
              <a:t>Надихаємось красою берези 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thumbs.dreamstime.com/b/%D0%B6%D0%B5-%D1%82%D0%B0%D1%8F-%D0%B1%D0%B5%D1%80%D0%B5%D0%B7%D0%B0-%D0%BE%D1%81%D0%B5%D0%BD%D0%B8-%D0%B2-%D1%80%D0%B5%D0%B2%D0%B5%D1%81%D0%B8%D0%BD%D0%B0%D1%85-75901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89040"/>
            <a:ext cx="1944151" cy="2916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https://encrypted-tbn0.gstatic.com/images?q=tbn:ANd9GcRYdsVMt19Ag7GdFWEGt9cU6_xUpsU50v5t3qd_MF9AXJqAzjzvrlvOmKX5rfRE5C1mznU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71044"/>
            <a:ext cx="1940616" cy="2916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https://encrypted-tbn0.gstatic.com/images?q=tbn:ANd9GcSJYezAyqDuayC6OD1FHIasz7doDzfgQNzlAm8fXGJiE7m9zEA6F9n3rxVwb7AgO7JZLCE&amp;usqp=C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39"/>
            <a:ext cx="2466561" cy="2844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2" name="Picture 10" descr="https://oir.mobi/uploads/posts/2021-06/1624315165_33-oir_mobi-p-letnie-berezi-priroda-krasivo-foto-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180" y="3793747"/>
            <a:ext cx="1930367" cy="2901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5050213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24596"/>
            <a:ext cx="429678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Відгадайте загадку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1344" y="996745"/>
            <a:ext cx="4036640" cy="200906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На «я» </a:t>
            </a:r>
            <a:r>
              <a:rPr lang="ru-RU" sz="2800" b="1" dirty="0" err="1">
                <a:solidFill>
                  <a:schemeClr val="bg1"/>
                </a:solidFill>
              </a:rPr>
              <a:t>починається</a:t>
            </a:r>
            <a:r>
              <a:rPr lang="ru-RU" sz="2800" b="1" dirty="0">
                <a:solidFill>
                  <a:schemeClr val="bg1"/>
                </a:solidFill>
              </a:rPr>
              <a:t>,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На «я» </a:t>
            </a:r>
            <a:r>
              <a:rPr lang="ru-RU" sz="2800" b="1" dirty="0" err="1">
                <a:solidFill>
                  <a:schemeClr val="bg1"/>
                </a:solidFill>
              </a:rPr>
              <a:t>закінчується</a:t>
            </a:r>
            <a:r>
              <a:rPr lang="ru-RU" sz="2800" b="1" dirty="0">
                <a:solidFill>
                  <a:schemeClr val="bg1"/>
                </a:solidFill>
              </a:rPr>
              <a:t>,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В саду росте,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На </a:t>
            </a:r>
            <a:r>
              <a:rPr lang="ru-RU" sz="2800" b="1" dirty="0" err="1">
                <a:solidFill>
                  <a:schemeClr val="bg1"/>
                </a:solidFill>
              </a:rPr>
              <a:t>ній</a:t>
            </a:r>
            <a:r>
              <a:rPr lang="ru-RU" sz="2800" b="1" dirty="0">
                <a:solidFill>
                  <a:schemeClr val="bg1"/>
                </a:solidFill>
              </a:rPr>
              <a:t> плоди є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31292" y="2193193"/>
            <a:ext cx="1575792" cy="57888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FFFF00"/>
                </a:solidFill>
              </a:rPr>
              <a:t>Яблуня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05283" y="3177881"/>
            <a:ext cx="2880320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Де росте </a:t>
            </a:r>
            <a:r>
              <a:rPr lang="ru-RU" sz="2400" dirty="0" err="1" smtClean="0">
                <a:solidFill>
                  <a:schemeClr val="bg1"/>
                </a:solidFill>
              </a:rPr>
              <a:t>яблуня</a:t>
            </a:r>
            <a:r>
              <a:rPr lang="ru-RU" sz="2400" dirty="0" smtClean="0">
                <a:solidFill>
                  <a:schemeClr val="bg1"/>
                </a:solidFill>
              </a:rPr>
              <a:t>?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61803" y="3177881"/>
            <a:ext cx="5245660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Яблуня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буває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садова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лісова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(дика)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5283" y="4941168"/>
            <a:ext cx="4301801" cy="132802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</a:rPr>
              <a:t>Фрукти</a:t>
            </a:r>
            <a:r>
              <a:rPr lang="ru-RU" sz="2400" b="1" dirty="0">
                <a:solidFill>
                  <a:schemeClr val="bg1"/>
                </a:solidFill>
              </a:rPr>
              <a:t> (</a:t>
            </a:r>
            <a:r>
              <a:rPr lang="ru-RU" sz="2400" b="1" dirty="0" smtClean="0">
                <a:solidFill>
                  <a:schemeClr val="bg1"/>
                </a:solidFill>
              </a:rPr>
              <a:t>плоди </a:t>
            </a:r>
            <a:r>
              <a:rPr lang="ru-RU" sz="2400" b="1" dirty="0" err="1" smtClean="0">
                <a:solidFill>
                  <a:schemeClr val="bg1"/>
                </a:solidFill>
              </a:rPr>
              <a:t>яблуні</a:t>
            </a:r>
            <a:r>
              <a:rPr lang="ru-RU" sz="2400" b="1" dirty="0" smtClean="0">
                <a:solidFill>
                  <a:schemeClr val="bg1"/>
                </a:solidFill>
              </a:rPr>
              <a:t>) </a:t>
            </a:r>
            <a:r>
              <a:rPr lang="ru-RU" sz="2400" b="1" dirty="0" err="1">
                <a:solidFill>
                  <a:schemeClr val="bg1"/>
                </a:solidFill>
              </a:rPr>
              <a:t>кулясті</a:t>
            </a:r>
            <a:r>
              <a:rPr lang="ru-RU" sz="2400" b="1" dirty="0">
                <a:solidFill>
                  <a:schemeClr val="bg1"/>
                </a:solidFill>
              </a:rPr>
              <a:t> з </a:t>
            </a:r>
            <a:r>
              <a:rPr lang="ru-RU" sz="2400" b="1" dirty="0" err="1">
                <a:solidFill>
                  <a:schemeClr val="bg1"/>
                </a:solidFill>
              </a:rPr>
              <a:t>зернятками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соковиті</a:t>
            </a:r>
            <a:r>
              <a:rPr lang="ru-RU" sz="2400" b="1" dirty="0" smtClean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на </a:t>
            </a:r>
            <a:r>
              <a:rPr lang="ru-RU" sz="2400" b="1" dirty="0" err="1" smtClean="0">
                <a:solidFill>
                  <a:schemeClr val="bg1"/>
                </a:solidFill>
              </a:rPr>
              <a:t>вітаміни</a:t>
            </a:r>
            <a:r>
              <a:rPr lang="ru-RU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5283" y="3710310"/>
            <a:ext cx="2956520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Яка крона у </a:t>
            </a:r>
            <a:r>
              <a:rPr lang="ru-RU" sz="2400" dirty="0" err="1" smtClean="0">
                <a:solidFill>
                  <a:schemeClr val="bg1"/>
                </a:solidFill>
              </a:rPr>
              <a:t>неї</a:t>
            </a:r>
            <a:r>
              <a:rPr lang="ru-RU" sz="2400" dirty="0" smtClean="0">
                <a:solidFill>
                  <a:schemeClr val="bg1"/>
                </a:solidFill>
              </a:rPr>
              <a:t>?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28746" y="3710310"/>
            <a:ext cx="4464496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solidFill>
                  <a:schemeClr val="bg1"/>
                </a:solidFill>
              </a:rPr>
              <a:t>Крона кругла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куляста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 smtClean="0">
                <a:solidFill>
                  <a:schemeClr val="bg1"/>
                </a:solidFill>
              </a:rPr>
              <a:t>розлога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124" name="Picture 4" descr="https://encrypted-tbn0.gstatic.com/images?q=tbn:ANd9GcQaBxJ1np3BlUd0vqDT6HCjdgFhGGyPWx_b1qODgOmNwfNW6H9uJ2IHSObor2cMldwn58k&amp;usqp=C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9140"/>
            <a:ext cx="3335705" cy="249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Скругленный прямоугольник 17"/>
          <p:cNvSpPr/>
          <p:nvPr/>
        </p:nvSpPr>
        <p:spPr>
          <a:xfrm>
            <a:off x="827584" y="4291390"/>
            <a:ext cx="2956520" cy="51077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</a:rPr>
              <a:t>Які</a:t>
            </a:r>
            <a:r>
              <a:rPr lang="ru-RU" sz="2400" dirty="0" smtClean="0">
                <a:solidFill>
                  <a:schemeClr val="bg1"/>
                </a:solidFill>
              </a:rPr>
              <a:t> плоди у </a:t>
            </a:r>
            <a:r>
              <a:rPr lang="ru-RU" sz="2400" dirty="0" err="1" smtClean="0">
                <a:solidFill>
                  <a:schemeClr val="bg1"/>
                </a:solidFill>
              </a:rPr>
              <a:t>яблуні</a:t>
            </a:r>
            <a:r>
              <a:rPr lang="ru-RU" sz="2400" dirty="0" smtClean="0">
                <a:solidFill>
                  <a:schemeClr val="bg1"/>
                </a:solidFill>
              </a:rPr>
              <a:t>?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130" name="Picture 10" descr="https://agrarii-razom.com.ua/sites/default/files/filefield_paths/2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49863"/>
            <a:ext cx="3257146" cy="20357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86010228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4"/>
            <a:ext cx="822960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Чим корисна яблуня?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http://cdn.goodhouse.com.ua/images-jpg/19328/1932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09485"/>
            <a:ext cx="3862960" cy="2399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Скругленный прямоугольник 10"/>
          <p:cNvSpPr/>
          <p:nvPr/>
        </p:nvSpPr>
        <p:spPr>
          <a:xfrm>
            <a:off x="467544" y="1052734"/>
            <a:ext cx="8138040" cy="296251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Яблуня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нараховує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понад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10 000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сортів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 Росте вона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всіх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континентах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З’їдене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на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ніч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смачне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соковите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яблуко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забезпечує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спокійний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сон.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З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лікувальною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метою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використовують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не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лише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плоди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яблуні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а й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її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гілочки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листя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пелюстки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квітів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. З них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готують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досить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корисні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чаї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які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особливо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цінні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при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застуді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та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кашлі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132305"/>
            <a:ext cx="4392488" cy="21452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їдять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свіжими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сушеними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моченими</a:t>
            </a:r>
            <a:r>
              <a:rPr lang="ru-RU" sz="2400" b="1" dirty="0">
                <a:solidFill>
                  <a:schemeClr val="bg1"/>
                </a:solidFill>
              </a:rPr>
              <a:t> та </a:t>
            </a:r>
            <a:r>
              <a:rPr lang="ru-RU" sz="2400" b="1" dirty="0" err="1">
                <a:solidFill>
                  <a:schemeClr val="bg1"/>
                </a:solidFill>
              </a:rPr>
              <a:t>замороженими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r>
              <a:rPr lang="ru-RU" sz="2400" b="1" dirty="0" err="1">
                <a:solidFill>
                  <a:schemeClr val="bg1"/>
                </a:solidFill>
              </a:rPr>
              <a:t>Із</a:t>
            </a:r>
            <a:r>
              <a:rPr lang="ru-RU" sz="2400" b="1" dirty="0">
                <a:solidFill>
                  <a:schemeClr val="bg1"/>
                </a:solidFill>
              </a:rPr>
              <a:t> них </a:t>
            </a:r>
            <a:r>
              <a:rPr lang="ru-RU" sz="2400" b="1" dirty="0" err="1">
                <a:solidFill>
                  <a:schemeClr val="bg1"/>
                </a:solidFill>
              </a:rPr>
              <a:t>готують</a:t>
            </a:r>
            <a:r>
              <a:rPr lang="ru-RU" sz="2400" b="1" dirty="0">
                <a:solidFill>
                  <a:schemeClr val="bg1"/>
                </a:solidFill>
              </a:rPr>
              <a:t> соки, </a:t>
            </a:r>
            <a:r>
              <a:rPr lang="ru-RU" sz="2400" b="1" dirty="0" err="1">
                <a:solidFill>
                  <a:schemeClr val="bg1"/>
                </a:solidFill>
              </a:rPr>
              <a:t>компоти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варення</a:t>
            </a:r>
            <a:r>
              <a:rPr lang="ru-RU" sz="2400" b="1" dirty="0">
                <a:solidFill>
                  <a:schemeClr val="bg1"/>
                </a:solidFill>
              </a:rPr>
              <a:t>, повидло, мармелад, желе.</a:t>
            </a:r>
          </a:p>
        </p:txBody>
      </p:sp>
    </p:spTree>
    <p:extLst>
      <p:ext uri="{BB962C8B-B14F-4D97-AF65-F5344CB8AC3E}">
        <p14:creationId xmlns:p14="http://schemas.microsoft.com/office/powerpoint/2010/main" val="383607319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999</Words>
  <Application>Microsoft Office PowerPoint</Application>
  <PresentationFormat>Экран (4:3)</PresentationFormat>
  <Paragraphs>125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Казка про яблуню і березу</vt:lpstr>
      <vt:lpstr>Емоційне налаштування</vt:lpstr>
      <vt:lpstr>Тема уроку</vt:lpstr>
      <vt:lpstr>Відгадайте загадку</vt:lpstr>
      <vt:lpstr>Описуємо березу</vt:lpstr>
      <vt:lpstr>Презентация PowerPoint</vt:lpstr>
      <vt:lpstr>Презентация PowerPoint</vt:lpstr>
      <vt:lpstr>Відгадайте загадку</vt:lpstr>
      <vt:lpstr>Чим корисна яблуня?</vt:lpstr>
      <vt:lpstr>Яблуня в різні пори року</vt:lpstr>
      <vt:lpstr>Презентация PowerPoint</vt:lpstr>
      <vt:lpstr>Словникова скарбниця</vt:lpstr>
      <vt:lpstr>Презентация PowerPoint</vt:lpstr>
      <vt:lpstr>Зразок казки з порівнянням дерев</vt:lpstr>
      <vt:lpstr>Запам’ятайте правила ведення суперечки</vt:lpstr>
      <vt:lpstr>Презентация PowerPoint</vt:lpstr>
      <vt:lpstr>Письмове виконання роботи</vt:lpstr>
      <vt:lpstr>Підсумок уроку</vt:lpstr>
      <vt:lpstr>Рефлексія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Esmiralda Ivanova</dc:creator>
  <cp:lastModifiedBy>Esmiralda Ivanova</cp:lastModifiedBy>
  <cp:revision>66</cp:revision>
  <dcterms:created xsi:type="dcterms:W3CDTF">2022-09-06T20:02:15Z</dcterms:created>
  <dcterms:modified xsi:type="dcterms:W3CDTF">2026-09-16T08:33:58Z</dcterms:modified>
</cp:coreProperties>
</file>