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"/>
  </p:notesMasterIdLst>
  <p:sldIdLst>
    <p:sldId id="282" r:id="rId2"/>
    <p:sldId id="894" r:id="rId3"/>
    <p:sldId id="873" r:id="rId4"/>
    <p:sldId id="286" r:id="rId5"/>
    <p:sldId id="828" r:id="rId6"/>
    <p:sldId id="893" r:id="rId7"/>
    <p:sldId id="898" r:id="rId8"/>
    <p:sldId id="899" r:id="rId9"/>
    <p:sldId id="897" r:id="rId10"/>
    <p:sldId id="885" r:id="rId11"/>
    <p:sldId id="895" r:id="rId12"/>
  </p:sldIdLst>
  <p:sldSz cx="12184063" cy="6859588"/>
  <p:notesSz cx="6858000" cy="9144000"/>
  <p:defaultTextStyle>
    <a:defPPr>
      <a:defRPr lang="ru-RU"/>
    </a:defPPr>
    <a:lvl1pPr marL="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7695" autoAdjust="0"/>
  </p:normalViewPr>
  <p:slideViewPr>
    <p:cSldViewPr>
      <p:cViewPr>
        <p:scale>
          <a:sx n="90" d="100"/>
          <a:sy n="90" d="100"/>
        </p:scale>
        <p:origin x="-462" y="-72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AA968-9F58-4A6E-B11C-582CA574AD65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7FCBCD0-5166-44EF-A995-697AB50FC98B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b="1" dirty="0" smtClean="0"/>
            <a:t>ОБЧИСЛЕННЯ ЗНАЧЕНЬ ВИРАЗІВ</a:t>
          </a:r>
          <a:endParaRPr lang="ru-RU" sz="2800" b="1" dirty="0">
            <a:solidFill>
              <a:schemeClr val="bg1"/>
            </a:solidFill>
          </a:endParaRPr>
        </a:p>
      </dgm:t>
    </dgm:pt>
    <dgm:pt modelId="{5DA8E561-7845-4F5E-8BAA-7476E17DE152}" type="parTrans" cxnId="{61173E0E-C7CE-4D50-8A41-FB11AB1EF1A9}">
      <dgm:prSet/>
      <dgm:spPr/>
      <dgm:t>
        <a:bodyPr/>
        <a:lstStyle/>
        <a:p>
          <a:endParaRPr lang="ru-RU"/>
        </a:p>
      </dgm:t>
    </dgm:pt>
    <dgm:pt modelId="{51DA5559-1D76-4E84-9E22-8C1484394DD0}" type="sibTrans" cxnId="{61173E0E-C7CE-4D50-8A41-FB11AB1EF1A9}">
      <dgm:prSet/>
      <dgm:spPr/>
      <dgm:t>
        <a:bodyPr/>
        <a:lstStyle/>
        <a:p>
          <a:endParaRPr lang="ru-RU"/>
        </a:p>
      </dgm:t>
    </dgm:pt>
    <dgm:pt modelId="{BC7931E8-86A7-44AD-A246-C659A84EF1D0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b="1" dirty="0" smtClean="0"/>
            <a:t>РОЗВ’ЯЗУВАННЯ ЗАДАЧІ ВИРАЗОМ</a:t>
          </a:r>
          <a:endParaRPr lang="uk-UA" sz="2800" b="1" dirty="0">
            <a:solidFill>
              <a:schemeClr val="bg1"/>
            </a:solidFill>
          </a:endParaRPr>
        </a:p>
      </dgm:t>
    </dgm:pt>
    <dgm:pt modelId="{F78F4AAA-2F15-475F-922E-F959D1C7547E}" type="parTrans" cxnId="{1256F933-2110-4277-86C1-A231C153A6C9}">
      <dgm:prSet/>
      <dgm:spPr/>
      <dgm:t>
        <a:bodyPr/>
        <a:lstStyle/>
        <a:p>
          <a:endParaRPr lang="ru-RU"/>
        </a:p>
      </dgm:t>
    </dgm:pt>
    <dgm:pt modelId="{46BA457C-7EE8-4DE0-8B1E-DA724D446462}" type="sibTrans" cxnId="{1256F933-2110-4277-86C1-A231C153A6C9}">
      <dgm:prSet/>
      <dgm:spPr/>
      <dgm:t>
        <a:bodyPr/>
        <a:lstStyle/>
        <a:p>
          <a:endParaRPr lang="ru-RU"/>
        </a:p>
      </dgm:t>
    </dgm:pt>
    <dgm:pt modelId="{6115EC9A-5D0A-49BC-89B0-C823DAA39B65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b="1" dirty="0" smtClean="0"/>
            <a:t>РОЗВ’ЯЗУВАННЯ СКЛАДЕНОГО РІВНЯННЯ</a:t>
          </a:r>
          <a:endParaRPr lang="ru-RU" sz="2800" b="1" dirty="0">
            <a:solidFill>
              <a:schemeClr val="bg1"/>
            </a:solidFill>
          </a:endParaRPr>
        </a:p>
      </dgm:t>
    </dgm:pt>
    <dgm:pt modelId="{A4FE801B-8756-4E15-A4D7-1BF852671781}" type="parTrans" cxnId="{AE6A85AA-C1E7-4CC6-AD76-7491E08E3E96}">
      <dgm:prSet/>
      <dgm:spPr/>
      <dgm:t>
        <a:bodyPr/>
        <a:lstStyle/>
        <a:p>
          <a:endParaRPr lang="ru-RU"/>
        </a:p>
      </dgm:t>
    </dgm:pt>
    <dgm:pt modelId="{626858F5-C7D4-4A07-AB22-3CCF0B1FAB8F}" type="sibTrans" cxnId="{AE6A85AA-C1E7-4CC6-AD76-7491E08E3E96}">
      <dgm:prSet/>
      <dgm:spPr/>
      <dgm:t>
        <a:bodyPr/>
        <a:lstStyle/>
        <a:p>
          <a:endParaRPr lang="ru-RU"/>
        </a:p>
      </dgm:t>
    </dgm:pt>
    <dgm:pt modelId="{B8BDD424-9492-4512-80FF-938BF7CFE1AC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b="1" dirty="0" smtClean="0"/>
            <a:t>МІНІТЕСТ</a:t>
          </a:r>
          <a:endParaRPr lang="ru-RU" sz="2800" b="1" dirty="0">
            <a:solidFill>
              <a:schemeClr val="bg1"/>
            </a:solidFill>
          </a:endParaRPr>
        </a:p>
      </dgm:t>
    </dgm:pt>
    <dgm:pt modelId="{9C4AEB6D-170E-4FA1-996A-D5B2176042C0}" type="parTrans" cxnId="{23143B07-9FAC-47C8-A13D-B50BD72BCA06}">
      <dgm:prSet/>
      <dgm:spPr/>
      <dgm:t>
        <a:bodyPr/>
        <a:lstStyle/>
        <a:p>
          <a:endParaRPr lang="ru-RU"/>
        </a:p>
      </dgm:t>
    </dgm:pt>
    <dgm:pt modelId="{46CD9F72-CA7A-48F6-8E67-73B59B19B81F}" type="sibTrans" cxnId="{23143B07-9FAC-47C8-A13D-B50BD72BCA06}">
      <dgm:prSet/>
      <dgm:spPr/>
      <dgm:t>
        <a:bodyPr/>
        <a:lstStyle/>
        <a:p>
          <a:endParaRPr lang="ru-RU"/>
        </a:p>
      </dgm:t>
    </dgm:pt>
    <dgm:pt modelId="{6408D3F1-0C0E-4F5D-B5D5-053E6D4B4C50}" type="pres">
      <dgm:prSet presAssocID="{289AA968-9F58-4A6E-B11C-582CA574AD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8CD1A-1E54-41AB-ABBF-267B83BF69D9}" type="pres">
      <dgm:prSet presAssocID="{B8BDD424-9492-4512-80FF-938BF7CFE1AC}" presName="node" presStyleLbl="node1" presStyleIdx="0" presStyleCnt="4" custScaleX="112553" custLinFactNeighborX="-28648" custLinFactNeighborY="-12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D397D-046F-40AA-B079-23418C3C10A6}" type="pres">
      <dgm:prSet presAssocID="{46CD9F72-CA7A-48F6-8E67-73B59B19B81F}" presName="sibTrans" presStyleCnt="0"/>
      <dgm:spPr/>
    </dgm:pt>
    <dgm:pt modelId="{00E23834-4C97-4BAD-9028-AA93134EBB29}" type="pres">
      <dgm:prSet presAssocID="{6115EC9A-5D0A-49BC-89B0-C823DAA39B65}" presName="node" presStyleLbl="node1" presStyleIdx="1" presStyleCnt="4" custScaleX="185913" custLinFactX="325279" custLinFactNeighborX="4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6FB75-3E41-41EA-914C-4542E25630F3}" type="pres">
      <dgm:prSet presAssocID="{626858F5-C7D4-4A07-AB22-3CCF0B1FAB8F}" presName="sibTrans" presStyleCnt="0"/>
      <dgm:spPr/>
    </dgm:pt>
    <dgm:pt modelId="{8C93B566-6306-40C5-A3D5-B84E788E517B}" type="pres">
      <dgm:prSet presAssocID="{17FCBCD0-5166-44EF-A995-697AB50FC98B}" presName="node" presStyleLbl="node1" presStyleIdx="2" presStyleCnt="4" custScaleX="160838" custLinFactX="-177657" custLinFactNeighborX="-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8D5E2-E5AE-41CC-80D3-5A0016AFADCC}" type="pres">
      <dgm:prSet presAssocID="{51DA5559-1D76-4E84-9E22-8C1484394DD0}" presName="sibTrans" presStyleCnt="0"/>
      <dgm:spPr/>
    </dgm:pt>
    <dgm:pt modelId="{D2B473EA-0294-46C9-BEB1-B63C89DB6F91}" type="pres">
      <dgm:prSet presAssocID="{BC7931E8-86A7-44AD-A246-C659A84EF1D0}" presName="node" presStyleLbl="node1" presStyleIdx="3" presStyleCnt="4" custScaleX="183458" custLinFactX="-179031" custLinFactNeighborX="-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305DF-F2D1-469F-A188-E615459E2DD9}" type="presOf" srcId="{6115EC9A-5D0A-49BC-89B0-C823DAA39B65}" destId="{00E23834-4C97-4BAD-9028-AA93134EBB29}" srcOrd="0" destOrd="0" presId="urn:microsoft.com/office/officeart/2005/8/layout/hList6"/>
    <dgm:cxn modelId="{AE6A85AA-C1E7-4CC6-AD76-7491E08E3E96}" srcId="{289AA968-9F58-4A6E-B11C-582CA574AD65}" destId="{6115EC9A-5D0A-49BC-89B0-C823DAA39B65}" srcOrd="1" destOrd="0" parTransId="{A4FE801B-8756-4E15-A4D7-1BF852671781}" sibTransId="{626858F5-C7D4-4A07-AB22-3CCF0B1FAB8F}"/>
    <dgm:cxn modelId="{1256F933-2110-4277-86C1-A231C153A6C9}" srcId="{289AA968-9F58-4A6E-B11C-582CA574AD65}" destId="{BC7931E8-86A7-44AD-A246-C659A84EF1D0}" srcOrd="3" destOrd="0" parTransId="{F78F4AAA-2F15-475F-922E-F959D1C7547E}" sibTransId="{46BA457C-7EE8-4DE0-8B1E-DA724D446462}"/>
    <dgm:cxn modelId="{5D06D076-AA30-444E-81CD-7C3D8E16BEDD}" type="presOf" srcId="{B8BDD424-9492-4512-80FF-938BF7CFE1AC}" destId="{D128CD1A-1E54-41AB-ABBF-267B83BF69D9}" srcOrd="0" destOrd="0" presId="urn:microsoft.com/office/officeart/2005/8/layout/hList6"/>
    <dgm:cxn modelId="{5CDAA885-2502-456B-888F-86EAEC823115}" type="presOf" srcId="{17FCBCD0-5166-44EF-A995-697AB50FC98B}" destId="{8C93B566-6306-40C5-A3D5-B84E788E517B}" srcOrd="0" destOrd="0" presId="urn:microsoft.com/office/officeart/2005/8/layout/hList6"/>
    <dgm:cxn modelId="{A7E97C1C-AF6F-4389-8A70-9488635D44AA}" type="presOf" srcId="{BC7931E8-86A7-44AD-A246-C659A84EF1D0}" destId="{D2B473EA-0294-46C9-BEB1-B63C89DB6F91}" srcOrd="0" destOrd="0" presId="urn:microsoft.com/office/officeart/2005/8/layout/hList6"/>
    <dgm:cxn modelId="{2BB2753D-7677-45FC-BD9A-A055991F4404}" type="presOf" srcId="{289AA968-9F58-4A6E-B11C-582CA574AD65}" destId="{6408D3F1-0C0E-4F5D-B5D5-053E6D4B4C50}" srcOrd="0" destOrd="0" presId="urn:microsoft.com/office/officeart/2005/8/layout/hList6"/>
    <dgm:cxn modelId="{61173E0E-C7CE-4D50-8A41-FB11AB1EF1A9}" srcId="{289AA968-9F58-4A6E-B11C-582CA574AD65}" destId="{17FCBCD0-5166-44EF-A995-697AB50FC98B}" srcOrd="2" destOrd="0" parTransId="{5DA8E561-7845-4F5E-8BAA-7476E17DE152}" sibTransId="{51DA5559-1D76-4E84-9E22-8C1484394DD0}"/>
    <dgm:cxn modelId="{23143B07-9FAC-47C8-A13D-B50BD72BCA06}" srcId="{289AA968-9F58-4A6E-B11C-582CA574AD65}" destId="{B8BDD424-9492-4512-80FF-938BF7CFE1AC}" srcOrd="0" destOrd="0" parTransId="{9C4AEB6D-170E-4FA1-996A-D5B2176042C0}" sibTransId="{46CD9F72-CA7A-48F6-8E67-73B59B19B81F}"/>
    <dgm:cxn modelId="{69E273D6-FC6E-4B04-9AC8-FC3832C4333D}" type="presParOf" srcId="{6408D3F1-0C0E-4F5D-B5D5-053E6D4B4C50}" destId="{D128CD1A-1E54-41AB-ABBF-267B83BF69D9}" srcOrd="0" destOrd="0" presId="urn:microsoft.com/office/officeart/2005/8/layout/hList6"/>
    <dgm:cxn modelId="{D9600C9C-0EAD-4D15-87C3-EDFDF1A5DD80}" type="presParOf" srcId="{6408D3F1-0C0E-4F5D-B5D5-053E6D4B4C50}" destId="{ECBD397D-046F-40AA-B079-23418C3C10A6}" srcOrd="1" destOrd="0" presId="urn:microsoft.com/office/officeart/2005/8/layout/hList6"/>
    <dgm:cxn modelId="{B70D6CEE-6637-41E6-9B3A-0FAF7F3A3717}" type="presParOf" srcId="{6408D3F1-0C0E-4F5D-B5D5-053E6D4B4C50}" destId="{00E23834-4C97-4BAD-9028-AA93134EBB29}" srcOrd="2" destOrd="0" presId="urn:microsoft.com/office/officeart/2005/8/layout/hList6"/>
    <dgm:cxn modelId="{7BE1A9B5-A942-4785-AE3E-68E88B006EC8}" type="presParOf" srcId="{6408D3F1-0C0E-4F5D-B5D5-053E6D4B4C50}" destId="{8876FB75-3E41-41EA-914C-4542E25630F3}" srcOrd="3" destOrd="0" presId="urn:microsoft.com/office/officeart/2005/8/layout/hList6"/>
    <dgm:cxn modelId="{1FBC6E4A-21F2-4BF4-8D83-73FDFAD90F18}" type="presParOf" srcId="{6408D3F1-0C0E-4F5D-B5D5-053E6D4B4C50}" destId="{8C93B566-6306-40C5-A3D5-B84E788E517B}" srcOrd="4" destOrd="0" presId="urn:microsoft.com/office/officeart/2005/8/layout/hList6"/>
    <dgm:cxn modelId="{8992CE1B-F086-41BA-9C4C-39D9D6391CE1}" type="presParOf" srcId="{6408D3F1-0C0E-4F5D-B5D5-053E6D4B4C50}" destId="{B4E8D5E2-E5AE-41CC-80D3-5A0016AFADCC}" srcOrd="5" destOrd="0" presId="urn:microsoft.com/office/officeart/2005/8/layout/hList6"/>
    <dgm:cxn modelId="{39A03257-633E-4574-8F06-9149194EABE1}" type="presParOf" srcId="{6408D3F1-0C0E-4F5D-B5D5-053E6D4B4C50}" destId="{D2B473EA-0294-46C9-BEB1-B63C89DB6F91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8CD1A-1E54-41AB-ABBF-267B83BF69D9}">
      <dsp:nvSpPr>
        <dsp:cNvPr id="0" name=""/>
        <dsp:cNvSpPr/>
      </dsp:nvSpPr>
      <dsp:spPr>
        <a:xfrm rot="16200000">
          <a:off x="-1214450" y="1214450"/>
          <a:ext cx="4273486" cy="1844585"/>
        </a:xfrm>
        <a:prstGeom prst="flowChartManualOperation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МІНІТЕСТ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0" y="854697"/>
        <a:ext cx="1844585" cy="2564092"/>
      </dsp:txXfrm>
    </dsp:sp>
    <dsp:sp modelId="{00E23834-4C97-4BAD-9028-AA93134EBB29}">
      <dsp:nvSpPr>
        <dsp:cNvPr id="0" name=""/>
        <dsp:cNvSpPr/>
      </dsp:nvSpPr>
      <dsp:spPr>
        <a:xfrm rot="16200000">
          <a:off x="7182885" y="613316"/>
          <a:ext cx="4273486" cy="3046852"/>
        </a:xfrm>
        <a:prstGeom prst="flowChartManualOperation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РОЗВ’ЯЗУВАННЯ СКЛАДЕНОГО РІВНЯННЯ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7796202" y="854696"/>
        <a:ext cx="3046852" cy="2564092"/>
      </dsp:txXfrm>
    </dsp:sp>
    <dsp:sp modelId="{8C93B566-6306-40C5-A3D5-B84E788E517B}">
      <dsp:nvSpPr>
        <dsp:cNvPr id="0" name=""/>
        <dsp:cNvSpPr/>
      </dsp:nvSpPr>
      <dsp:spPr>
        <a:xfrm rot="16200000">
          <a:off x="1167280" y="818788"/>
          <a:ext cx="4273486" cy="2635908"/>
        </a:xfrm>
        <a:prstGeom prst="flowChartManualOperation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ОБЧИСЛЕННЯ ЗНАЧЕНЬ ВИРАЗІВ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1986069" y="854696"/>
        <a:ext cx="2635908" cy="2564092"/>
      </dsp:txXfrm>
    </dsp:sp>
    <dsp:sp modelId="{D2B473EA-0294-46C9-BEB1-B63C89DB6F91}">
      <dsp:nvSpPr>
        <dsp:cNvPr id="0" name=""/>
        <dsp:cNvSpPr/>
      </dsp:nvSpPr>
      <dsp:spPr>
        <a:xfrm rot="16200000">
          <a:off x="4088940" y="633433"/>
          <a:ext cx="4273486" cy="3006618"/>
        </a:xfrm>
        <a:prstGeom prst="flowChartManualOperation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РОЗВ’ЯЗУВАННЯ ЗАДАЧІ ВИРАЗОМ</a:t>
          </a:r>
          <a:endParaRPr lang="uk-UA" sz="2800" b="1" kern="1200" dirty="0">
            <a:solidFill>
              <a:schemeClr val="bg1"/>
            </a:solidFill>
          </a:endParaRPr>
        </a:p>
      </dsp:txBody>
      <dsp:txXfrm rot="5400000">
        <a:off x="4722374" y="854696"/>
        <a:ext cx="3006618" cy="2564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19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2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66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69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7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0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1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2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627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03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44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84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254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254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203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3566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11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79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5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5" y="2175379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53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6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921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4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4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4" y="1435433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90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2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7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068" indent="0">
              <a:buNone/>
              <a:defRPr sz="3300"/>
            </a:lvl2pPr>
            <a:lvl3pPr marL="1088136" indent="0">
              <a:buNone/>
              <a:defRPr sz="2900"/>
            </a:lvl3pPr>
            <a:lvl4pPr marL="1632204" indent="0">
              <a:buNone/>
              <a:defRPr sz="2400"/>
            </a:lvl4pPr>
            <a:lvl5pPr marL="2176272" indent="0">
              <a:buNone/>
              <a:defRPr sz="2400"/>
            </a:lvl5pPr>
            <a:lvl6pPr marL="2720340" indent="0">
              <a:buNone/>
              <a:defRPr sz="2400"/>
            </a:lvl6pPr>
            <a:lvl7pPr marL="3264408" indent="0">
              <a:buNone/>
              <a:defRPr sz="2400"/>
            </a:lvl7pPr>
            <a:lvl8pPr marL="3808476" indent="0">
              <a:buNone/>
              <a:defRPr sz="2400"/>
            </a:lvl8pPr>
            <a:lvl9pPr marL="4352544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202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68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3446" y="274702"/>
            <a:ext cx="274141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203" y="274702"/>
            <a:ext cx="802117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94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814" tIns="54407" rIns="108814" bIns="5440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1"/>
            <a:ext cx="10965657" cy="4527011"/>
          </a:xfrm>
          <a:prstGeom prst="rect">
            <a:avLst/>
          </a:prstGeom>
        </p:spPr>
        <p:txBody>
          <a:bodyPr vert="horz" lIns="108814" tIns="54407" rIns="108814" bIns="544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4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108813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051" indent="-408051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111" indent="-340043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17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23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306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374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442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57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6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3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20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272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34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40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47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54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jpe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49366" y="981522"/>
            <a:ext cx="9467201" cy="1323425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lvl="0" algn="ctr"/>
            <a:r>
              <a:rPr lang="ru-RU" sz="4000" b="1" dirty="0" err="1" smtClean="0">
                <a:solidFill>
                  <a:srgbClr val="7030A0"/>
                </a:solidFill>
              </a:rPr>
              <a:t>Повторення</a:t>
            </a:r>
            <a:r>
              <a:rPr lang="ru-RU" sz="4000" b="1" dirty="0" smtClean="0">
                <a:solidFill>
                  <a:srgbClr val="7030A0"/>
                </a:solidFill>
              </a:rPr>
              <a:t> та </a:t>
            </a:r>
            <a:r>
              <a:rPr lang="ru-RU" sz="4000" b="1" dirty="0" err="1" smtClean="0">
                <a:solidFill>
                  <a:srgbClr val="7030A0"/>
                </a:solidFill>
              </a:rPr>
              <a:t>узагальнення</a:t>
            </a:r>
            <a:r>
              <a:rPr lang="ru-RU" sz="4000" b="1" dirty="0" smtClean="0">
                <a:solidFill>
                  <a:srgbClr val="7030A0"/>
                </a:solidFill>
              </a:rPr>
              <a:t> </a:t>
            </a:r>
            <a:r>
              <a:rPr lang="ru-RU" sz="4000" b="1" dirty="0" err="1" smtClean="0">
                <a:solidFill>
                  <a:srgbClr val="7030A0"/>
                </a:solidFill>
              </a:rPr>
              <a:t>вивченого</a:t>
            </a:r>
            <a:r>
              <a:rPr lang="uk-UA" sz="4000" b="1" dirty="0" smtClean="0">
                <a:solidFill>
                  <a:srgbClr val="7030A0"/>
                </a:solidFill>
              </a:rPr>
              <a:t>. </a:t>
            </a:r>
          </a:p>
          <a:p>
            <a:pPr lvl="0" algn="ctr"/>
            <a:r>
              <a:rPr lang="uk-UA" sz="4000" b="1" dirty="0" smtClean="0">
                <a:solidFill>
                  <a:srgbClr val="7030A0"/>
                </a:solidFill>
              </a:rPr>
              <a:t>Самостійна робота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32191" y="3789834"/>
            <a:ext cx="3384376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</a:rPr>
              <a:t>Математика</a:t>
            </a:r>
            <a:endParaRPr lang="en-US" sz="2400" b="1" dirty="0">
              <a:solidFill>
                <a:srgbClr val="7030A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4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uk-UA" sz="2400" b="1" dirty="0">
                <a:solidFill>
                  <a:srgbClr val="7030A0"/>
                </a:solidFill>
              </a:rPr>
              <a:t>клас</a:t>
            </a:r>
          </a:p>
          <a:p>
            <a:pPr algn="ctr"/>
            <a:r>
              <a:rPr lang="uk-UA" sz="2400" b="1" i="1" dirty="0">
                <a:solidFill>
                  <a:srgbClr val="7030A0"/>
                </a:solidFill>
              </a:rPr>
              <a:t>Розділ </a:t>
            </a:r>
            <a:r>
              <a:rPr lang="uk-UA" sz="2400" b="1" i="1" dirty="0" smtClean="0">
                <a:solidFill>
                  <a:srgbClr val="7030A0"/>
                </a:solidFill>
              </a:rPr>
              <a:t>1. </a:t>
            </a:r>
            <a:r>
              <a:rPr lang="uk-UA" sz="2400" b="1" dirty="0" smtClean="0">
                <a:solidFill>
                  <a:srgbClr val="7030A0"/>
                </a:solidFill>
              </a:rPr>
              <a:t>Повторення вивченого в 3 класі</a:t>
            </a:r>
            <a:endParaRPr lang="uk-UA" sz="2400" b="1" dirty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Урок 20</a:t>
            </a:r>
            <a:endParaRPr lang="uk-UA" sz="24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Картинки до тестів\!!! Учні\_free_2024-01-20-22-09-20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66" y="3145816"/>
            <a:ext cx="2736304" cy="2736304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612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64218" y="405458"/>
            <a:ext cx="10275999" cy="68128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Налаштування на урок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xmlns="" id="{71891ECB-C37E-4FC8-A2F4-E8DB089E46AF}"/>
              </a:ext>
            </a:extLst>
          </p:cNvPr>
          <p:cNvSpPr/>
          <p:nvPr/>
        </p:nvSpPr>
        <p:spPr>
          <a:xfrm>
            <a:off x="3049438" y="2237145"/>
            <a:ext cx="5947189" cy="255448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3600" i="1" dirty="0"/>
              <a:t>От і </a:t>
            </a:r>
            <a:r>
              <a:rPr lang="uk-UA" sz="3600" i="1" dirty="0" err="1"/>
              <a:t>все,дзвенить</a:t>
            </a:r>
            <a:r>
              <a:rPr lang="uk-UA" sz="3600" i="1" dirty="0"/>
              <a:t> дзвінок, </a:t>
            </a:r>
            <a:endParaRPr lang="uk-UA" sz="3600" i="1" dirty="0" smtClean="0"/>
          </a:p>
          <a:p>
            <a:pPr algn="ctr"/>
            <a:r>
              <a:rPr lang="uk-UA" sz="3600" i="1" dirty="0" smtClean="0"/>
              <a:t>В </a:t>
            </a:r>
            <a:r>
              <a:rPr lang="uk-UA" sz="3600" i="1" dirty="0"/>
              <a:t>гості йде до нас урок.</a:t>
            </a:r>
            <a:endParaRPr lang="ru-RU" sz="3600" dirty="0"/>
          </a:p>
          <a:p>
            <a:pPr algn="ctr"/>
            <a:r>
              <a:rPr lang="uk-UA" sz="3600" i="1" dirty="0"/>
              <a:t>Спішіть-поспішайте, </a:t>
            </a:r>
            <a:endParaRPr lang="uk-UA" sz="3600" i="1" dirty="0" smtClean="0"/>
          </a:p>
          <a:p>
            <a:pPr algn="ctr"/>
            <a:r>
              <a:rPr lang="uk-UA" sz="3600" i="1" dirty="0" smtClean="0"/>
              <a:t>На </a:t>
            </a:r>
            <a:r>
              <a:rPr lang="uk-UA" sz="3600" i="1" dirty="0"/>
              <a:t>місця сідайте.</a:t>
            </a:r>
            <a:endParaRPr lang="ru-RU" sz="3600" dirty="0"/>
          </a:p>
        </p:txBody>
      </p:sp>
      <p:pic>
        <p:nvPicPr>
          <p:cNvPr id="7" name="Picture 3" descr="D:\Картинки до тестів\Тварини\Рибки в акваріумі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2" t="6143" r="5054" b="5505"/>
          <a:stretch/>
        </p:blipFill>
        <p:spPr bwMode="auto">
          <a:xfrm>
            <a:off x="2876128" y="2032921"/>
            <a:ext cx="6293800" cy="4422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2460470" y="1148458"/>
            <a:ext cx="6897604" cy="715445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uk-UA" sz="2400" b="1" dirty="0" smtClean="0">
                <a:solidFill>
                  <a:srgbClr val="7030A0"/>
                </a:solidFill>
              </a:rPr>
              <a:t>Виберіть рибку</a:t>
            </a:r>
            <a:r>
              <a:rPr lang="uk-UA" sz="2400" b="1" dirty="0">
                <a:solidFill>
                  <a:srgbClr val="7030A0"/>
                </a:solidFill>
              </a:rPr>
              <a:t>, </a:t>
            </a:r>
            <a:r>
              <a:rPr lang="uk-UA" sz="2400" b="1" dirty="0" smtClean="0">
                <a:solidFill>
                  <a:srgbClr val="7030A0"/>
                </a:solidFill>
              </a:rPr>
              <a:t>з якою хочете провести урок. </a:t>
            </a:r>
          </a:p>
          <a:p>
            <a:pPr lvl="0"/>
            <a:r>
              <a:rPr lang="uk-UA" sz="2400" b="1" dirty="0" smtClean="0">
                <a:solidFill>
                  <a:srgbClr val="7030A0"/>
                </a:solidFill>
              </a:rPr>
              <a:t>А я скажу, що вас очікує на уроці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9" name="Заголовок 3"/>
          <p:cNvSpPr txBox="1">
            <a:spLocks/>
          </p:cNvSpPr>
          <p:nvPr/>
        </p:nvSpPr>
        <p:spPr>
          <a:xfrm>
            <a:off x="2707655" y="2237145"/>
            <a:ext cx="2101432" cy="836899"/>
          </a:xfrm>
          <a:prstGeom prst="round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 smtClean="0">
                <a:solidFill>
                  <a:schemeClr val="bg1"/>
                </a:solidFill>
              </a:rPr>
              <a:t>Тебе очікує активна робота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1275899" y="3588647"/>
            <a:ext cx="2085642" cy="901778"/>
          </a:xfrm>
          <a:prstGeom prst="roundRect">
            <a:avLst/>
          </a:prstGeom>
          <a:solidFill>
            <a:srgbClr val="FF0066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 smtClean="0"/>
              <a:t>Виявиш творче мислення</a:t>
            </a:r>
            <a:endParaRPr lang="ru-RU" sz="2000" b="1" dirty="0"/>
          </a:p>
        </p:txBody>
      </p:sp>
      <p:sp>
        <p:nvSpPr>
          <p:cNvPr id="12" name="Заголовок 3"/>
          <p:cNvSpPr txBox="1">
            <a:spLocks/>
          </p:cNvSpPr>
          <p:nvPr/>
        </p:nvSpPr>
        <p:spPr>
          <a:xfrm>
            <a:off x="8828335" y="4938009"/>
            <a:ext cx="2164405" cy="1094056"/>
          </a:xfrm>
          <a:prstGeom prst="round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 smtClean="0"/>
              <a:t>Твоя працьовитість радує.</a:t>
            </a:r>
            <a:endParaRPr lang="ru-RU" sz="2000" b="1" dirty="0"/>
          </a:p>
        </p:txBody>
      </p:sp>
      <p:sp>
        <p:nvSpPr>
          <p:cNvPr id="13" name="Заголовок 3"/>
          <p:cNvSpPr txBox="1">
            <a:spLocks/>
          </p:cNvSpPr>
          <p:nvPr/>
        </p:nvSpPr>
        <p:spPr>
          <a:xfrm>
            <a:off x="8996625" y="2972949"/>
            <a:ext cx="2164404" cy="106658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 smtClean="0">
                <a:solidFill>
                  <a:schemeClr val="bg1"/>
                </a:solidFill>
              </a:rPr>
              <a:t>Зможеш розв’язати всі завдання 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4" name="Заголовок 3"/>
          <p:cNvSpPr txBox="1">
            <a:spLocks/>
          </p:cNvSpPr>
          <p:nvPr/>
        </p:nvSpPr>
        <p:spPr>
          <a:xfrm>
            <a:off x="1699258" y="5111286"/>
            <a:ext cx="2353747" cy="747503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b="1" dirty="0" smtClean="0"/>
              <a:t>Здивуєш своїми знаннями 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4151013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2" y="5950074"/>
            <a:ext cx="1195485" cy="909514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900" b="1" dirty="0" smtClean="0">
                <a:solidFill>
                  <a:schemeClr val="bg1"/>
                </a:solidFill>
              </a:rPr>
              <a:t>Ст.38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37203" y="549474"/>
            <a:ext cx="10108647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Перевірка домашнього завдання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9632" y="3681740"/>
            <a:ext cx="1741451" cy="270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4 клас\03 МАТЕМАТИКА\1 Листопад\1 Повторення вивченого в 3 кл\2026-09-24_1527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144" y="1508034"/>
            <a:ext cx="8514342" cy="3289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8907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33088" y="599705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План уроку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781646234"/>
              </p:ext>
            </p:extLst>
          </p:nvPr>
        </p:nvGraphicFramePr>
        <p:xfrm>
          <a:off x="649570" y="1577826"/>
          <a:ext cx="10915068" cy="4273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707655" y="5590034"/>
            <a:ext cx="787015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3418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81" y="1116098"/>
            <a:ext cx="10278148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757671" y="405137"/>
            <a:ext cx="8082457" cy="71064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/>
              <a:t>Виконайте завдання</a:t>
            </a:r>
            <a:endParaRPr lang="ru-RU" sz="4000" b="1" dirty="0"/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1" t="46720" r="16769" b="36401"/>
          <a:stretch/>
        </p:blipFill>
        <p:spPr>
          <a:xfrm>
            <a:off x="3168000" y="1802695"/>
            <a:ext cx="4999524" cy="1080000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2" t="18143" r="6696" b="5524"/>
          <a:stretch/>
        </p:blipFill>
        <p:spPr>
          <a:xfrm>
            <a:off x="5410166" y="1197546"/>
            <a:ext cx="2268000" cy="1116000"/>
          </a:xfrm>
          <a:prstGeom prst="rect">
            <a:avLst/>
          </a:prstGeom>
        </p:spPr>
      </p:pic>
      <p:pic>
        <p:nvPicPr>
          <p:cNvPr id="5122" name="Picture 2" descr="D:\Картинки до тестів\Емоції Листя\05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5346" y="405458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Прямоугольник 49"/>
          <p:cNvSpPr/>
          <p:nvPr/>
        </p:nvSpPr>
        <p:spPr>
          <a:xfrm>
            <a:off x="1009519" y="3784798"/>
            <a:ext cx="10005265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/>
              <a:t>Прочитайте </a:t>
            </a:r>
            <a:r>
              <a:rPr lang="ru-RU" sz="3200" b="1" dirty="0" err="1"/>
              <a:t>спочатку</a:t>
            </a:r>
            <a:r>
              <a:rPr lang="ru-RU" sz="3200" b="1" dirty="0"/>
              <a:t> вирази, що </a:t>
            </a:r>
            <a:r>
              <a:rPr lang="ru-RU" sz="3200" b="1" dirty="0" err="1"/>
              <a:t>матимуть</a:t>
            </a:r>
            <a:r>
              <a:rPr lang="ru-RU" sz="3200" b="1" dirty="0"/>
              <a:t> у </a:t>
            </a:r>
            <a:r>
              <a:rPr lang="ru-RU" sz="3200" b="1" dirty="0" err="1"/>
              <a:t>частці</a:t>
            </a:r>
            <a:r>
              <a:rPr lang="ru-RU" sz="3200" b="1" dirty="0"/>
              <a:t> дві </a:t>
            </a:r>
            <a:r>
              <a:rPr lang="ru-RU" sz="3200" b="1" dirty="0" err="1"/>
              <a:t>цифри</a:t>
            </a:r>
            <a:r>
              <a:rPr lang="ru-RU" sz="3200" b="1" dirty="0"/>
              <a:t>, а тоді — вирази, що </a:t>
            </a:r>
            <a:r>
              <a:rPr lang="ru-RU" sz="3200" b="1" dirty="0" err="1"/>
              <a:t>матимуть</a:t>
            </a:r>
            <a:r>
              <a:rPr lang="ru-RU" sz="3200" b="1" dirty="0"/>
              <a:t> три </a:t>
            </a:r>
            <a:r>
              <a:rPr lang="ru-RU" sz="3200" b="1" dirty="0" err="1"/>
              <a:t>цифри</a:t>
            </a:r>
            <a:r>
              <a:rPr lang="ru-RU" sz="3200" b="1" dirty="0"/>
              <a:t>.</a:t>
            </a:r>
            <a:r>
              <a:rPr lang="ru-RU" sz="3200" b="1" dirty="0" smtClean="0"/>
              <a:t>.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78" name="Полилиния 77"/>
          <p:cNvSpPr/>
          <p:nvPr/>
        </p:nvSpPr>
        <p:spPr>
          <a:xfrm>
            <a:off x="10134365" y="-494417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759716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sp>
        <p:nvSpPr>
          <p:cNvPr id="67" name="Прямоугольник 66"/>
          <p:cNvSpPr/>
          <p:nvPr/>
        </p:nvSpPr>
        <p:spPr>
          <a:xfrm>
            <a:off x="1009519" y="4869954"/>
            <a:ext cx="10051769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dirty="0"/>
              <a:t>196 : </a:t>
            </a:r>
            <a:r>
              <a:rPr lang="ru-RU" sz="3200" dirty="0" smtClean="0"/>
              <a:t>2 =               672 </a:t>
            </a:r>
            <a:r>
              <a:rPr lang="ru-RU" sz="3200" dirty="0"/>
              <a:t>: 4 </a:t>
            </a:r>
            <a:r>
              <a:rPr lang="ru-RU" sz="3200" dirty="0" smtClean="0"/>
              <a:t>=               315 </a:t>
            </a:r>
            <a:r>
              <a:rPr lang="ru-RU" sz="3200" dirty="0"/>
              <a:t>: 5 </a:t>
            </a:r>
            <a:r>
              <a:rPr lang="ru-RU" sz="3200" dirty="0" smtClean="0"/>
              <a:t>=     </a:t>
            </a:r>
          </a:p>
          <a:p>
            <a:r>
              <a:rPr lang="ru-RU" sz="3200" dirty="0" smtClean="0"/>
              <a:t>475 </a:t>
            </a:r>
            <a:r>
              <a:rPr lang="ru-RU" sz="3200" dirty="0"/>
              <a:t>: 5 </a:t>
            </a:r>
            <a:r>
              <a:rPr lang="ru-RU" sz="3200" dirty="0" smtClean="0"/>
              <a:t>=               591 </a:t>
            </a:r>
            <a:r>
              <a:rPr lang="ru-RU" sz="3200" dirty="0"/>
              <a:t>: 3 </a:t>
            </a:r>
            <a:r>
              <a:rPr lang="ru-RU" sz="3200" dirty="0" smtClean="0"/>
              <a:t>=      </a:t>
            </a:r>
            <a:r>
              <a:rPr lang="ru-RU" sz="3200" dirty="0">
                <a:solidFill>
                  <a:srgbClr val="FF0000"/>
                </a:solidFill>
              </a:rPr>
              <a:t> </a:t>
            </a:r>
            <a:r>
              <a:rPr lang="ru-RU" sz="3200" dirty="0" smtClean="0"/>
              <a:t>        966 </a:t>
            </a:r>
            <a:r>
              <a:rPr lang="ru-RU" sz="3200" dirty="0"/>
              <a:t>: </a:t>
            </a:r>
            <a:r>
              <a:rPr lang="ru-RU" sz="3200" dirty="0" smtClean="0"/>
              <a:t>6 =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76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2529492" y="4921314"/>
            <a:ext cx="620045" cy="501493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3200" b="1" dirty="0" smtClean="0">
                <a:solidFill>
                  <a:srgbClr val="FF0000"/>
                </a:solidFill>
              </a:rPr>
              <a:t>. .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4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2491631" y="5382086"/>
            <a:ext cx="620045" cy="501493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3200" b="1" dirty="0" smtClean="0">
                <a:solidFill>
                  <a:srgbClr val="FF0000"/>
                </a:solidFill>
              </a:rPr>
              <a:t>. .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9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5357739" y="4921313"/>
            <a:ext cx="813424" cy="501493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3200" b="1" dirty="0" smtClean="0">
                <a:solidFill>
                  <a:srgbClr val="FF0000"/>
                </a:solidFill>
              </a:rPr>
              <a:t>. . .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1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5415358" y="5379575"/>
            <a:ext cx="755805" cy="501493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3200" b="1" dirty="0" smtClean="0">
                <a:solidFill>
                  <a:srgbClr val="FF0000"/>
                </a:solidFill>
              </a:rPr>
              <a:t>. . .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2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8167524" y="4936381"/>
            <a:ext cx="620045" cy="501493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3200" b="1" dirty="0" smtClean="0">
                <a:solidFill>
                  <a:srgbClr val="FF0000"/>
                </a:solidFill>
              </a:rPr>
              <a:t>. .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5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8180263" y="5397153"/>
            <a:ext cx="849287" cy="501493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3200" b="1" dirty="0" smtClean="0">
                <a:solidFill>
                  <a:srgbClr val="FF0000"/>
                </a:solidFill>
              </a:rPr>
              <a:t>. . .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005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78" grpId="0" animBg="1"/>
      <p:bldP spid="67" grpId="0" animBg="1"/>
      <p:bldP spid="76" grpId="0"/>
      <p:bldP spid="44" grpId="0"/>
      <p:bldP spid="49" grpId="0"/>
      <p:bldP spid="51" grpId="0"/>
      <p:bldP spid="52" grpId="0"/>
      <p:bldP spid="5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63439" y="405458"/>
            <a:ext cx="10657184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err="1" smtClean="0"/>
              <a:t>Мінітест</a:t>
            </a:r>
            <a:r>
              <a:rPr lang="ru-RU" sz="4000" b="1" dirty="0" smtClean="0"/>
              <a:t>. </a:t>
            </a:r>
            <a:r>
              <a:rPr lang="ru-RU" sz="4000" b="1" dirty="0" smtClean="0"/>
              <a:t> </a:t>
            </a:r>
            <a:endParaRPr lang="ru-RU" sz="4000" b="1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763439" y="1207149"/>
            <a:ext cx="8208912" cy="403187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1. Скільки </a:t>
            </a:r>
            <a:r>
              <a:rPr lang="ru-RU" sz="3200" b="1" dirty="0">
                <a:solidFill>
                  <a:srgbClr val="FF0000"/>
                </a:solidFill>
              </a:rPr>
              <a:t>всього десятків у </a:t>
            </a:r>
            <a:r>
              <a:rPr lang="ru-RU" sz="3200" b="1" dirty="0" err="1">
                <a:solidFill>
                  <a:srgbClr val="FF0000"/>
                </a:solidFill>
              </a:rPr>
              <a:t>числі</a:t>
            </a:r>
            <a:r>
              <a:rPr lang="ru-RU" sz="3200" b="1" dirty="0">
                <a:solidFill>
                  <a:srgbClr val="FF0000"/>
                </a:solidFill>
              </a:rPr>
              <a:t> 702?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</a:rPr>
              <a:t>      0</a:t>
            </a:r>
            <a:r>
              <a:rPr lang="ru-RU" sz="3200" b="1" dirty="0">
                <a:solidFill>
                  <a:srgbClr val="FF0000"/>
                </a:solidFill>
              </a:rPr>
              <a:t>, 70, 2, 702. 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sz="3200" b="1" dirty="0" smtClean="0">
                <a:solidFill>
                  <a:srgbClr val="FF0000"/>
                </a:solidFill>
              </a:rPr>
              <a:t>2. У </a:t>
            </a:r>
            <a:r>
              <a:rPr lang="ru-RU" sz="3200" b="1" dirty="0">
                <a:solidFill>
                  <a:srgbClr val="FF0000"/>
                </a:solidFill>
              </a:rPr>
              <a:t>якому </a:t>
            </a:r>
            <a:r>
              <a:rPr lang="ru-RU" sz="3200" b="1" dirty="0" err="1">
                <a:solidFill>
                  <a:srgbClr val="FF0000"/>
                </a:solidFill>
              </a:rPr>
              <a:t>числі</a:t>
            </a:r>
            <a:r>
              <a:rPr lang="ru-RU" sz="3200" b="1" dirty="0">
                <a:solidFill>
                  <a:srgbClr val="FF0000"/>
                </a:solidFill>
              </a:rPr>
              <a:t> більше, </a:t>
            </a:r>
            <a:r>
              <a:rPr lang="ru-RU" sz="3200" b="1" dirty="0" err="1">
                <a:solidFill>
                  <a:srgbClr val="FF0000"/>
                </a:solidFill>
              </a:rPr>
              <a:t>ніж</a:t>
            </a:r>
            <a:r>
              <a:rPr lang="ru-RU" sz="3200" b="1" dirty="0">
                <a:solidFill>
                  <a:srgbClr val="FF0000"/>
                </a:solidFill>
              </a:rPr>
              <a:t> 40 десятків?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</a:rPr>
              <a:t>     50</a:t>
            </a:r>
            <a:r>
              <a:rPr lang="ru-RU" sz="3200" b="1" dirty="0">
                <a:solidFill>
                  <a:srgbClr val="FF0000"/>
                </a:solidFill>
              </a:rPr>
              <a:t>, 399, 419, 145 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sz="3200" b="1" dirty="0" smtClean="0">
                <a:solidFill>
                  <a:srgbClr val="FF0000"/>
                </a:solidFill>
              </a:rPr>
              <a:t>3. У </a:t>
            </a:r>
            <a:r>
              <a:rPr lang="ru-RU" sz="3200" b="1" dirty="0">
                <a:solidFill>
                  <a:srgbClr val="FF0000"/>
                </a:solidFill>
              </a:rPr>
              <a:t>якому </a:t>
            </a:r>
            <a:r>
              <a:rPr lang="ru-RU" sz="3200" b="1" dirty="0" err="1">
                <a:solidFill>
                  <a:srgbClr val="FF0000"/>
                </a:solidFill>
              </a:rPr>
              <a:t>числі</a:t>
            </a:r>
            <a:r>
              <a:rPr lang="ru-RU" sz="3200" b="1" dirty="0">
                <a:solidFill>
                  <a:srgbClr val="FF0000"/>
                </a:solidFill>
              </a:rPr>
              <a:t> 50 десятків і 3 </a:t>
            </a:r>
            <a:r>
              <a:rPr lang="ru-RU" sz="3200" b="1" dirty="0" err="1">
                <a:solidFill>
                  <a:srgbClr val="FF0000"/>
                </a:solidFill>
              </a:rPr>
              <a:t>одиниці</a:t>
            </a:r>
            <a:r>
              <a:rPr lang="ru-RU" sz="3200" b="1" dirty="0">
                <a:solidFill>
                  <a:srgbClr val="FF0000"/>
                </a:solidFill>
              </a:rPr>
              <a:t>?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</a:rPr>
              <a:t>     53</a:t>
            </a:r>
            <a:r>
              <a:rPr lang="ru-RU" sz="3200" b="1" dirty="0">
                <a:solidFill>
                  <a:srgbClr val="FF0000"/>
                </a:solidFill>
              </a:rPr>
              <a:t>, 530, 503, 350. 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sz="3200" b="1" dirty="0" smtClean="0">
                <a:solidFill>
                  <a:srgbClr val="FF0000"/>
                </a:solidFill>
              </a:rPr>
              <a:t>4. Яке </a:t>
            </a:r>
            <a:r>
              <a:rPr lang="ru-RU" sz="3200" b="1" dirty="0">
                <a:solidFill>
                  <a:srgbClr val="FF0000"/>
                </a:solidFill>
              </a:rPr>
              <a:t>число становить </a:t>
            </a:r>
            <a:r>
              <a:rPr lang="ru-RU" sz="3200" b="1" dirty="0" err="1">
                <a:solidFill>
                  <a:srgbClr val="FF0000"/>
                </a:solidFill>
              </a:rPr>
              <a:t>чверть</a:t>
            </a:r>
            <a:r>
              <a:rPr lang="ru-RU" sz="3200" b="1" dirty="0">
                <a:solidFill>
                  <a:srgbClr val="FF0000"/>
                </a:solidFill>
              </a:rPr>
              <a:t> від числа 488?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</a:rPr>
              <a:t>   144</a:t>
            </a:r>
            <a:r>
              <a:rPr lang="ru-RU" sz="3200" b="1" dirty="0">
                <a:solidFill>
                  <a:srgbClr val="FF0000"/>
                </a:solidFill>
              </a:rPr>
              <a:t>, 122, 876, 244.</a:t>
            </a:r>
            <a:endParaRPr lang="ru-RU" sz="3200" b="1" dirty="0" smtClean="0">
              <a:solidFill>
                <a:srgbClr val="FF0000"/>
              </a:solidFill>
            </a:endParaRPr>
          </a:p>
        </p:txBody>
      </p:sp>
      <p:pic>
        <p:nvPicPr>
          <p:cNvPr id="31" name="Picture 2" descr="D:\Картинки до тестів\Емоції Листя\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4123" y="1207149"/>
            <a:ext cx="2215172" cy="2215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77100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63439" y="405458"/>
            <a:ext cx="10657184" cy="864096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/>
              <a:t>Формування </a:t>
            </a:r>
            <a:r>
              <a:rPr lang="ru-RU" sz="4000" b="1" dirty="0" err="1"/>
              <a:t>обчислювальних</a:t>
            </a:r>
            <a:r>
              <a:rPr lang="ru-RU" sz="4000" b="1" dirty="0"/>
              <a:t> навичок</a:t>
            </a:r>
            <a:endParaRPr lang="ru-RU" sz="4000" b="1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791853" y="2358961"/>
            <a:ext cx="8208912" cy="1077218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832 : 4 </a:t>
            </a:r>
            <a:r>
              <a:rPr lang="ru-RU" sz="3200" b="1" dirty="0" smtClean="0">
                <a:solidFill>
                  <a:schemeClr val="bg1"/>
                </a:solidFill>
              </a:rPr>
              <a:t>=          </a:t>
            </a:r>
            <a:r>
              <a:rPr lang="ru-RU" sz="3200" b="1" dirty="0" smtClean="0">
                <a:solidFill>
                  <a:schemeClr val="bg1"/>
                </a:solidFill>
              </a:rPr>
              <a:t>  </a:t>
            </a:r>
            <a:r>
              <a:rPr lang="ru-RU" sz="3200" b="1" dirty="0" smtClean="0">
                <a:solidFill>
                  <a:schemeClr val="bg1"/>
                </a:solidFill>
              </a:rPr>
              <a:t>840 </a:t>
            </a:r>
            <a:r>
              <a:rPr lang="ru-RU" sz="3200" b="1" dirty="0" smtClean="0">
                <a:solidFill>
                  <a:schemeClr val="bg1"/>
                </a:solidFill>
              </a:rPr>
              <a:t>: </a:t>
            </a:r>
            <a:r>
              <a:rPr lang="ru-RU" sz="3200" b="1" dirty="0" smtClean="0">
                <a:solidFill>
                  <a:schemeClr val="bg1"/>
                </a:solidFill>
              </a:rPr>
              <a:t>7 = </a:t>
            </a:r>
            <a:r>
              <a:rPr lang="ru-RU" sz="3200" b="1" dirty="0" smtClean="0">
                <a:solidFill>
                  <a:schemeClr val="bg1"/>
                </a:solidFill>
              </a:rPr>
              <a:t>           369 </a:t>
            </a:r>
            <a:r>
              <a:rPr lang="ru-RU" sz="3200" b="1" dirty="0">
                <a:solidFill>
                  <a:schemeClr val="bg1"/>
                </a:solidFill>
              </a:rPr>
              <a:t>: 9 </a:t>
            </a:r>
            <a:r>
              <a:rPr lang="ru-RU" sz="3200" b="1" dirty="0" smtClean="0">
                <a:solidFill>
                  <a:schemeClr val="bg1"/>
                </a:solidFill>
              </a:rPr>
              <a:t>= </a:t>
            </a:r>
            <a:endParaRPr lang="ru-RU" sz="3200" b="1" dirty="0" smtClean="0">
              <a:solidFill>
                <a:schemeClr val="bg1"/>
              </a:solidFill>
            </a:endParaRPr>
          </a:p>
          <a:p>
            <a:r>
              <a:rPr lang="ru-RU" sz="3200" b="1" dirty="0" smtClean="0">
                <a:solidFill>
                  <a:schemeClr val="bg1"/>
                </a:solidFill>
              </a:rPr>
              <a:t>530 </a:t>
            </a:r>
            <a:r>
              <a:rPr lang="ru-RU" sz="3200" b="1" dirty="0">
                <a:solidFill>
                  <a:schemeClr val="bg1"/>
                </a:solidFill>
              </a:rPr>
              <a:t>: 5 </a:t>
            </a:r>
            <a:r>
              <a:rPr lang="ru-RU" sz="3200" b="1" dirty="0" smtClean="0">
                <a:solidFill>
                  <a:schemeClr val="bg1"/>
                </a:solidFill>
              </a:rPr>
              <a:t>=            </a:t>
            </a:r>
            <a:r>
              <a:rPr lang="ru-RU" sz="3200" b="1" dirty="0" smtClean="0">
                <a:solidFill>
                  <a:schemeClr val="bg1"/>
                </a:solidFill>
              </a:rPr>
              <a:t>927 </a:t>
            </a:r>
            <a:r>
              <a:rPr lang="ru-RU" sz="3200" b="1" dirty="0">
                <a:solidFill>
                  <a:schemeClr val="bg1"/>
                </a:solidFill>
              </a:rPr>
              <a:t>: 9 </a:t>
            </a:r>
            <a:r>
              <a:rPr lang="ru-RU" sz="3200" b="1" dirty="0" smtClean="0">
                <a:solidFill>
                  <a:schemeClr val="bg1"/>
                </a:solidFill>
              </a:rPr>
              <a:t>= </a:t>
            </a:r>
            <a:r>
              <a:rPr lang="ru-RU" sz="3200" b="1" dirty="0" smtClean="0">
                <a:solidFill>
                  <a:schemeClr val="bg1"/>
                </a:solidFill>
              </a:rPr>
              <a:t>           </a:t>
            </a:r>
            <a:r>
              <a:rPr lang="ru-RU" sz="3200" b="1" dirty="0" smtClean="0">
                <a:solidFill>
                  <a:schemeClr val="bg1"/>
                </a:solidFill>
              </a:rPr>
              <a:t>248 </a:t>
            </a:r>
            <a:r>
              <a:rPr lang="ru-RU" sz="3200" b="1" dirty="0">
                <a:solidFill>
                  <a:schemeClr val="bg1"/>
                </a:solidFill>
              </a:rPr>
              <a:t>: </a:t>
            </a:r>
            <a:r>
              <a:rPr lang="ru-RU" sz="3200" b="1" dirty="0" smtClean="0">
                <a:solidFill>
                  <a:schemeClr val="bg1"/>
                </a:solidFill>
              </a:rPr>
              <a:t>8 =</a:t>
            </a:r>
          </a:p>
        </p:txBody>
      </p:sp>
      <p:pic>
        <p:nvPicPr>
          <p:cNvPr id="5" name="Picture 2" descr="D:\Картинки до тестів\Емоції Листя\Букет листя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8" r="-3700"/>
          <a:stretch/>
        </p:blipFill>
        <p:spPr bwMode="auto">
          <a:xfrm>
            <a:off x="9219156" y="1413570"/>
            <a:ext cx="2103451" cy="26498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6" name="Прямоугольник 5"/>
          <p:cNvSpPr/>
          <p:nvPr/>
        </p:nvSpPr>
        <p:spPr>
          <a:xfrm>
            <a:off x="784079" y="1341562"/>
            <a:ext cx="8208912" cy="954107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Виконайте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письмове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>
                <a:solidFill>
                  <a:schemeClr val="bg1"/>
                </a:solidFill>
              </a:rPr>
              <a:t>ділення одного </a:t>
            </a:r>
            <a:r>
              <a:rPr lang="ru-RU" sz="2800" b="1" dirty="0" smtClean="0">
                <a:solidFill>
                  <a:schemeClr val="bg1"/>
                </a:solidFill>
              </a:rPr>
              <a:t>з </a:t>
            </a:r>
            <a:r>
              <a:rPr lang="ru-RU" sz="2800" b="1" dirty="0" err="1" smtClean="0">
                <a:solidFill>
                  <a:schemeClr val="bg1"/>
                </a:solidFill>
              </a:rPr>
              <a:t>рядків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виразів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самостійно</a:t>
            </a:r>
            <a:endParaRPr lang="ru-RU" sz="2800" b="1" dirty="0" smtClean="0">
              <a:solidFill>
                <a:schemeClr val="bg1"/>
              </a:solidFill>
            </a:endParaRPr>
          </a:p>
        </p:txBody>
      </p:sp>
      <p:sp>
        <p:nvSpPr>
          <p:cNvPr id="8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2203599" y="2352934"/>
            <a:ext cx="898243" cy="501493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3200" b="1" dirty="0" smtClean="0">
                <a:solidFill>
                  <a:srgbClr val="FF0000"/>
                </a:solidFill>
              </a:rPr>
              <a:t>204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9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4795887" y="2349675"/>
            <a:ext cx="898243" cy="501493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3200" b="1" dirty="0" smtClean="0">
                <a:solidFill>
                  <a:srgbClr val="FF0000"/>
                </a:solidFill>
              </a:rPr>
              <a:t>120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1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7388175" y="2349674"/>
            <a:ext cx="659323" cy="501493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3200" b="1" dirty="0" smtClean="0">
                <a:solidFill>
                  <a:srgbClr val="FF0000"/>
                </a:solidFill>
              </a:rPr>
              <a:t>41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2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2203600" y="2940847"/>
            <a:ext cx="898242" cy="501493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3200" b="1" dirty="0" smtClean="0">
                <a:solidFill>
                  <a:srgbClr val="FF0000"/>
                </a:solidFill>
              </a:rPr>
              <a:t>106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3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4795887" y="2937588"/>
            <a:ext cx="898243" cy="501493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3200" b="1" dirty="0" smtClean="0">
                <a:solidFill>
                  <a:srgbClr val="FF0000"/>
                </a:solidFill>
              </a:rPr>
              <a:t>103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4" name="Скругленный прямоугольник 9">
            <a:extLst>
              <a:ext uri="{FF2B5EF4-FFF2-40B4-BE49-F238E27FC236}">
                <a16:creationId xmlns:a16="http://schemas.microsoft.com/office/drawing/2014/main" xmlns="" id="{7BE113B6-F534-4DDE-B52F-FA451595F34D}"/>
              </a:ext>
            </a:extLst>
          </p:cNvPr>
          <p:cNvSpPr/>
          <p:nvPr/>
        </p:nvSpPr>
        <p:spPr>
          <a:xfrm>
            <a:off x="7388175" y="2937587"/>
            <a:ext cx="898243" cy="501493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3200" b="1" dirty="0" smtClean="0">
                <a:solidFill>
                  <a:srgbClr val="FF0000"/>
                </a:solidFill>
              </a:rPr>
              <a:t>31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85157" y="3569131"/>
            <a:ext cx="8215608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Обчисліть </a:t>
            </a:r>
            <a:r>
              <a:rPr lang="ru-RU" sz="2800" b="1" dirty="0" err="1" smtClean="0"/>
              <a:t>самостійно</a:t>
            </a:r>
            <a:r>
              <a:rPr lang="ru-RU" sz="2800" b="1" dirty="0" smtClean="0"/>
              <a:t> </a:t>
            </a:r>
            <a:r>
              <a:rPr lang="ru-RU" sz="2800" b="1" dirty="0"/>
              <a:t>значення </a:t>
            </a:r>
            <a:r>
              <a:rPr lang="ru-RU" sz="2800" b="1" dirty="0" err="1" smtClean="0"/>
              <a:t>виразу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записуючи</a:t>
            </a:r>
            <a:r>
              <a:rPr lang="ru-RU" sz="2800" b="1" dirty="0" smtClean="0"/>
              <a:t> дії в стовпчик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59641" y="4509914"/>
            <a:ext cx="508415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890 </a:t>
            </a:r>
            <a:r>
              <a:rPr lang="ru-RU" sz="3200" b="1" dirty="0"/>
              <a:t>– (232 + 168 : 4 · 9</a:t>
            </a:r>
            <a:r>
              <a:rPr lang="ru-RU" sz="3200" b="1" dirty="0" smtClean="0"/>
              <a:t>) =</a:t>
            </a:r>
            <a:endParaRPr lang="ru-RU" sz="32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807699" y="5166396"/>
            <a:ext cx="2646239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1) 168 </a:t>
            </a:r>
            <a:r>
              <a:rPr lang="ru-RU" sz="3200" b="1" dirty="0"/>
              <a:t>: </a:t>
            </a:r>
            <a:r>
              <a:rPr lang="ru-RU" sz="3200" b="1" dirty="0" smtClean="0"/>
              <a:t>4 =</a:t>
            </a:r>
            <a:endParaRPr lang="ru-RU" sz="32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815270" y="5797347"/>
            <a:ext cx="263866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2) 42 · 9 =</a:t>
            </a:r>
            <a:endParaRPr lang="ru-RU" sz="32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3999414" y="5171448"/>
            <a:ext cx="3460769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3) 232 </a:t>
            </a:r>
            <a:r>
              <a:rPr lang="ru-RU" sz="3200" b="1" dirty="0"/>
              <a:t>+ </a:t>
            </a:r>
            <a:r>
              <a:rPr lang="ru-RU" sz="3200" b="1" dirty="0" smtClean="0"/>
              <a:t>378 =</a:t>
            </a:r>
            <a:endParaRPr lang="ru-RU" sz="3200" b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004922" y="5797347"/>
            <a:ext cx="3460769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4) 890 </a:t>
            </a:r>
            <a:r>
              <a:rPr lang="ru-RU" sz="3200" b="1" dirty="0"/>
              <a:t>– </a:t>
            </a:r>
            <a:r>
              <a:rPr lang="ru-RU" sz="3200" b="1" dirty="0" smtClean="0"/>
              <a:t>610 =</a:t>
            </a:r>
            <a:endParaRPr lang="ru-RU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779663" y="5212572"/>
            <a:ext cx="6014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FFFF00"/>
                </a:solidFill>
              </a:rPr>
              <a:t>42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42761" y="5797347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FFFF00"/>
                </a:solidFill>
              </a:rPr>
              <a:t>378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578338" y="5160543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610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578337" y="5797347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280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033958" y="4505413"/>
            <a:ext cx="8098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280</a:t>
            </a:r>
            <a:endParaRPr lang="ru-RU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7595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3" grpId="0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3" grpId="0"/>
      <p:bldP spid="4" grpId="0"/>
      <p:bldP spid="22" grpId="0"/>
      <p:bldP spid="24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D:\Картинки до тестів\Емоції Листя\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8295" y="1401098"/>
            <a:ext cx="2059257" cy="2784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2059583" y="1339474"/>
            <a:ext cx="4104456" cy="34163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dirty="0"/>
              <a:t>х · (21 – 18) = </a:t>
            </a:r>
            <a:r>
              <a:rPr lang="ru-RU" sz="3600" b="1" dirty="0" smtClean="0"/>
              <a:t>963</a:t>
            </a:r>
          </a:p>
          <a:p>
            <a:r>
              <a:rPr lang="ru-RU" sz="3600" b="1" dirty="0" smtClean="0"/>
              <a:t>х · __ = 963</a:t>
            </a:r>
          </a:p>
          <a:p>
            <a:r>
              <a:rPr lang="uk-UA" sz="3600" b="1" dirty="0" smtClean="0"/>
              <a:t>х =</a:t>
            </a:r>
          </a:p>
          <a:p>
            <a:r>
              <a:rPr lang="uk-UA" sz="3600" b="1" dirty="0" smtClean="0"/>
              <a:t> х = </a:t>
            </a:r>
          </a:p>
          <a:p>
            <a:r>
              <a:rPr lang="ru-RU" sz="3600" b="1" dirty="0" smtClean="0"/>
              <a:t>321 </a:t>
            </a:r>
            <a:r>
              <a:rPr lang="ru-RU" sz="3600" b="1" dirty="0"/>
              <a:t>· (21 – 18) = </a:t>
            </a:r>
            <a:r>
              <a:rPr lang="ru-RU" sz="3600" b="1" dirty="0" smtClean="0"/>
              <a:t>963</a:t>
            </a:r>
          </a:p>
          <a:p>
            <a:r>
              <a:rPr lang="uk-UA" sz="3600" b="1" dirty="0" smtClean="0"/>
              <a:t>            </a:t>
            </a:r>
            <a:r>
              <a:rPr lang="ru-RU" sz="3600" b="1" dirty="0"/>
              <a:t> </a:t>
            </a:r>
            <a:r>
              <a:rPr lang="ru-RU" sz="3600" b="1" dirty="0" smtClean="0"/>
              <a:t>      963 = 963</a:t>
            </a:r>
            <a:endParaRPr lang="ru-RU" sz="3600" b="1" dirty="0"/>
          </a:p>
        </p:txBody>
      </p:sp>
      <p:sp>
        <p:nvSpPr>
          <p:cNvPr id="62" name="Прямоугольник 61"/>
          <p:cNvSpPr/>
          <p:nvPr/>
        </p:nvSpPr>
        <p:spPr>
          <a:xfrm>
            <a:off x="2674947" y="2423423"/>
            <a:ext cx="15029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963 : 3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3439" y="434233"/>
            <a:ext cx="10471288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smtClean="0"/>
              <a:t>Розв’яжіть рівняння</a:t>
            </a:r>
            <a:endParaRPr lang="ru-RU" sz="4000" b="1" dirty="0">
              <a:solidFill>
                <a:srgbClr val="FFFF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20999" y="1865923"/>
            <a:ext cx="4187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</a:rPr>
              <a:t>3</a:t>
            </a:r>
            <a:endParaRPr lang="ru-RU" sz="3600" b="1" dirty="0">
              <a:solidFill>
                <a:srgbClr val="FFFF00"/>
              </a:solidFill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2123747" y="3573175"/>
            <a:ext cx="203191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2799273" y="2955293"/>
            <a:ext cx="1070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</a:rPr>
              <a:t>321</a:t>
            </a:r>
            <a:endParaRPr lang="ru-RU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283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2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4" descr="D:\Картинки до тестів\Емоції Листя\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6617" y="2852229"/>
            <a:ext cx="2225038" cy="222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" y="6094090"/>
            <a:ext cx="1267496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Ст.37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№199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37667" y="5077267"/>
            <a:ext cx="208601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Відповідь: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2923679" y="5077266"/>
            <a:ext cx="525389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248 </a:t>
            </a:r>
            <a:r>
              <a:rPr lang="ru-RU" sz="3200" b="1" dirty="0" err="1" smtClean="0">
                <a:solidFill>
                  <a:schemeClr val="bg1"/>
                </a:solidFill>
              </a:rPr>
              <a:t>кущів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</a:rPr>
              <a:t>висадили</a:t>
            </a:r>
            <a:r>
              <a:rPr lang="ru-RU" sz="3200" b="1" dirty="0" smtClean="0">
                <a:solidFill>
                  <a:schemeClr val="bg1"/>
                </a:solidFill>
              </a:rPr>
              <a:t> всього.</a:t>
            </a:r>
            <a:endParaRPr lang="ru-RU" sz="28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835447" y="1125538"/>
            <a:ext cx="10418757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/>
              <a:t>На </a:t>
            </a:r>
            <a:r>
              <a:rPr lang="ru-RU" sz="3200" b="1" dirty="0" err="1"/>
              <a:t>центральній</a:t>
            </a:r>
            <a:r>
              <a:rPr lang="ru-RU" sz="3200" b="1" dirty="0"/>
              <a:t> </a:t>
            </a:r>
            <a:r>
              <a:rPr lang="ru-RU" sz="3200" b="1" dirty="0" err="1"/>
              <a:t>площі</a:t>
            </a:r>
            <a:r>
              <a:rPr lang="ru-RU" sz="3200" b="1" dirty="0"/>
              <a:t> міста </a:t>
            </a:r>
            <a:r>
              <a:rPr lang="ru-RU" sz="3200" b="1" dirty="0" err="1"/>
              <a:t>висадили</a:t>
            </a:r>
            <a:r>
              <a:rPr lang="ru-RU" sz="3200" b="1" dirty="0"/>
              <a:t> 186 </a:t>
            </a:r>
            <a:r>
              <a:rPr lang="ru-RU" sz="3200" b="1" dirty="0" err="1"/>
              <a:t>кущів</a:t>
            </a:r>
            <a:r>
              <a:rPr lang="ru-RU" sz="3200" b="1" dirty="0"/>
              <a:t> </a:t>
            </a:r>
            <a:r>
              <a:rPr lang="ru-RU" sz="3200" b="1" dirty="0" err="1"/>
              <a:t>троянд</a:t>
            </a:r>
            <a:r>
              <a:rPr lang="ru-RU" sz="3200" b="1" dirty="0"/>
              <a:t>, а в парку — </a:t>
            </a:r>
            <a:r>
              <a:rPr lang="ru-RU" sz="3200" b="1" dirty="0" err="1"/>
              <a:t>утричі</a:t>
            </a:r>
            <a:r>
              <a:rPr lang="ru-RU" sz="3200" b="1" dirty="0"/>
              <a:t> </a:t>
            </a:r>
            <a:r>
              <a:rPr lang="ru-RU" sz="3200" b="1" dirty="0" err="1"/>
              <a:t>менше</a:t>
            </a:r>
            <a:r>
              <a:rPr lang="ru-RU" sz="3200" b="1" dirty="0"/>
              <a:t>. Скільки </a:t>
            </a:r>
            <a:r>
              <a:rPr lang="ru-RU" sz="3200" b="1" dirty="0" smtClean="0"/>
              <a:t>всього </a:t>
            </a:r>
            <a:r>
              <a:rPr lang="ru-RU" sz="3200" b="1" dirty="0" err="1"/>
              <a:t>кущів</a:t>
            </a:r>
            <a:r>
              <a:rPr lang="ru-RU" sz="3200" b="1" dirty="0"/>
              <a:t> </a:t>
            </a:r>
            <a:r>
              <a:rPr lang="ru-RU" sz="3200" b="1" dirty="0" err="1"/>
              <a:t>троянд</a:t>
            </a:r>
            <a:r>
              <a:rPr lang="ru-RU" sz="3200" b="1" dirty="0"/>
              <a:t> </a:t>
            </a:r>
            <a:r>
              <a:rPr lang="ru-RU" sz="3200" b="1" dirty="0" err="1"/>
              <a:t>висадили</a:t>
            </a:r>
            <a:r>
              <a:rPr lang="ru-RU" sz="3200" b="1" dirty="0"/>
              <a:t> в парку й на </a:t>
            </a:r>
            <a:r>
              <a:rPr lang="ru-RU" sz="3200" b="1" dirty="0" err="1"/>
              <a:t>площі</a:t>
            </a:r>
            <a:r>
              <a:rPr lang="ru-RU" sz="3200" b="1" dirty="0"/>
              <a:t>?</a:t>
            </a:r>
            <a:endParaRPr lang="ru-RU" sz="3200" b="1" dirty="0" smtClean="0">
              <a:solidFill>
                <a:srgbClr val="7030A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912369" y="4285179"/>
            <a:ext cx="2659381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186 </a:t>
            </a:r>
            <a:r>
              <a:rPr lang="ru-RU" sz="3200" b="1" dirty="0" smtClean="0">
                <a:solidFill>
                  <a:schemeClr val="bg1"/>
                </a:solidFill>
              </a:rPr>
              <a:t>+ </a:t>
            </a:r>
            <a:r>
              <a:rPr lang="ru-RU" sz="3200" b="1" dirty="0" smtClean="0">
                <a:solidFill>
                  <a:schemeClr val="bg1"/>
                </a:solidFill>
              </a:rPr>
              <a:t>186 </a:t>
            </a:r>
            <a:r>
              <a:rPr lang="ru-RU" sz="3200" b="1" dirty="0" smtClean="0">
                <a:solidFill>
                  <a:schemeClr val="bg1"/>
                </a:solidFill>
              </a:rPr>
              <a:t>: </a:t>
            </a:r>
            <a:r>
              <a:rPr lang="ru-RU" sz="3200" b="1" dirty="0" smtClean="0">
                <a:solidFill>
                  <a:schemeClr val="bg1"/>
                </a:solidFill>
              </a:rPr>
              <a:t>3 </a:t>
            </a:r>
            <a:r>
              <a:rPr lang="ru-RU" sz="3200" b="1" dirty="0" smtClean="0">
                <a:solidFill>
                  <a:schemeClr val="bg1"/>
                </a:solidFill>
              </a:rPr>
              <a:t>=</a:t>
            </a:r>
            <a:endParaRPr lang="ru-RU" sz="280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3593185" y="4285179"/>
            <a:ext cx="1571749" cy="5847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248 (к.)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35447" y="333450"/>
            <a:ext cx="10417811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smtClean="0"/>
              <a:t>Розв’яжіть </a:t>
            </a:r>
            <a:r>
              <a:rPr lang="ru-RU" sz="4000" b="1" dirty="0" smtClean="0"/>
              <a:t>задачу </a:t>
            </a:r>
            <a:r>
              <a:rPr lang="ru-RU" sz="4000" b="1" dirty="0" err="1" smtClean="0"/>
              <a:t>виразом</a:t>
            </a:r>
            <a:endParaRPr lang="ru-RU" sz="4000" b="1" dirty="0" smtClean="0"/>
          </a:p>
        </p:txBody>
      </p:sp>
      <p:sp>
        <p:nvSpPr>
          <p:cNvPr id="12" name="Прямоугольник 11"/>
          <p:cNvSpPr/>
          <p:nvPr/>
        </p:nvSpPr>
        <p:spPr>
          <a:xfrm>
            <a:off x="912370" y="2784624"/>
            <a:ext cx="4198119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І -  </a:t>
            </a:r>
            <a:r>
              <a:rPr lang="ru-RU" sz="3200" b="1" dirty="0"/>
              <a:t>186 </a:t>
            </a:r>
            <a:r>
              <a:rPr lang="ru-RU" sz="3200" b="1" dirty="0" smtClean="0"/>
              <a:t>к.</a:t>
            </a:r>
          </a:p>
          <a:p>
            <a:r>
              <a:rPr lang="ru-RU" sz="3200" b="1" dirty="0" smtClean="0"/>
              <a:t>ІІ </a:t>
            </a:r>
            <a:r>
              <a:rPr lang="ru-RU" sz="3200" b="1" dirty="0" smtClean="0"/>
              <a:t>— у 3р. </a:t>
            </a:r>
            <a:r>
              <a:rPr lang="ru-RU" sz="3200" b="1" dirty="0" err="1" smtClean="0"/>
              <a:t>менше</a:t>
            </a:r>
            <a:endParaRPr lang="ru-RU" sz="3200" b="1" dirty="0" smtClean="0">
              <a:solidFill>
                <a:srgbClr val="7030A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209280" y="3102853"/>
            <a:ext cx="9012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 smtClean="0">
                <a:solidFill>
                  <a:schemeClr val="bg1"/>
                </a:solidFill>
              </a:rPr>
              <a:t>? к.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3876373" y="2866033"/>
            <a:ext cx="288032" cy="914400"/>
          </a:xfrm>
          <a:prstGeom prst="rightBrac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2478174" y="3873472"/>
            <a:ext cx="684076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62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3069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2" grpId="0" animBg="1"/>
      <p:bldP spid="30" grpId="0" animBg="1"/>
      <p:bldP spid="35" grpId="0" animBg="1"/>
      <p:bldP spid="12" grpId="0" animBg="1"/>
      <p:bldP spid="2" grpId="0"/>
      <p:bldP spid="4" grpId="0" animBg="1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79463" y="549474"/>
            <a:ext cx="10297144" cy="792088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Домашнє завдання</a:t>
            </a:r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19995" y="6022082"/>
            <a:ext cx="1575522" cy="827041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Ст.37-38 </a:t>
            </a:r>
            <a:endParaRPr lang="uk-UA" sz="2800" b="1" dirty="0" smtClean="0">
              <a:solidFill>
                <a:schemeClr val="bg1"/>
              </a:solidFill>
            </a:endParaRP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3210" y="1458921"/>
            <a:ext cx="16246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4 клас\03 МАТЕМАТИКА\1 Листопад\1 Повторення вивченого в 3 кл\2026-09-26_19075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929" y="2720037"/>
            <a:ext cx="8732677" cy="163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4 клас\03 МАТЕМАТИКА\1 Листопад\1 Повторення вивченого в 3 кл\2026-09-26_19092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930" y="1458920"/>
            <a:ext cx="8732677" cy="1036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 flipH="1">
            <a:off x="3859783" y="1458921"/>
            <a:ext cx="1944216" cy="10363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67405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24125" y="505531"/>
            <a:ext cx="10050319" cy="74724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Рефлексія</a:t>
            </a:r>
            <a:endParaRPr lang="uk-UA" sz="4000" b="1" dirty="0">
              <a:solidFill>
                <a:schemeClr val="bg1"/>
              </a:solidFill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6413" y="2774581"/>
            <a:ext cx="1523621" cy="2058706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90" y="3088567"/>
            <a:ext cx="1891067" cy="1807587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7772114" y="4965037"/>
            <a:ext cx="1923704" cy="739430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Корисна інформація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796411" y="4965036"/>
            <a:ext cx="1656115" cy="692980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Не все зрозуміло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11827" y="4965036"/>
            <a:ext cx="1906428" cy="692980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Час пролетів непомітно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888447" y="4965035"/>
            <a:ext cx="2203362" cy="739431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Працювалось легко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355472" y="4965037"/>
            <a:ext cx="2136408" cy="739430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Непотрібна інформація</a:t>
            </a:r>
            <a:endParaRPr lang="ru-RU" sz="2400" b="1" dirty="0">
              <a:solidFill>
                <a:srgbClr val="7030A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553" y="3088567"/>
            <a:ext cx="2320357" cy="1807587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8" t="23524" r="5956" b="17144"/>
          <a:stretch/>
        </p:blipFill>
        <p:spPr bwMode="auto">
          <a:xfrm>
            <a:off x="5185551" y="3241080"/>
            <a:ext cx="2374453" cy="1620375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114" y="3088567"/>
            <a:ext cx="1821906" cy="1744721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131591" y="1350096"/>
            <a:ext cx="8044287" cy="156966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400" b="1" dirty="0" smtClean="0">
                <a:solidFill>
                  <a:srgbClr val="7030A0"/>
                </a:solidFill>
              </a:rPr>
              <a:t>Сьогодні на уроці я дізнався/дізналась про…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400" b="1" dirty="0">
                <a:solidFill>
                  <a:srgbClr val="7030A0"/>
                </a:solidFill>
              </a:rPr>
              <a:t>Найбільш цікавим було</a:t>
            </a:r>
            <a:r>
              <a:rPr lang="uk-UA" sz="2400" b="1" dirty="0" smtClean="0">
                <a:solidFill>
                  <a:srgbClr val="7030A0"/>
                </a:solidFill>
              </a:rPr>
              <a:t>…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7030A0"/>
                </a:solidFill>
              </a:rPr>
              <a:t>Мені було важко</a:t>
            </a:r>
            <a:r>
              <a:rPr lang="ru-RU" sz="2400" b="1" dirty="0" smtClean="0">
                <a:solidFill>
                  <a:srgbClr val="7030A0"/>
                </a:solidFill>
              </a:rPr>
              <a:t>...</a:t>
            </a:r>
            <a:endParaRPr lang="uk-UA" sz="2400" b="1" dirty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400" b="1" dirty="0">
                <a:solidFill>
                  <a:srgbClr val="7030A0"/>
                </a:solidFill>
              </a:rPr>
              <a:t>Урок запам'ятався мені тим, що </a:t>
            </a:r>
            <a:r>
              <a:rPr lang="uk-UA" sz="2400" b="1" dirty="0" smtClean="0">
                <a:solidFill>
                  <a:srgbClr val="7030A0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519780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12896</TotalTime>
  <Words>479</Words>
  <Application>Microsoft Office PowerPoint</Application>
  <PresentationFormat>Произвольный</PresentationFormat>
  <Paragraphs>111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1029</cp:revision>
  <dcterms:created xsi:type="dcterms:W3CDTF">2025-08-27T14:01:18Z</dcterms:created>
  <dcterms:modified xsi:type="dcterms:W3CDTF">2026-09-26T16:17:32Z</dcterms:modified>
</cp:coreProperties>
</file>