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2" r:id="rId2"/>
    <p:sldId id="902" r:id="rId3"/>
    <p:sldId id="286" r:id="rId4"/>
    <p:sldId id="828" r:id="rId5"/>
    <p:sldId id="901" r:id="rId6"/>
    <p:sldId id="896" r:id="rId7"/>
    <p:sldId id="897" r:id="rId8"/>
    <p:sldId id="898" r:id="rId9"/>
    <p:sldId id="899" r:id="rId10"/>
    <p:sldId id="900" r:id="rId11"/>
    <p:sldId id="879" r:id="rId12"/>
    <p:sldId id="893" r:id="rId13"/>
    <p:sldId id="885" r:id="rId14"/>
    <p:sldId id="903" r:id="rId15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УТВОРЕННЯ ЧОТИРИЦИФРОВИХ ЧИСЕЛ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ОБЧИСЛЕННЯ ЗНАЧЕННЯ ВИРАЗІВ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РОЗВ’ЯЗУВА-ННЯ РІВНЯННЯ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ЛІЧБА ТИСЯЧАМИ</a:t>
          </a:r>
          <a:endParaRPr lang="ru-RU" sz="28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46855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73463" custLinFactX="324487" custLinFactNeighborX="400000" custLinFactNeighborY="-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77273" custLinFactX="-166318" custLinFactNeighborX="-200000" custLinFactNeighborY="-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64474" custLinFactX="-167628" custLinFactNeighborX="-200000" custLinFactNeighborY="-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966633" y="966633"/>
          <a:ext cx="4273486" cy="234021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ЛІЧБА ТИСЯЧАМИ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" y="854696"/>
        <a:ext cx="234021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357128" y="754626"/>
          <a:ext cx="4273486" cy="276423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РОЗВ’ЯЗУВА-ННЯ РІВНЯННЯ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111755" y="854696"/>
        <a:ext cx="276423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732874" y="724269"/>
          <a:ext cx="4273486" cy="2824946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УТВОРЕННЯ ЧОТИРИЦИФРОВИХ ЧИСЕЛ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457144" y="854696"/>
        <a:ext cx="2824946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554483" y="826249"/>
          <a:ext cx="4273486" cy="2620987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ОБЧИСЛЕННЯ ЗНАЧЕННЯ ВИРАЗІВ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380733" y="854696"/>
        <a:ext cx="2620987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8.jpe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чотирицифрових чисел. Тисяча 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6167" y="3789834"/>
            <a:ext cx="3600400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</a:t>
            </a:r>
            <a:r>
              <a:rPr lang="uk-UA" sz="2400" b="1" dirty="0" smtClean="0">
                <a:solidFill>
                  <a:srgbClr val="7030A0"/>
                </a:solidFill>
              </a:rPr>
              <a:t>22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5" y="3145816"/>
            <a:ext cx="2842465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11511" y="440809"/>
            <a:ext cx="9433047" cy="72130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11511" y="1259469"/>
            <a:ext cx="9433047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Оберіть геометричну фігуру, настрій якої вам сподобався. </a:t>
            </a:r>
          </a:p>
          <a:p>
            <a:pPr algn="ctr"/>
            <a:r>
              <a:rPr lang="uk-UA" sz="2800" b="1" dirty="0" err="1" smtClean="0">
                <a:solidFill>
                  <a:srgbClr val="7030A0"/>
                </a:solidFill>
              </a:rPr>
              <a:t>Назвть</a:t>
            </a:r>
            <a:r>
              <a:rPr lang="uk-UA" sz="2800" b="1" dirty="0" smtClean="0">
                <a:solidFill>
                  <a:srgbClr val="7030A0"/>
                </a:solidFill>
              </a:rPr>
              <a:t> її колір і форму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D:\Картинки до тестів\Емоції Геметричні\Іро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34" y="2306637"/>
            <a:ext cx="2219422" cy="300404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Геметричні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r="2065"/>
          <a:stretch/>
        </p:blipFill>
        <p:spPr bwMode="auto">
          <a:xfrm>
            <a:off x="3859783" y="3429794"/>
            <a:ext cx="1850279" cy="266429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Геметричні\Ром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65" y="2237579"/>
            <a:ext cx="2173424" cy="307310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Геметричні\Овал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90" y="3285778"/>
            <a:ext cx="2004168" cy="2664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195402872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43231" y="261442"/>
            <a:ext cx="8883805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Розгляньте </a:t>
            </a:r>
            <a:r>
              <a:rPr lang="ru-RU" sz="3600" b="1" dirty="0" smtClean="0"/>
              <a:t>ряди чисел</a:t>
            </a:r>
            <a:endParaRPr lang="ru-RU" sz="36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743230" y="891511"/>
            <a:ext cx="9234931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Як </a:t>
            </a:r>
            <a:r>
              <a:rPr lang="ru-RU" sz="2800" b="1" dirty="0">
                <a:solidFill>
                  <a:srgbClr val="002060"/>
                </a:solidFill>
              </a:rPr>
              <a:t>називаються </a:t>
            </a:r>
            <a:r>
              <a:rPr lang="ru-RU" sz="2800" b="1" dirty="0" smtClean="0">
                <a:solidFill>
                  <a:srgbClr val="002060"/>
                </a:solidFill>
              </a:rPr>
              <a:t>числа </a:t>
            </a:r>
            <a:r>
              <a:rPr lang="ru-RU" sz="2800" b="1" dirty="0" err="1" smtClean="0">
                <a:solidFill>
                  <a:srgbClr val="002060"/>
                </a:solidFill>
              </a:rPr>
              <a:t>першої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групи</a:t>
            </a:r>
            <a:r>
              <a:rPr lang="ru-RU" sz="2800" b="1" dirty="0" smtClean="0">
                <a:solidFill>
                  <a:srgbClr val="002060"/>
                </a:solidFill>
              </a:rPr>
              <a:t>? </a:t>
            </a:r>
            <a:r>
              <a:rPr lang="ru-RU" sz="2800" b="1" dirty="0" err="1" smtClean="0">
                <a:solidFill>
                  <a:srgbClr val="002060"/>
                </a:solidFill>
              </a:rPr>
              <a:t>другої</a:t>
            </a:r>
            <a:r>
              <a:rPr lang="ru-RU" sz="2800" b="1" dirty="0" smtClean="0">
                <a:solidFill>
                  <a:srgbClr val="002060"/>
                </a:solidFill>
              </a:rPr>
              <a:t>? </a:t>
            </a:r>
            <a:r>
              <a:rPr lang="ru-RU" sz="2800" b="1" dirty="0" err="1" smtClean="0">
                <a:solidFill>
                  <a:srgbClr val="002060"/>
                </a:solidFill>
              </a:rPr>
              <a:t>третьої</a:t>
            </a:r>
            <a:r>
              <a:rPr lang="ru-RU" sz="2800" b="1" dirty="0" smtClean="0">
                <a:solidFill>
                  <a:srgbClr val="002060"/>
                </a:solidFill>
              </a:rPr>
              <a:t>?</a:t>
            </a:r>
          </a:p>
          <a:p>
            <a:pPr marL="514350" indent="-514350">
              <a:buAutoNum type="arabicParenR"/>
            </a:pPr>
            <a:r>
              <a:rPr lang="ru-RU" sz="2800" b="1" dirty="0" smtClean="0">
                <a:solidFill>
                  <a:srgbClr val="002060"/>
                </a:solidFill>
              </a:rPr>
              <a:t>1</a:t>
            </a:r>
            <a:r>
              <a:rPr lang="ru-RU" sz="2800" b="1" dirty="0">
                <a:solidFill>
                  <a:srgbClr val="002060"/>
                </a:solidFill>
              </a:rPr>
              <a:t>, 2, 3, 4, ... </a:t>
            </a:r>
            <a:r>
              <a:rPr lang="ru-RU" sz="2800" b="1" dirty="0" smtClean="0">
                <a:solidFill>
                  <a:srgbClr val="002060"/>
                </a:solidFill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</a:rPr>
              <a:t>2) 10</a:t>
            </a:r>
            <a:r>
              <a:rPr lang="ru-RU" sz="2800" b="1" dirty="0">
                <a:solidFill>
                  <a:srgbClr val="FF0000"/>
                </a:solidFill>
              </a:rPr>
              <a:t>, 20, 30, 40, ... </a:t>
            </a:r>
            <a:r>
              <a:rPr lang="ru-RU" sz="2800" b="1" dirty="0" smtClean="0">
                <a:solidFill>
                  <a:srgbClr val="00B050"/>
                </a:solidFill>
              </a:rPr>
              <a:t>3) 100</a:t>
            </a:r>
            <a:r>
              <a:rPr lang="ru-RU" sz="2800" b="1" dirty="0">
                <a:solidFill>
                  <a:srgbClr val="00B050"/>
                </a:solidFill>
              </a:rPr>
              <a:t>, 200, 300, 400, ...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692027" y="1967550"/>
            <a:ext cx="1031579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— На </a:t>
            </a:r>
            <a:r>
              <a:rPr lang="ru-RU" sz="2400" b="1" dirty="0" err="1"/>
              <a:t>скільки</a:t>
            </a:r>
            <a:r>
              <a:rPr lang="ru-RU" sz="2400" b="1" dirty="0"/>
              <a:t> в </a:t>
            </a:r>
            <a:r>
              <a:rPr lang="ru-RU" sz="2400" b="1" dirty="0" err="1"/>
              <a:t>першому</a:t>
            </a:r>
            <a:r>
              <a:rPr lang="ru-RU" sz="2400" b="1" dirty="0"/>
              <a:t> ряду кожне </a:t>
            </a:r>
            <a:r>
              <a:rPr lang="ru-RU" sz="2400" b="1" dirty="0" err="1"/>
              <a:t>наступне</a:t>
            </a:r>
            <a:r>
              <a:rPr lang="ru-RU" sz="2400" b="1" dirty="0"/>
              <a:t> число більше за </a:t>
            </a:r>
            <a:r>
              <a:rPr lang="ru-RU" sz="2400" b="1" dirty="0" err="1"/>
              <a:t>попереднє</a:t>
            </a:r>
            <a:r>
              <a:rPr lang="ru-RU" sz="2400" b="1" dirty="0"/>
              <a:t>? </a:t>
            </a:r>
            <a:endParaRPr lang="ru-RU" sz="2400" b="1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err="1"/>
              <a:t>Продовжте</a:t>
            </a:r>
            <a:r>
              <a:rPr lang="ru-RU" sz="2400" b="1" dirty="0"/>
              <a:t> </a:t>
            </a:r>
            <a:r>
              <a:rPr lang="ru-RU" sz="2400" b="1" dirty="0" smtClean="0"/>
              <a:t>І </a:t>
            </a:r>
            <a:r>
              <a:rPr lang="ru-RU" sz="2400" b="1" dirty="0"/>
              <a:t>ряд до 9. </a:t>
            </a:r>
            <a:r>
              <a:rPr lang="ru-RU" sz="2400" b="1" dirty="0" err="1"/>
              <a:t>Одноцифрові</a:t>
            </a:r>
            <a:r>
              <a:rPr lang="ru-RU" sz="2400" b="1" dirty="0"/>
              <a:t> числа від 1 до 9 </a:t>
            </a:r>
            <a:r>
              <a:rPr lang="ru-RU" sz="2400" b="1" dirty="0" err="1"/>
              <a:t>називаємо</a:t>
            </a:r>
            <a:r>
              <a:rPr lang="ru-RU" sz="2400" b="1" dirty="0"/>
              <a:t> числами </a:t>
            </a:r>
            <a:r>
              <a:rPr lang="ru-RU" sz="2400" b="1" dirty="0" err="1"/>
              <a:t>першого</a:t>
            </a:r>
            <a:r>
              <a:rPr lang="ru-RU" sz="2400" b="1" dirty="0"/>
              <a:t> </a:t>
            </a:r>
            <a:r>
              <a:rPr lang="ru-RU" sz="2400" b="1" dirty="0" err="1" smtClean="0"/>
              <a:t>розряду</a:t>
            </a:r>
            <a:r>
              <a:rPr lang="ru-RU" sz="2400" b="1" dirty="0"/>
              <a:t>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10265966" y="185635"/>
            <a:ext cx="1428976" cy="180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701636" y="3213770"/>
            <a:ext cx="10315797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— На </a:t>
            </a:r>
            <a:r>
              <a:rPr lang="ru-RU" sz="2400" b="1" dirty="0" err="1"/>
              <a:t>скільки</a:t>
            </a:r>
            <a:r>
              <a:rPr lang="ru-RU" sz="2400" b="1" dirty="0"/>
              <a:t> в другому ряду кожне </a:t>
            </a:r>
            <a:r>
              <a:rPr lang="ru-RU" sz="2400" b="1" dirty="0" err="1"/>
              <a:t>наступне</a:t>
            </a:r>
            <a:r>
              <a:rPr lang="ru-RU" sz="2400" b="1" dirty="0"/>
              <a:t> число більше за </a:t>
            </a:r>
            <a:r>
              <a:rPr lang="ru-RU" sz="2400" b="1" dirty="0" err="1"/>
              <a:t>попереднє</a:t>
            </a:r>
            <a:r>
              <a:rPr lang="ru-RU" sz="2400" b="1" dirty="0"/>
              <a:t>? </a:t>
            </a:r>
            <a:r>
              <a:rPr lang="ru-RU" sz="2400" b="1" dirty="0" smtClean="0"/>
              <a:t>Як </a:t>
            </a:r>
            <a:r>
              <a:rPr lang="ru-RU" sz="2400" b="1" dirty="0" err="1"/>
              <a:t>інакше</a:t>
            </a:r>
            <a:r>
              <a:rPr lang="ru-RU" sz="2400" b="1" dirty="0"/>
              <a:t> </a:t>
            </a:r>
            <a:r>
              <a:rPr lang="ru-RU" sz="2400" b="1" dirty="0" smtClean="0"/>
              <a:t>називаються </a:t>
            </a:r>
            <a:r>
              <a:rPr lang="ru-RU" sz="2400" b="1" dirty="0"/>
              <a:t>10 </a:t>
            </a:r>
            <a:r>
              <a:rPr lang="ru-RU" sz="2400" b="1" dirty="0" err="1"/>
              <a:t>одиниць</a:t>
            </a:r>
            <a:r>
              <a:rPr lang="ru-RU" sz="2400" b="1" dirty="0"/>
              <a:t>? </a:t>
            </a:r>
            <a:r>
              <a:rPr lang="ru-RU" sz="2400" b="1" dirty="0" err="1" smtClean="0"/>
              <a:t>Продовжте</a:t>
            </a:r>
            <a:r>
              <a:rPr lang="ru-RU" sz="2400" b="1" dirty="0" smtClean="0"/>
              <a:t> ІІ </a:t>
            </a:r>
            <a:r>
              <a:rPr lang="ru-RU" sz="2400" b="1" dirty="0"/>
              <a:t>ряд до </a:t>
            </a:r>
            <a:r>
              <a:rPr lang="ru-RU" sz="2400" b="1" dirty="0" smtClean="0"/>
              <a:t>90 десятками</a:t>
            </a:r>
            <a:r>
              <a:rPr lang="ru-RU" sz="2400" b="1" dirty="0"/>
              <a:t>, </a:t>
            </a:r>
            <a:r>
              <a:rPr lang="ru-RU" sz="2400" b="1" dirty="0" smtClean="0"/>
              <a:t>Числа </a:t>
            </a:r>
            <a:r>
              <a:rPr lang="ru-RU" sz="2400" b="1" dirty="0"/>
              <a:t>10, 20, 30, 40, 50, 60, 70, 80 і 90 є числами другого </a:t>
            </a:r>
            <a:r>
              <a:rPr lang="ru-RU" sz="2400" b="1" dirty="0" err="1"/>
              <a:t>розряду</a:t>
            </a:r>
            <a:r>
              <a:rPr lang="ru-RU" sz="2400" b="1" dirty="0"/>
              <a:t>.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92026" y="4474677"/>
            <a:ext cx="10315797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— На </a:t>
            </a:r>
            <a:r>
              <a:rPr lang="ru-RU" sz="2400" b="1" dirty="0" err="1"/>
              <a:t>скільки</a:t>
            </a:r>
            <a:r>
              <a:rPr lang="ru-RU" sz="2400" b="1" dirty="0"/>
              <a:t> в </a:t>
            </a:r>
            <a:r>
              <a:rPr lang="ru-RU" sz="2400" b="1" dirty="0" err="1"/>
              <a:t>третьому</a:t>
            </a:r>
            <a:r>
              <a:rPr lang="ru-RU" sz="2400" b="1" dirty="0"/>
              <a:t> ряду кожне </a:t>
            </a:r>
            <a:r>
              <a:rPr lang="ru-RU" sz="2400" b="1" dirty="0" err="1"/>
              <a:t>наступне</a:t>
            </a:r>
            <a:r>
              <a:rPr lang="ru-RU" sz="2400" b="1" dirty="0"/>
              <a:t> число більше за </a:t>
            </a:r>
            <a:r>
              <a:rPr lang="ru-RU" sz="2400" b="1" dirty="0" err="1"/>
              <a:t>попереднє</a:t>
            </a:r>
            <a:r>
              <a:rPr lang="ru-RU" sz="2400" b="1" dirty="0"/>
              <a:t>? </a:t>
            </a:r>
            <a:r>
              <a:rPr lang="ru-RU" sz="2400" b="1" dirty="0" err="1" smtClean="0"/>
              <a:t>Продовжте</a:t>
            </a:r>
            <a:r>
              <a:rPr lang="ru-RU" sz="2400" b="1" dirty="0" smtClean="0"/>
              <a:t> </a:t>
            </a:r>
            <a:r>
              <a:rPr lang="ru-RU" sz="2400" b="1" dirty="0"/>
              <a:t>цей ряд до </a:t>
            </a:r>
            <a:r>
              <a:rPr lang="ru-RU" sz="2400" b="1" dirty="0" smtClean="0"/>
              <a:t>1000 сотнями. Це </a:t>
            </a:r>
            <a:r>
              <a:rPr lang="ru-RU" sz="2400" b="1" dirty="0"/>
              <a:t>числа </a:t>
            </a:r>
            <a:r>
              <a:rPr lang="ru-RU" sz="2400" b="1" dirty="0" err="1"/>
              <a:t>третього</a:t>
            </a:r>
            <a:r>
              <a:rPr lang="ru-RU" sz="2400" b="1" dirty="0"/>
              <a:t> </a:t>
            </a:r>
            <a:r>
              <a:rPr lang="ru-RU" sz="2400" b="1" dirty="0" err="1"/>
              <a:t>розряду</a:t>
            </a:r>
            <a:r>
              <a:rPr lang="ru-RU" sz="2400" b="1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5032" y="5340586"/>
            <a:ext cx="1122552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— </a:t>
            </a:r>
            <a:r>
              <a:rPr lang="ru-RU" sz="2400" b="1" dirty="0" err="1"/>
              <a:t>Якщо</a:t>
            </a:r>
            <a:r>
              <a:rPr lang="ru-RU" sz="2400" b="1" dirty="0"/>
              <a:t> предметів багато, то їх </a:t>
            </a:r>
            <a:r>
              <a:rPr lang="ru-RU" sz="2400" b="1" dirty="0" err="1"/>
              <a:t>рахують</a:t>
            </a:r>
            <a:r>
              <a:rPr lang="ru-RU" sz="2400" b="1" dirty="0"/>
              <a:t> </a:t>
            </a:r>
            <a:r>
              <a:rPr lang="ru-RU" sz="2400" b="1" dirty="0" err="1"/>
              <a:t>тисячами</a:t>
            </a:r>
            <a:r>
              <a:rPr lang="ru-RU" sz="2400" b="1" dirty="0"/>
              <a:t>. Наприклад, </a:t>
            </a:r>
            <a:r>
              <a:rPr lang="ru-RU" sz="2400" b="1" dirty="0" err="1"/>
              <a:t>тисяча</a:t>
            </a:r>
            <a:r>
              <a:rPr lang="ru-RU" sz="2400" b="1" dirty="0"/>
              <a:t> </a:t>
            </a:r>
            <a:r>
              <a:rPr lang="ru-RU" sz="2400" b="1" dirty="0" err="1"/>
              <a:t>літрів</a:t>
            </a:r>
            <a:r>
              <a:rPr lang="ru-RU" sz="2400" b="1" dirty="0"/>
              <a:t> води, </a:t>
            </a:r>
            <a:r>
              <a:rPr lang="ru-RU" sz="2400" b="1" dirty="0" err="1"/>
              <a:t>тисяча</a:t>
            </a:r>
            <a:r>
              <a:rPr lang="ru-RU" sz="2400" b="1" dirty="0"/>
              <a:t> учнів у школі, 2 тисячі </a:t>
            </a:r>
            <a:r>
              <a:rPr lang="ru-RU" sz="2400" b="1" dirty="0" err="1"/>
              <a:t>метрів</a:t>
            </a:r>
            <a:r>
              <a:rPr lang="ru-RU" sz="2400" b="1" dirty="0"/>
              <a:t> полотна. </a:t>
            </a:r>
            <a:r>
              <a:rPr lang="ru-RU" sz="2400" b="1" dirty="0" err="1">
                <a:solidFill>
                  <a:srgbClr val="FFFF00"/>
                </a:solidFill>
              </a:rPr>
              <a:t>Тисяча</a:t>
            </a:r>
            <a:r>
              <a:rPr lang="ru-RU" sz="2400" b="1" dirty="0">
                <a:solidFill>
                  <a:srgbClr val="FFFF00"/>
                </a:solidFill>
              </a:rPr>
              <a:t> — перше число четвертого </a:t>
            </a:r>
            <a:r>
              <a:rPr lang="ru-RU" sz="2400" b="1" dirty="0" err="1">
                <a:solidFill>
                  <a:srgbClr val="FFFF00"/>
                </a:solidFill>
              </a:rPr>
              <a:t>розряду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r>
              <a:rPr lang="ru-RU" sz="2400" b="1" dirty="0"/>
              <a:t> Воно </a:t>
            </a:r>
            <a:r>
              <a:rPr lang="ru-RU" sz="2400" b="1" dirty="0" err="1"/>
              <a:t>складається</a:t>
            </a:r>
            <a:r>
              <a:rPr lang="ru-RU" sz="2400" b="1" dirty="0"/>
              <a:t> з 10 сотень.</a:t>
            </a: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7" grpId="0" animBg="1"/>
      <p:bldP spid="3" grpId="0" animBg="1"/>
      <p:bldP spid="49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57671" y="405137"/>
            <a:ext cx="8082457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Виконайте завдання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1197546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346" y="40545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941170" y="5175989"/>
            <a:ext cx="1000526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/>
              <a:t>Розгляньте </a:t>
            </a:r>
            <a:r>
              <a:rPr lang="ru-RU" sz="2800" dirty="0" smtClean="0"/>
              <a:t>ряди </a:t>
            </a:r>
            <a:r>
              <a:rPr lang="ru-RU" sz="2800" dirty="0"/>
              <a:t>чисел. </a:t>
            </a:r>
            <a:r>
              <a:rPr lang="ru-RU" sz="2800" dirty="0" smtClean="0"/>
              <a:t>Визначте </a:t>
            </a:r>
            <a:r>
              <a:rPr lang="ru-RU" sz="2800" dirty="0" err="1" smtClean="0"/>
              <a:t>закономірність</a:t>
            </a:r>
            <a:r>
              <a:rPr lang="ru-RU" sz="2800" dirty="0" smtClean="0"/>
              <a:t>. </a:t>
            </a:r>
            <a:r>
              <a:rPr lang="ru-RU" sz="2800" dirty="0" err="1" smtClean="0"/>
              <a:t>Допишіть</a:t>
            </a:r>
            <a:r>
              <a:rPr lang="ru-RU" sz="2800" dirty="0" smtClean="0"/>
              <a:t> по три числа в кожному ряду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2890267"/>
            <a:ext cx="454720" cy="56779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06456" y="2882695"/>
            <a:ext cx="454720" cy="56779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828999" y="2908580"/>
            <a:ext cx="454720" cy="56779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40884" y="2890267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584741" y="2911334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879854" y="2908580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610838" y="2911334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996676" y="2911334"/>
            <a:ext cx="454720" cy="567792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7155" y="2882695"/>
            <a:ext cx="454720" cy="567792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667762" y="2913128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955446" y="3594882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621673" y="3606043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96000" y="2906083"/>
            <a:ext cx="420547" cy="534723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121880" y="2913128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757877" y="3598027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3598027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3877798" y="3600781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486732" y="3600781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828999" y="3600781"/>
            <a:ext cx="454720" cy="56779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499743" y="3634004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757884" y="3650538"/>
            <a:ext cx="420547" cy="534723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100844" y="3594882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801003" y="3594906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160334" y="3594882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757877" y="4358279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357426" y="4361411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828999" y="4315074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2501245" y="4315074"/>
            <a:ext cx="454720" cy="56779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3563333" y="4377945"/>
            <a:ext cx="420547" cy="534723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3906293" y="4322289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303164" y="4322289"/>
            <a:ext cx="454720" cy="567792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72541" y="4338155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940329" y="4309524"/>
            <a:ext cx="454720" cy="56779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845131" y="4321292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6444680" y="4324424"/>
            <a:ext cx="454720" cy="567792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171163" y="4362617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24109" y="4320396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896355" y="4320396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590090" y="4358279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/>
              <a:t>Скільки </a:t>
            </a:r>
            <a:r>
              <a:rPr lang="ru-RU" sz="3600" b="1" dirty="0" err="1"/>
              <a:t>кубиків</a:t>
            </a:r>
            <a:r>
              <a:rPr lang="ru-RU" sz="3600" b="1" dirty="0"/>
              <a:t> </a:t>
            </a:r>
            <a:r>
              <a:rPr lang="ru-RU" sz="3600" b="1" dirty="0" err="1"/>
              <a:t>зображено</a:t>
            </a:r>
            <a:r>
              <a:rPr lang="ru-RU" sz="3600" b="1" dirty="0"/>
              <a:t> на кожному </a:t>
            </a:r>
            <a:r>
              <a:rPr lang="ru-RU" sz="3600" b="1" dirty="0" err="1"/>
              <a:t>малюнку</a:t>
            </a:r>
            <a:r>
              <a:rPr lang="ru-RU" sz="3600" b="1" dirty="0"/>
              <a:t>?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33950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№204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2" descr="D:\4 клас\03 МАТЕМАТИКА\1 Листопад\2 Нумерація чисел у межах мільйона\2026-09-28_2243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98" y="1209121"/>
            <a:ext cx="5780283" cy="183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2 Нумерація чисел у межах мільйона\2026-09-28_2243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1186268"/>
            <a:ext cx="54006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4 клас\03 МАТЕМАТИКА\1 Листопад\2 Нумерація чисел у межах мільйона\2026-09-28_2245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943" y="3573810"/>
            <a:ext cx="4880489" cy="235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5406" y="3573810"/>
            <a:ext cx="4824537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Ви </a:t>
            </a:r>
            <a:r>
              <a:rPr lang="ru-RU" sz="2400" b="1" dirty="0">
                <a:solidFill>
                  <a:srgbClr val="00B050"/>
                </a:solidFill>
              </a:rPr>
              <a:t>вже </a:t>
            </a:r>
            <a:r>
              <a:rPr lang="ru-RU" sz="2400" b="1" dirty="0" err="1" smtClean="0">
                <a:solidFill>
                  <a:srgbClr val="00B050"/>
                </a:solidFill>
              </a:rPr>
              <a:t>вмієте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лічити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одиницями</a:t>
            </a:r>
            <a:r>
              <a:rPr lang="ru-RU" sz="2400" b="1" dirty="0">
                <a:solidFill>
                  <a:srgbClr val="00B050"/>
                </a:solidFill>
              </a:rPr>
              <a:t>, десятками, </a:t>
            </a:r>
            <a:r>
              <a:rPr lang="ru-RU" sz="2400" b="1" dirty="0" smtClean="0">
                <a:solidFill>
                  <a:srgbClr val="00B050"/>
                </a:solidFill>
              </a:rPr>
              <a:t>сотнями </a:t>
            </a:r>
            <a:r>
              <a:rPr lang="ru-RU" sz="2400" b="1" dirty="0">
                <a:solidFill>
                  <a:srgbClr val="00B050"/>
                </a:solidFill>
              </a:rPr>
              <a:t>та </a:t>
            </a:r>
            <a:r>
              <a:rPr lang="ru-RU" sz="2400" b="1" dirty="0" smtClean="0">
                <a:solidFill>
                  <a:srgbClr val="00B050"/>
                </a:solidFill>
              </a:rPr>
              <a:t>знаєте, </a:t>
            </a:r>
            <a:r>
              <a:rPr lang="ru-RU" sz="2400" b="1" dirty="0">
                <a:solidFill>
                  <a:srgbClr val="00B050"/>
                </a:solidFill>
              </a:rPr>
              <a:t>що </a:t>
            </a:r>
            <a:r>
              <a:rPr lang="ru-RU" sz="2400" b="1" dirty="0" err="1">
                <a:solidFill>
                  <a:srgbClr val="00B050"/>
                </a:solidFill>
              </a:rPr>
              <a:t>кожні</a:t>
            </a:r>
            <a:r>
              <a:rPr lang="ru-RU" sz="2400" b="1" dirty="0">
                <a:solidFill>
                  <a:srgbClr val="00B050"/>
                </a:solidFill>
              </a:rPr>
              <a:t> десять </a:t>
            </a:r>
            <a:r>
              <a:rPr lang="ru-RU" sz="2400" b="1" dirty="0" err="1">
                <a:solidFill>
                  <a:srgbClr val="00B050"/>
                </a:solidFill>
              </a:rPr>
              <a:t>одиниць</a:t>
            </a:r>
            <a:r>
              <a:rPr lang="ru-RU" sz="2400" b="1" dirty="0">
                <a:solidFill>
                  <a:srgbClr val="00B050"/>
                </a:solidFill>
              </a:rPr>
              <a:t> будь-</a:t>
            </a:r>
            <a:r>
              <a:rPr lang="ru-RU" sz="2400" b="1" dirty="0" err="1">
                <a:solidFill>
                  <a:srgbClr val="00B050"/>
                </a:solidFill>
              </a:rPr>
              <a:t>якого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розряду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утворюють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одиницю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наступного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розряду</a:t>
            </a:r>
            <a:r>
              <a:rPr lang="ru-RU" sz="2400" b="1" dirty="0">
                <a:solidFill>
                  <a:srgbClr val="00B050"/>
                </a:solidFill>
              </a:rPr>
              <a:t>.</a:t>
            </a: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432" y="3573810"/>
            <a:ext cx="1375494" cy="230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15768" y="2967126"/>
            <a:ext cx="5889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60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31861" y="2967126"/>
            <a:ext cx="61676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17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71629" y="3050590"/>
            <a:ext cx="99842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230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77319" y="3050590"/>
            <a:ext cx="99117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350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466151" y="5829963"/>
            <a:ext cx="4298400" cy="501493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10 сотень – це 1 тисяча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775198" y="5878692"/>
            <a:ext cx="4298400" cy="501493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smtClean="0">
                <a:solidFill>
                  <a:schemeClr val="bg1"/>
                </a:solidFill>
              </a:rPr>
              <a:t>100 </a:t>
            </a:r>
            <a:r>
              <a:rPr lang="uk-UA" sz="3200" b="1" dirty="0" smtClean="0">
                <a:solidFill>
                  <a:schemeClr val="bg1"/>
                </a:solidFill>
                <a:latin typeface="Calibri"/>
                <a:cs typeface="Calibri"/>
              </a:rPr>
              <a:t>∙ 10 =</a:t>
            </a:r>
            <a:r>
              <a:rPr lang="uk-UA" sz="3200" b="1" dirty="0" smtClean="0">
                <a:solidFill>
                  <a:schemeClr val="bg1"/>
                </a:solidFill>
              </a:rPr>
              <a:t> 1 000 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  <p:bldP spid="4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/>
              <a:t>Які числа </a:t>
            </a:r>
            <a:r>
              <a:rPr lang="ru-RU" sz="3600" b="1" dirty="0" err="1"/>
              <a:t>зображені</a:t>
            </a:r>
            <a:r>
              <a:rPr lang="ru-RU" sz="3600" b="1" dirty="0"/>
              <a:t> за допомогою </a:t>
            </a:r>
            <a:r>
              <a:rPr lang="ru-RU" sz="3600" b="1" dirty="0" err="1"/>
              <a:t>кубиків</a:t>
            </a:r>
            <a:r>
              <a:rPr lang="ru-RU" sz="3600" b="1" dirty="0"/>
              <a:t>?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244159" y="4043143"/>
            <a:ext cx="4320480" cy="1186852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/>
              <a:t>Полічіть </a:t>
            </a:r>
            <a:r>
              <a:rPr lang="ru-RU" sz="3200" b="1" dirty="0" err="1"/>
              <a:t>тисячами</a:t>
            </a:r>
            <a:r>
              <a:rPr lang="ru-RU" sz="3200" b="1" dirty="0"/>
              <a:t> від </a:t>
            </a:r>
            <a:r>
              <a:rPr lang="ru-RU" sz="3200" b="1" dirty="0" smtClean="0"/>
              <a:t>1 тисячі </a:t>
            </a:r>
            <a:r>
              <a:rPr lang="ru-RU" sz="3200" b="1" dirty="0"/>
              <a:t>до 10 </a:t>
            </a:r>
            <a:r>
              <a:rPr lang="ru-RU" sz="3200" b="1" dirty="0" err="1"/>
              <a:t>тисяч</a:t>
            </a:r>
            <a:r>
              <a:rPr lang="ru-RU" sz="3200" b="1" dirty="0"/>
              <a:t>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84355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№205-206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407" y="1180644"/>
            <a:ext cx="1663526" cy="278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03 МАТЕМАТИКА\1 Листопад\2 Нумерація чисел у межах мільйона\2026-09-28_2251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1" y="1071442"/>
            <a:ext cx="1581150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03 МАТЕМАТИКА\1 Листопад\2 Нумерація чисел у межах мільйона\2026-09-28_2251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719" y="1051775"/>
            <a:ext cx="444817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4 клас\03 МАТЕМАТИКА\1 Листопад\2 Нумерація чисел у межах мільйона\2026-09-28_2252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39" y="4094697"/>
            <a:ext cx="610552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98348" y="3146137"/>
            <a:ext cx="12492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1 000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55819" y="1989634"/>
            <a:ext cx="1249267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6 000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74357" y="5343469"/>
            <a:ext cx="1249267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4 000</a:t>
            </a:r>
            <a:endParaRPr lang="ru-RU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9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 smtClean="0"/>
              <a:t>Розгляньте </a:t>
            </a:r>
            <a:r>
              <a:rPr lang="ru-RU" sz="4000" b="1" dirty="0" err="1" smtClean="0"/>
              <a:t>малюнок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472685" y="1133269"/>
            <a:ext cx="8416634" cy="501493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Як </a:t>
            </a:r>
            <a:r>
              <a:rPr lang="ru-RU" sz="2800" b="1" dirty="0" err="1"/>
              <a:t>утворюється</a:t>
            </a:r>
            <a:r>
              <a:rPr lang="ru-RU" sz="2800" b="1" dirty="0"/>
              <a:t> кожне число? </a:t>
            </a:r>
            <a:r>
              <a:rPr lang="ru-RU" sz="2800" b="1" dirty="0" smtClean="0"/>
              <a:t>Прочитайте </a:t>
            </a:r>
            <a:r>
              <a:rPr lang="ru-RU" sz="2800" b="1" dirty="0"/>
              <a:t>ці числа.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№207-208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391" y="2258624"/>
            <a:ext cx="1591518" cy="266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4 клас\03 МАТЕМАТИКА\1 Листопад\2 Нумерація чисел у межах мільйона\2026-09-28_2254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685" y="1708226"/>
            <a:ext cx="7718221" cy="382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2685" y="5600380"/>
            <a:ext cx="10265083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</a:rPr>
              <a:t>Назвіть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числа від однієї тисячі </a:t>
            </a:r>
            <a:r>
              <a:rPr lang="ru-RU" sz="2800" b="1" dirty="0" err="1">
                <a:solidFill>
                  <a:schemeClr val="bg1"/>
                </a:solidFill>
              </a:rPr>
              <a:t>п’яти</a:t>
            </a:r>
            <a:r>
              <a:rPr lang="ru-RU" sz="2800" b="1" dirty="0">
                <a:solidFill>
                  <a:schemeClr val="bg1"/>
                </a:solidFill>
              </a:rPr>
              <a:t> до однієї тисячі </a:t>
            </a:r>
            <a:r>
              <a:rPr lang="ru-RU" sz="2800" b="1" dirty="0" err="1">
                <a:solidFill>
                  <a:schemeClr val="bg1"/>
                </a:solidFill>
              </a:rPr>
              <a:t>п’ятнадцяти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9134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/>
              <a:t>Скільки </a:t>
            </a:r>
            <a:r>
              <a:rPr lang="ru-RU" sz="4000" b="1" dirty="0" err="1"/>
              <a:t>кубиків</a:t>
            </a:r>
            <a:r>
              <a:rPr lang="ru-RU" sz="4000" b="1" dirty="0"/>
              <a:t> на </a:t>
            </a:r>
            <a:r>
              <a:rPr lang="ru-RU" sz="4000" b="1" dirty="0" err="1"/>
              <a:t>малюнку</a:t>
            </a:r>
            <a:r>
              <a:rPr lang="ru-RU" sz="4000" b="1" dirty="0"/>
              <a:t>? 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63439" y="1133269"/>
            <a:ext cx="10588782" cy="112535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Поясніть, </a:t>
            </a:r>
            <a:r>
              <a:rPr lang="ru-RU" sz="2800" b="1" dirty="0">
                <a:solidFill>
                  <a:srgbClr val="00B050"/>
                </a:solidFill>
              </a:rPr>
              <a:t>як </a:t>
            </a:r>
            <a:r>
              <a:rPr lang="ru-RU" sz="2800" b="1" dirty="0" err="1" smtClean="0">
                <a:solidFill>
                  <a:srgbClr val="FF0000"/>
                </a:solidFill>
              </a:rPr>
              <a:t>чотирицифрове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число </a:t>
            </a:r>
            <a:r>
              <a:rPr lang="ru-RU" sz="2800" b="1" dirty="0" err="1">
                <a:solidFill>
                  <a:srgbClr val="00B050"/>
                </a:solidFill>
              </a:rPr>
              <a:t>записане</a:t>
            </a:r>
            <a:r>
              <a:rPr lang="ru-RU" sz="2800" b="1" dirty="0">
                <a:solidFill>
                  <a:srgbClr val="00B050"/>
                </a:solidFill>
              </a:rPr>
              <a:t> в </a:t>
            </a:r>
            <a:r>
              <a:rPr lang="ru-RU" sz="2800" b="1" dirty="0" err="1">
                <a:solidFill>
                  <a:srgbClr val="00B050"/>
                </a:solidFill>
              </a:rPr>
              <a:t>нумераційній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таблиці</a:t>
            </a:r>
            <a:r>
              <a:rPr lang="ru-RU" sz="2800" b="1" dirty="0">
                <a:solidFill>
                  <a:srgbClr val="00B050"/>
                </a:solidFill>
              </a:rPr>
              <a:t>. Як це число зображене на </a:t>
            </a:r>
            <a:r>
              <a:rPr lang="ru-RU" sz="2800" b="1" dirty="0" err="1" smtClean="0">
                <a:solidFill>
                  <a:srgbClr val="00B050"/>
                </a:solidFill>
              </a:rPr>
              <a:t>моделі</a:t>
            </a: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800" b="1" dirty="0">
                <a:solidFill>
                  <a:srgbClr val="00B050"/>
                </a:solidFill>
              </a:rPr>
              <a:t>за допомогою </a:t>
            </a:r>
            <a:r>
              <a:rPr lang="ru-RU" sz="2800" b="1" dirty="0" err="1">
                <a:solidFill>
                  <a:srgbClr val="00B050"/>
                </a:solidFill>
              </a:rPr>
              <a:t>кілець</a:t>
            </a:r>
            <a:r>
              <a:rPr lang="ru-RU" sz="2800" b="1" dirty="0">
                <a:solidFill>
                  <a:srgbClr val="00B050"/>
                </a:solidFill>
              </a:rPr>
              <a:t>?</a:t>
            </a:r>
            <a:endParaRPr lang="uk-UA" sz="2800" b="1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Ст.41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№209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703" y="2421682"/>
            <a:ext cx="1591518" cy="266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03 МАТЕМАТИКА\1 Листопад\2 Нумерація чисел у межах мільйона\2026-09-29_1343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31" y="2421682"/>
            <a:ext cx="868544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2 Нумерація чисел у межах мільйона\2026-09-29_1343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215" y="4605736"/>
            <a:ext cx="2915879" cy="110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660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Прочитайте </a:t>
            </a:r>
            <a:r>
              <a:rPr lang="ru-RU" sz="3600" b="1" dirty="0"/>
              <a:t>числа, </a:t>
            </a:r>
            <a:r>
              <a:rPr lang="ru-RU" sz="3600" b="1" dirty="0" err="1"/>
              <a:t>записані</a:t>
            </a:r>
            <a:r>
              <a:rPr lang="ru-RU" sz="3600" b="1" dirty="0"/>
              <a:t> в </a:t>
            </a:r>
            <a:r>
              <a:rPr lang="ru-RU" sz="3600" b="1" dirty="0" err="1"/>
              <a:t>нумераційній</a:t>
            </a:r>
            <a:r>
              <a:rPr lang="ru-RU" sz="3600" b="1" dirty="0"/>
              <a:t> </a:t>
            </a:r>
            <a:r>
              <a:rPr lang="ru-RU" sz="3600" b="1" dirty="0" err="1" smtClean="0"/>
              <a:t>таблиці</a:t>
            </a:r>
            <a:r>
              <a:rPr lang="ru-RU" sz="3600" b="1" dirty="0"/>
              <a:t>.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051471" y="1125538"/>
            <a:ext cx="4464496" cy="43204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ці числа в </a:t>
            </a:r>
            <a:r>
              <a:rPr lang="ru-RU" sz="2400" b="1" dirty="0" err="1">
                <a:solidFill>
                  <a:srgbClr val="7030A0"/>
                </a:solidFill>
              </a:rPr>
              <a:t>зошит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Ст.41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№210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703" y="1197547"/>
            <a:ext cx="1591518" cy="266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03 МАТЕМАТИКА\1 Листопад\2 Нумерація чисел у межах мільйона\2026-09-29_1346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24" y="1634752"/>
            <a:ext cx="8343368" cy="198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269878" y="3717826"/>
            <a:ext cx="11779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1.930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33417" y="3717827"/>
            <a:ext cx="123353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1.834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69384" y="3717827"/>
            <a:ext cx="123309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1.700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88175" y="3717826"/>
            <a:ext cx="122413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1.502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0236" y="4430599"/>
            <a:ext cx="860416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— </a:t>
            </a:r>
            <a:r>
              <a:rPr lang="ru-RU" sz="2400" b="1" dirty="0" smtClean="0">
                <a:solidFill>
                  <a:srgbClr val="7030A0"/>
                </a:solidFill>
              </a:rPr>
              <a:t>Охарактеризуйте </a:t>
            </a:r>
            <a:r>
              <a:rPr lang="ru-RU" sz="2400" b="1" dirty="0">
                <a:solidFill>
                  <a:srgbClr val="7030A0"/>
                </a:solidFill>
              </a:rPr>
              <a:t>кожне число за </a:t>
            </a:r>
            <a:r>
              <a:rPr lang="ru-RU" sz="2400" b="1" dirty="0" err="1">
                <a:solidFill>
                  <a:srgbClr val="7030A0"/>
                </a:solidFill>
              </a:rPr>
              <a:t>класами</a:t>
            </a:r>
            <a:r>
              <a:rPr lang="ru-RU" sz="2400" b="1" dirty="0">
                <a:solidFill>
                  <a:srgbClr val="7030A0"/>
                </a:solidFill>
              </a:rPr>
              <a:t> і за </a:t>
            </a:r>
            <a:r>
              <a:rPr lang="ru-RU" sz="2400" b="1" dirty="0" err="1">
                <a:solidFill>
                  <a:srgbClr val="7030A0"/>
                </a:solidFill>
              </a:rPr>
              <a:t>розрядами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0236" y="4892264"/>
            <a:ext cx="8604163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Зразок</a:t>
            </a:r>
            <a:r>
              <a:rPr lang="ru-RU" sz="2800" b="1" dirty="0" smtClean="0">
                <a:solidFill>
                  <a:srgbClr val="7030A0"/>
                </a:solidFill>
              </a:rPr>
              <a:t>. </a:t>
            </a:r>
            <a:r>
              <a:rPr lang="ru-RU" sz="2800" b="1" dirty="0">
                <a:solidFill>
                  <a:srgbClr val="7030A0"/>
                </a:solidFill>
              </a:rPr>
              <a:t>Число 4260 </a:t>
            </a:r>
            <a:r>
              <a:rPr lang="ru-RU" sz="2800" b="1" dirty="0" err="1">
                <a:solidFill>
                  <a:srgbClr val="7030A0"/>
                </a:solidFill>
              </a:rPr>
              <a:t>містить</a:t>
            </a:r>
            <a:r>
              <a:rPr lang="ru-RU" sz="2800" b="1" dirty="0">
                <a:solidFill>
                  <a:srgbClr val="7030A0"/>
                </a:solidFill>
              </a:rPr>
              <a:t> 4 тисячі, 2 </a:t>
            </a:r>
            <a:r>
              <a:rPr lang="ru-RU" sz="2800" b="1" dirty="0" err="1">
                <a:solidFill>
                  <a:srgbClr val="7030A0"/>
                </a:solidFill>
              </a:rPr>
              <a:t>сотні</a:t>
            </a:r>
            <a:r>
              <a:rPr lang="ru-RU" sz="2800" b="1" dirty="0">
                <a:solidFill>
                  <a:srgbClr val="7030A0"/>
                </a:solidFill>
              </a:rPr>
              <a:t>, 6 </a:t>
            </a:r>
            <a:r>
              <a:rPr lang="ru-RU" sz="2800" b="1" dirty="0" smtClean="0">
                <a:solidFill>
                  <a:srgbClr val="7030A0"/>
                </a:solidFill>
              </a:rPr>
              <a:t>десятків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39603" y="5453118"/>
            <a:ext cx="514857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7.310        3.101        107        1.070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755416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" grpId="0" animBg="1"/>
      <p:bldP spid="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1690" y="2127842"/>
            <a:ext cx="783282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259 : 7 </a:t>
            </a:r>
            <a:r>
              <a:rPr lang="ru-RU" sz="3200" b="1" dirty="0" smtClean="0"/>
              <a:t>=</a:t>
            </a:r>
            <a:r>
              <a:rPr lang="ru-RU" sz="3200" b="1" dirty="0" smtClean="0">
                <a:solidFill>
                  <a:srgbClr val="FFFF00"/>
                </a:solidFill>
              </a:rPr>
              <a:t>      </a:t>
            </a:r>
            <a:r>
              <a:rPr lang="ru-RU" sz="3200" b="1" dirty="0" smtClean="0"/>
              <a:t>           1000 </a:t>
            </a:r>
            <a:r>
              <a:rPr lang="ru-RU" sz="3200" b="1" dirty="0"/>
              <a:t>– 243 · </a:t>
            </a:r>
            <a:r>
              <a:rPr lang="ru-RU" sz="3200" b="1" dirty="0" smtClean="0"/>
              <a:t>4 = </a:t>
            </a:r>
          </a:p>
          <a:p>
            <a:r>
              <a:rPr lang="ru-RU" sz="3200" b="1" dirty="0" smtClean="0"/>
              <a:t>104 </a:t>
            </a:r>
            <a:r>
              <a:rPr lang="ru-RU" sz="3200" b="1" dirty="0"/>
              <a:t>· 8 </a:t>
            </a:r>
            <a:r>
              <a:rPr lang="ru-RU" sz="3200" b="1" dirty="0" smtClean="0"/>
              <a:t>=                 542 </a:t>
            </a:r>
            <a:r>
              <a:rPr lang="ru-RU" sz="3200" b="1" dirty="0"/>
              <a:t>– 675 : </a:t>
            </a:r>
            <a:r>
              <a:rPr lang="ru-RU" sz="3200" b="1" dirty="0" smtClean="0"/>
              <a:t>3 =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Ст.41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№211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81" y="1307812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4167714" y="2127842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/>
              <a:t>Удосконалення</a:t>
            </a:r>
            <a:r>
              <a:rPr lang="ru-RU" sz="4000" b="1" dirty="0"/>
              <a:t> </a:t>
            </a:r>
            <a:r>
              <a:rPr lang="ru-RU" sz="4000" b="1" dirty="0" err="1"/>
              <a:t>обчислювальних</a:t>
            </a:r>
            <a:r>
              <a:rPr lang="ru-RU" sz="4000" b="1" dirty="0"/>
              <a:t> навичок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19723" y="1673671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972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35441" y="2587506"/>
            <a:ext cx="857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832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405396" y="2115688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98302" y="3061043"/>
            <a:ext cx="838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225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189372" y="2620285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317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69747" y="1241622"/>
            <a:ext cx="4464496" cy="60399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Виконайте</a:t>
            </a:r>
            <a:r>
              <a:rPr lang="ru-RU" sz="2800" b="1" dirty="0" smtClean="0">
                <a:solidFill>
                  <a:srgbClr val="7030A0"/>
                </a:solidFill>
              </a:rPr>
              <a:t> дії у стовпчик</a:t>
            </a:r>
            <a:endParaRPr lang="uk-UA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4" grpId="0"/>
      <p:bldP spid="15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6707" y="405457"/>
            <a:ext cx="10657184" cy="801691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рівняння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39703" y="1341562"/>
            <a:ext cx="3456384" cy="30469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/>
              <a:t>915 : 3 + </a:t>
            </a:r>
            <a:r>
              <a:rPr lang="uk-UA" sz="3200" b="1" dirty="0" smtClean="0"/>
              <a:t>у</a:t>
            </a:r>
            <a:r>
              <a:rPr lang="en-US" sz="3200" b="1" dirty="0" smtClean="0"/>
              <a:t> </a:t>
            </a:r>
            <a:r>
              <a:rPr lang="en-US" sz="3200" b="1" dirty="0"/>
              <a:t>= </a:t>
            </a:r>
            <a:r>
              <a:rPr lang="en-US" sz="3200" b="1" dirty="0" smtClean="0"/>
              <a:t>835</a:t>
            </a:r>
            <a:endParaRPr lang="uk-UA" sz="3200" b="1" dirty="0" smtClean="0"/>
          </a:p>
          <a:p>
            <a:r>
              <a:rPr lang="ru-RU" sz="3200" b="1" dirty="0" smtClean="0"/>
              <a:t>____ + у = 835</a:t>
            </a:r>
          </a:p>
          <a:p>
            <a:r>
              <a:rPr lang="uk-UA" sz="3200" b="1" dirty="0">
                <a:solidFill>
                  <a:schemeClr val="bg1"/>
                </a:solidFill>
              </a:rPr>
              <a:t>у</a:t>
            </a:r>
            <a:r>
              <a:rPr lang="uk-UA" sz="3200" b="1" dirty="0" smtClean="0">
                <a:solidFill>
                  <a:schemeClr val="bg1"/>
                </a:solidFill>
              </a:rPr>
              <a:t> = </a:t>
            </a:r>
          </a:p>
          <a:p>
            <a:r>
              <a:rPr lang="uk-UA" sz="3200" b="1" dirty="0">
                <a:solidFill>
                  <a:schemeClr val="bg1"/>
                </a:solidFill>
              </a:rPr>
              <a:t>у</a:t>
            </a:r>
            <a:r>
              <a:rPr lang="uk-UA" sz="3200" b="1" dirty="0" smtClean="0">
                <a:solidFill>
                  <a:schemeClr val="bg1"/>
                </a:solidFill>
              </a:rPr>
              <a:t> = </a:t>
            </a:r>
          </a:p>
          <a:p>
            <a:r>
              <a:rPr lang="en-US" sz="3200" b="1" dirty="0"/>
              <a:t>915 : 3 + </a:t>
            </a:r>
            <a:r>
              <a:rPr lang="uk-UA" sz="3200" b="1" dirty="0" smtClean="0"/>
              <a:t>530</a:t>
            </a:r>
            <a:r>
              <a:rPr lang="en-US" sz="3200" b="1" dirty="0" smtClean="0"/>
              <a:t> </a:t>
            </a:r>
            <a:r>
              <a:rPr lang="en-US" sz="3200" b="1" dirty="0"/>
              <a:t>= 835</a:t>
            </a:r>
            <a:endParaRPr lang="uk-UA" sz="3200" b="1" dirty="0"/>
          </a:p>
          <a:p>
            <a:r>
              <a:rPr lang="uk-UA" sz="3200" b="1" dirty="0" smtClean="0">
                <a:solidFill>
                  <a:schemeClr val="bg1"/>
                </a:solidFill>
              </a:rPr>
              <a:t>                 835 = 835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pic>
        <p:nvPicPr>
          <p:cNvPr id="31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451" y="1372385"/>
            <a:ext cx="2215172" cy="22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83719" y="1787838"/>
            <a:ext cx="864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68167" y="2353933"/>
            <a:ext cx="1935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835 – 305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67341" y="2798720"/>
            <a:ext cx="967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530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139703" y="3357786"/>
            <a:ext cx="294559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71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57552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Ст.41-42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9" y="1309472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4 клас\03 МАТЕМАТИКА\1 Листопад\2 Нумерація чисел у межах мільйона\2026-09-29_1402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678" y="1117709"/>
            <a:ext cx="8291975" cy="26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4 клас\03 МАТЕМАТИКА\1 Листопад\2 Нумерація чисел у межах мільйона\2026-09-29_1403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678" y="3789834"/>
            <a:ext cx="8291974" cy="12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9332391" y="3789834"/>
            <a:ext cx="1008112" cy="8640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31791" y="4865942"/>
            <a:ext cx="6737090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318701" y="440809"/>
            <a:ext cx="9453849" cy="72130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18702" y="1259469"/>
            <a:ext cx="945384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Оцініть свою роботу на уроці геометричними фігурами</a:t>
            </a:r>
          </a:p>
        </p:txBody>
      </p:sp>
      <p:pic>
        <p:nvPicPr>
          <p:cNvPr id="1027" name="Picture 3" descr="D:\Картинки до тестів\Емоції Геметричні\Іро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1914098"/>
            <a:ext cx="1967573" cy="266316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Геметричні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r="2065"/>
          <a:stretch/>
        </p:blipFill>
        <p:spPr bwMode="auto">
          <a:xfrm>
            <a:off x="3791229" y="1917626"/>
            <a:ext cx="1822794" cy="262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Геметричні\Ром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02" y="1917626"/>
            <a:ext cx="1921428" cy="27167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Геметричні\Овал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319" y="1927100"/>
            <a:ext cx="1952937" cy="2596191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426" y="4853798"/>
            <a:ext cx="1974329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Було важко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2465" y="4668847"/>
            <a:ext cx="1726875" cy="954107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Було легко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4039" y="4634422"/>
            <a:ext cx="1981078" cy="1384995"/>
          </a:xfrm>
          <a:prstGeom prst="rect">
            <a:avLst/>
          </a:prstGeom>
          <a:solidFill>
            <a:srgbClr val="FF99FF"/>
          </a:solidFill>
          <a:ln w="3810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Урок пролетів непомітно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8201" y="4614304"/>
            <a:ext cx="2624390" cy="138499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Готовий/готова працювати далі</a:t>
            </a:r>
          </a:p>
        </p:txBody>
      </p:sp>
    </p:spTree>
    <p:extLst>
      <p:ext uri="{BB962C8B-B14F-4D97-AF65-F5344CB8AC3E}">
        <p14:creationId xmlns:p14="http://schemas.microsoft.com/office/powerpoint/2010/main" val="393627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13002</TotalTime>
  <Words>558</Words>
  <Application>Microsoft Office PowerPoint</Application>
  <PresentationFormat>Произвольный</PresentationFormat>
  <Paragraphs>115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1032</cp:revision>
  <dcterms:created xsi:type="dcterms:W3CDTF">2025-08-27T14:01:18Z</dcterms:created>
  <dcterms:modified xsi:type="dcterms:W3CDTF">2026-09-30T07:40:26Z</dcterms:modified>
</cp:coreProperties>
</file>