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257" r:id="rId2"/>
    <p:sldId id="310" r:id="rId3"/>
    <p:sldId id="283" r:id="rId4"/>
    <p:sldId id="284" r:id="rId5"/>
    <p:sldId id="332" r:id="rId6"/>
    <p:sldId id="285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295" r:id="rId16"/>
    <p:sldId id="308" r:id="rId17"/>
    <p:sldId id="331" r:id="rId18"/>
  </p:sldIdLst>
  <p:sldSz cx="12184063" cy="6859588"/>
  <p:notesSz cx="6858000" cy="9144000"/>
  <p:defaultTextStyle>
    <a:defPPr>
      <a:defRPr lang="ru-RU"/>
    </a:defPPr>
    <a:lvl1pPr marL="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3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66282" autoAdjust="0"/>
  </p:normalViewPr>
  <p:slideViewPr>
    <p:cSldViewPr>
      <p:cViewPr>
        <p:scale>
          <a:sx n="90" d="100"/>
          <a:sy n="90" d="100"/>
        </p:scale>
        <p:origin x="-462" y="-54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20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3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7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19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3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7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1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11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968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8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398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7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19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59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1990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388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786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18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97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272" y="1600571"/>
            <a:ext cx="7202559" cy="4528598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17900" y="1600571"/>
            <a:ext cx="7204673" cy="4528598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16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3980" indent="0">
              <a:buNone/>
              <a:defRPr sz="2400" b="1"/>
            </a:lvl2pPr>
            <a:lvl3pPr marL="1087960" indent="0">
              <a:buNone/>
              <a:defRPr sz="2100" b="1"/>
            </a:lvl3pPr>
            <a:lvl4pPr marL="1631940" indent="0">
              <a:buNone/>
              <a:defRPr sz="1900" b="1"/>
            </a:lvl4pPr>
            <a:lvl5pPr marL="2175920" indent="0">
              <a:buNone/>
              <a:defRPr sz="1900" b="1"/>
            </a:lvl5pPr>
            <a:lvl6pPr marL="2719900" indent="0">
              <a:buNone/>
              <a:defRPr sz="1900" b="1"/>
            </a:lvl6pPr>
            <a:lvl7pPr marL="3263880" indent="0">
              <a:buNone/>
              <a:defRPr sz="1900" b="1"/>
            </a:lvl7pPr>
            <a:lvl8pPr marL="3807860" indent="0">
              <a:buNone/>
              <a:defRPr sz="1900" b="1"/>
            </a:lvl8pPr>
            <a:lvl9pPr marL="435183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80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7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3980" indent="0">
              <a:buNone/>
              <a:defRPr sz="2400" b="1"/>
            </a:lvl2pPr>
            <a:lvl3pPr marL="1087960" indent="0">
              <a:buNone/>
              <a:defRPr sz="2100" b="1"/>
            </a:lvl3pPr>
            <a:lvl4pPr marL="1631940" indent="0">
              <a:buNone/>
              <a:defRPr sz="1900" b="1"/>
            </a:lvl4pPr>
            <a:lvl5pPr marL="2175920" indent="0">
              <a:buNone/>
              <a:defRPr sz="1900" b="1"/>
            </a:lvl5pPr>
            <a:lvl6pPr marL="2719900" indent="0">
              <a:buNone/>
              <a:defRPr sz="1900" b="1"/>
            </a:lvl6pPr>
            <a:lvl7pPr marL="3263880" indent="0">
              <a:buNone/>
              <a:defRPr sz="1900" b="1"/>
            </a:lvl7pPr>
            <a:lvl8pPr marL="3807860" indent="0">
              <a:buNone/>
              <a:defRPr sz="1900" b="1"/>
            </a:lvl8pPr>
            <a:lvl9pPr marL="435183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7" y="2175380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97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94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55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5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5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5" y="1435434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3980" indent="0">
              <a:buNone/>
              <a:defRPr sz="1400"/>
            </a:lvl2pPr>
            <a:lvl3pPr marL="1087960" indent="0">
              <a:buNone/>
              <a:defRPr sz="1200"/>
            </a:lvl3pPr>
            <a:lvl4pPr marL="1631940" indent="0">
              <a:buNone/>
              <a:defRPr sz="1100"/>
            </a:lvl4pPr>
            <a:lvl5pPr marL="2175920" indent="0">
              <a:buNone/>
              <a:defRPr sz="1100"/>
            </a:lvl5pPr>
            <a:lvl6pPr marL="2719900" indent="0">
              <a:buNone/>
              <a:defRPr sz="1100"/>
            </a:lvl6pPr>
            <a:lvl7pPr marL="3263880" indent="0">
              <a:buNone/>
              <a:defRPr sz="1100"/>
            </a:lvl7pPr>
            <a:lvl8pPr marL="3807860" indent="0">
              <a:buNone/>
              <a:defRPr sz="1100"/>
            </a:lvl8pPr>
            <a:lvl9pPr marL="435183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64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3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8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3980" indent="0">
              <a:buNone/>
              <a:defRPr sz="3300"/>
            </a:lvl2pPr>
            <a:lvl3pPr marL="1087960" indent="0">
              <a:buNone/>
              <a:defRPr sz="2900"/>
            </a:lvl3pPr>
            <a:lvl4pPr marL="1631940" indent="0">
              <a:buNone/>
              <a:defRPr sz="2400"/>
            </a:lvl4pPr>
            <a:lvl5pPr marL="2175920" indent="0">
              <a:buNone/>
              <a:defRPr sz="2400"/>
            </a:lvl5pPr>
            <a:lvl6pPr marL="2719900" indent="0">
              <a:buNone/>
              <a:defRPr sz="2400"/>
            </a:lvl6pPr>
            <a:lvl7pPr marL="3263880" indent="0">
              <a:buNone/>
              <a:defRPr sz="2400"/>
            </a:lvl7pPr>
            <a:lvl8pPr marL="3807860" indent="0">
              <a:buNone/>
              <a:defRPr sz="2400"/>
            </a:lvl8pPr>
            <a:lvl9pPr marL="4351838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3980" indent="0">
              <a:buNone/>
              <a:defRPr sz="1400"/>
            </a:lvl2pPr>
            <a:lvl3pPr marL="1087960" indent="0">
              <a:buNone/>
              <a:defRPr sz="1200"/>
            </a:lvl3pPr>
            <a:lvl4pPr marL="1631940" indent="0">
              <a:buNone/>
              <a:defRPr sz="1100"/>
            </a:lvl4pPr>
            <a:lvl5pPr marL="2175920" indent="0">
              <a:buNone/>
              <a:defRPr sz="1100"/>
            </a:lvl5pPr>
            <a:lvl6pPr marL="2719900" indent="0">
              <a:buNone/>
              <a:defRPr sz="1100"/>
            </a:lvl6pPr>
            <a:lvl7pPr marL="3263880" indent="0">
              <a:buNone/>
              <a:defRPr sz="1100"/>
            </a:lvl7pPr>
            <a:lvl8pPr marL="3807860" indent="0">
              <a:buNone/>
              <a:defRPr sz="1100"/>
            </a:lvl8pPr>
            <a:lvl9pPr marL="435183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01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55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71583" y="274703"/>
            <a:ext cx="3650988" cy="585446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271" y="274703"/>
            <a:ext cx="10756244" cy="58544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29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797" tIns="54398" rIns="108797" bIns="5439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2"/>
            <a:ext cx="10965657" cy="4527011"/>
          </a:xfrm>
          <a:prstGeom prst="rect">
            <a:avLst/>
          </a:prstGeom>
        </p:spPr>
        <p:txBody>
          <a:bodyPr vert="horz" lIns="108797" tIns="54398" rIns="108797" bIns="5439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797" tIns="54398" rIns="108797" bIns="54398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424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ctr" defTabSz="1087960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7984" indent="-407984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3968" indent="-339988" algn="l" defTabSz="1087960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5995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393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791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189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587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79850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3828" indent="-271990" algn="l" defTabSz="108796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398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796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194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592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1990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388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7860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1838" algn="l" defTabSz="108796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2707655" y="3893702"/>
            <a:ext cx="7488832" cy="208823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1087960" rtl="0" eaLnBrk="1" latinLnBrk="0" hangingPunct="1">
              <a:spcBef>
                <a:spcPct val="0"/>
              </a:spcBef>
              <a:buNone/>
              <a:defRPr sz="5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5400" b="1" dirty="0">
                <a:solidFill>
                  <a:schemeClr val="accent3">
                    <a:lumMod val="50000"/>
                  </a:schemeClr>
                </a:solidFill>
              </a:rPr>
              <a:t>Досліджую фразеологізми</a:t>
            </a:r>
            <a:endParaRPr lang="ru-RU" sz="5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6452071" y="891599"/>
            <a:ext cx="4096544" cy="183620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407984" indent="-407984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883968" indent="-339988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35995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90393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44791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99189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353587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4079850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4623828" indent="-271990" algn="l" defTabSz="108796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3200" b="1" dirty="0">
                <a:solidFill>
                  <a:schemeClr val="accent3">
                    <a:lumMod val="50000"/>
                  </a:schemeClr>
                </a:solidFill>
              </a:rPr>
              <a:t>4 клас</a:t>
            </a:r>
            <a:endParaRPr lang="ru-RU" sz="3200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uk-UA" sz="3200" b="1" dirty="0" smtClean="0">
                <a:solidFill>
                  <a:schemeClr val="accent3">
                    <a:lumMod val="50000"/>
                  </a:schemeClr>
                </a:solidFill>
              </a:rPr>
              <a:t>Лексичне значення слова </a:t>
            </a:r>
          </a:p>
        </p:txBody>
      </p:sp>
      <p:pic>
        <p:nvPicPr>
          <p:cNvPr id="9" name="Picture 2" descr="D:\4 клас\УКР. МОВА\Пономарьова\фото завдань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487" y="836712"/>
            <a:ext cx="4275812" cy="2304256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48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4461154" y="1558969"/>
            <a:ext cx="6386855" cy="3356494"/>
          </a:xfrm>
          <a:prstGeom prst="round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none" lIns="108814" tIns="54407" rIns="108814" bIns="54407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1088136" fontAlgn="base">
              <a:spcBef>
                <a:spcPct val="0"/>
              </a:spcBef>
              <a:spcAft>
                <a:spcPct val="0"/>
              </a:spcAft>
            </a:pP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Ми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сюди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прийшли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учитись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,</a:t>
            </a:r>
          </a:p>
          <a:p>
            <a:pPr algn="ctr" defTabSz="108813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Не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лінитись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, а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трудитись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.</a:t>
            </a:r>
          </a:p>
          <a:p>
            <a:pPr algn="ctr" defTabSz="108813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3800" b="1" dirty="0">
                <a:solidFill>
                  <a:schemeClr val="bg1"/>
                </a:solidFill>
                <a:ea typeface="Times New Roman" pitchFamily="18" charset="0"/>
              </a:rPr>
              <a:t>П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рацюємо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старанно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,</a:t>
            </a:r>
          </a:p>
          <a:p>
            <a:pPr algn="ctr" defTabSz="108813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Завдання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виконуємо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 </a:t>
            </a:r>
          </a:p>
          <a:p>
            <a:pPr algn="ctr" defTabSz="1088136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ми </a:t>
            </a:r>
            <a:r>
              <a:rPr lang="ru-RU" sz="3800" b="1" dirty="0" err="1">
                <a:solidFill>
                  <a:schemeClr val="bg1"/>
                </a:solidFill>
                <a:ea typeface="Times New Roman" pitchFamily="18" charset="0"/>
              </a:rPr>
              <a:t>бездоганно</a:t>
            </a:r>
            <a:r>
              <a:rPr lang="ru-RU" sz="3800" b="1" dirty="0">
                <a:solidFill>
                  <a:schemeClr val="bg1"/>
                </a:solidFill>
                <a:ea typeface="Times New Roman" pitchFamily="18" charset="0"/>
              </a:rPr>
              <a:t>!</a:t>
            </a:r>
            <a:endParaRPr lang="ru-RU" sz="3800" b="1" dirty="0">
              <a:solidFill>
                <a:schemeClr val="bg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0707" y="226012"/>
            <a:ext cx="6536678" cy="7202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800" b="1" dirty="0">
                <a:solidFill>
                  <a:schemeClr val="bg1"/>
                </a:solidFill>
              </a:rPr>
              <a:t>Налаштування на урок</a:t>
            </a:r>
            <a:endParaRPr lang="ru-RU" sz="48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D:\Картинки до тестів\Людина\Учні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83" y="2133350"/>
            <a:ext cx="3070341" cy="2396981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856762" y="248877"/>
            <a:ext cx="6494772" cy="7202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800" b="1" dirty="0" err="1">
                <a:solidFill>
                  <a:schemeClr val="bg1"/>
                </a:solidFill>
              </a:rPr>
              <a:t>Колір</a:t>
            </a:r>
            <a:r>
              <a:rPr lang="ru-RU" sz="4800" b="1" dirty="0">
                <a:solidFill>
                  <a:schemeClr val="bg1"/>
                </a:solidFill>
              </a:rPr>
              <a:t> настрою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59383" y="4902621"/>
            <a:ext cx="6480720" cy="175605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/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Роздивіться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квіти. Які з них співпадають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з вашим настроєм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 зараз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Намалюйте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схематично квітку того кольору,</a:t>
            </a:r>
            <a:r>
              <a:rPr lang="uk-UA" sz="2400" b="1" dirty="0"/>
              <a:t>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який передає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ваш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настрій на початку уроку.  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4" name="Подзаголовок 2"/>
          <p:cNvSpPr txBox="1">
            <a:spLocks/>
          </p:cNvSpPr>
          <p:nvPr/>
        </p:nvSpPr>
        <p:spPr>
          <a:xfrm>
            <a:off x="622986" y="3136498"/>
            <a:ext cx="2794593" cy="1648081"/>
          </a:xfrm>
          <a:prstGeom prst="round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chemeClr val="bg1"/>
                </a:solidFill>
              </a:rPr>
              <a:t>Заспокоєння, ніжність, вишуканість</a:t>
            </a:r>
          </a:p>
        </p:txBody>
      </p:sp>
      <p:sp>
        <p:nvSpPr>
          <p:cNvPr id="25" name="Подзаголовок 2"/>
          <p:cNvSpPr txBox="1">
            <a:spLocks/>
          </p:cNvSpPr>
          <p:nvPr/>
        </p:nvSpPr>
        <p:spPr>
          <a:xfrm>
            <a:off x="5351825" y="3122877"/>
            <a:ext cx="2302756" cy="1648081"/>
          </a:xfrm>
          <a:prstGeom prst="roundRect">
            <a:avLst/>
          </a:prstGeom>
          <a:solidFill>
            <a:srgbClr val="FFFF0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chemeClr val="accent3">
                    <a:lumMod val="50000"/>
                  </a:schemeClr>
                </a:solidFill>
              </a:rPr>
              <a:t>Сонце, світло, щастя</a:t>
            </a:r>
          </a:p>
        </p:txBody>
      </p:sp>
      <p:sp>
        <p:nvSpPr>
          <p:cNvPr id="27" name="Подзаголовок 2"/>
          <p:cNvSpPr txBox="1">
            <a:spLocks/>
          </p:cNvSpPr>
          <p:nvPr/>
        </p:nvSpPr>
        <p:spPr>
          <a:xfrm>
            <a:off x="9017391" y="2712830"/>
            <a:ext cx="2686549" cy="1677999"/>
          </a:xfrm>
          <a:prstGeom prst="roundRect">
            <a:avLst/>
          </a:prstGeom>
          <a:solidFill>
            <a:schemeClr val="bg1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rgbClr val="002060"/>
                </a:solidFill>
              </a:rPr>
              <a:t>Доброта,</a:t>
            </a:r>
          </a:p>
          <a:p>
            <a:pPr marL="0" indent="0" algn="ctr">
              <a:buNone/>
            </a:pPr>
            <a:r>
              <a:rPr lang="uk-UA" sz="2900" b="1" dirty="0">
                <a:solidFill>
                  <a:srgbClr val="002060"/>
                </a:solidFill>
              </a:rPr>
              <a:t>скромність,  розуміння</a:t>
            </a:r>
          </a:p>
        </p:txBody>
      </p:sp>
      <p:pic>
        <p:nvPicPr>
          <p:cNvPr id="4098" name="Picture 2" descr="https://tvoyariviera.com/images/articles/interesting/lavender/lavender-02/tvoyariviera.com-lavander-02_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761" y="1103285"/>
            <a:ext cx="3219829" cy="18060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0" name="Picture 4" descr="https://studfile.net/html/2706/1182/html_ZuZ2QG31Zc.TfhV/htmlconvd-7zm7xX_html_5d12524f6971c11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903" y="1113204"/>
            <a:ext cx="3016198" cy="18060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2" name="Picture 6" descr="https://flowersdelux.com.ua/wp-content/uploads/2017/06/c51c62f409713dcd28839a516196514c-300x3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8551" y="429548"/>
            <a:ext cx="3009132" cy="22588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4" name="Picture 8" descr="Що означає червоний тюльпан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1170" y="4546486"/>
            <a:ext cx="3032770" cy="1852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6" name="Подзаголовок 2"/>
          <p:cNvSpPr txBox="1">
            <a:spLocks/>
          </p:cNvSpPr>
          <p:nvPr/>
        </p:nvSpPr>
        <p:spPr>
          <a:xfrm>
            <a:off x="6429096" y="4761475"/>
            <a:ext cx="2437597" cy="1588733"/>
          </a:xfrm>
          <a:prstGeom prst="roundRect">
            <a:avLst/>
          </a:prstGeom>
          <a:solidFill>
            <a:srgbClr val="FF0000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chemeClr val="bg1"/>
                </a:solidFill>
              </a:rPr>
              <a:t>Початок нового, бадьорість</a:t>
            </a:r>
          </a:p>
        </p:txBody>
      </p:sp>
    </p:spTree>
    <p:extLst>
      <p:ext uri="{BB962C8B-B14F-4D97-AF65-F5344CB8AC3E}">
        <p14:creationId xmlns:p14="http://schemas.microsoft.com/office/powerpoint/2010/main" val="666998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5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" grpId="0" animBg="1"/>
      <p:bldP spid="9" grpId="0" animBg="1"/>
      <p:bldP spid="2" grpId="0" animBg="1"/>
      <p:bldP spid="24" grpId="0" animBg="1"/>
      <p:bldP spid="25" grpId="0" animBg="1"/>
      <p:bldP spid="27" grpId="0" animBg="1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7454" y="476782"/>
            <a:ext cx="10297145" cy="64822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800" b="1" dirty="0">
                <a:solidFill>
                  <a:schemeClr val="bg1"/>
                </a:solidFill>
              </a:rPr>
              <a:t>Перевірка домашнього завдання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-1460" y="6238756"/>
            <a:ext cx="1556988" cy="5761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800" b="1" dirty="0" err="1">
                <a:solidFill>
                  <a:schemeClr val="bg1"/>
                </a:solidFill>
              </a:rPr>
              <a:t>Стор</a:t>
            </a:r>
            <a:r>
              <a:rPr lang="uk-UA" sz="2800" b="1" dirty="0">
                <a:solidFill>
                  <a:schemeClr val="bg1"/>
                </a:solidFill>
              </a:rPr>
              <a:t>. </a:t>
            </a:r>
            <a:r>
              <a:rPr lang="uk-UA" sz="2800" b="1" dirty="0" smtClean="0">
                <a:solidFill>
                  <a:schemeClr val="bg1"/>
                </a:solidFill>
              </a:rPr>
              <a:t>22</a:t>
            </a:r>
            <a:endParaRPr lang="uk-UA" sz="2800" b="1" dirty="0">
              <a:solidFill>
                <a:schemeClr val="bg1"/>
              </a:solidFill>
            </a:endParaRPr>
          </a:p>
        </p:txBody>
      </p:sp>
      <p:pic>
        <p:nvPicPr>
          <p:cNvPr id="7" name="Picture 2" descr="D:\4 клас\01 УКР. МОВА\1 ПОНОМАРЬОВА\02 Значення слова\2026-09-23_0326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713" y="1329411"/>
            <a:ext cx="10079895" cy="266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673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02623" y="411684"/>
            <a:ext cx="10345879" cy="65202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Повідомлення теми уроку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39903" y="1220451"/>
            <a:ext cx="6552728" cy="3970304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Сьогодні на уроці ми ознайомимося з фразеологізмами, навчатимемося пояснювати їх значення, добирати до фразеологізмів синоніми. Будемо складати і записувати речення з </a:t>
            </a: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фразеологізмами. </a:t>
            </a: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Продовжимо віртуальну мандрівку Францією. Збагачуватимемо  свій  словниковий  запас.</a:t>
            </a:r>
          </a:p>
        </p:txBody>
      </p:sp>
      <p:pic>
        <p:nvPicPr>
          <p:cNvPr id="1026" name="Picture 2" descr="D:\Картинки до тестів\!!!!Эсмира_512х512\_free_2024-01-13-17-30-26_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39" y="1184673"/>
            <a:ext cx="4055447" cy="3763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64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1471" y="458738"/>
            <a:ext cx="8496944" cy="7179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Вправа «Закінчи речення»</a:t>
            </a:r>
            <a:endParaRPr lang="ru-RU" sz="4000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19864" y="1309129"/>
            <a:ext cx="6414827" cy="11090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2900" b="1" dirty="0">
                <a:solidFill>
                  <a:schemeClr val="bg1"/>
                </a:solidFill>
              </a:rPr>
              <a:t>1. Близькі за значенням слова називаються …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79463" y="4077866"/>
            <a:ext cx="6445560" cy="11090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>
                <a:solidFill>
                  <a:schemeClr val="bg1"/>
                </a:solidFill>
              </a:rPr>
              <a:t>3. Слово, </a:t>
            </a:r>
            <a:r>
              <a:rPr lang="ru-RU" sz="2900" b="1" dirty="0" err="1">
                <a:solidFill>
                  <a:schemeClr val="bg1"/>
                </a:solidFill>
              </a:rPr>
              <a:t>що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має</a:t>
            </a:r>
            <a:r>
              <a:rPr lang="ru-RU" sz="2900" b="1" dirty="0">
                <a:solidFill>
                  <a:schemeClr val="bg1"/>
                </a:solidFill>
              </a:rPr>
              <a:t> два і </a:t>
            </a:r>
            <a:r>
              <a:rPr lang="ru-RU" sz="2900" b="1" dirty="0" err="1">
                <a:solidFill>
                  <a:schemeClr val="bg1"/>
                </a:solidFill>
              </a:rPr>
              <a:t>більше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значень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називається</a:t>
            </a:r>
            <a:r>
              <a:rPr lang="ru-RU" sz="2900" b="1" dirty="0">
                <a:solidFill>
                  <a:schemeClr val="bg1"/>
                </a:solidFill>
              </a:rPr>
              <a:t> …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512380" y="1734777"/>
            <a:ext cx="2252059" cy="6834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300" b="1" dirty="0" err="1">
                <a:solidFill>
                  <a:schemeClr val="bg1"/>
                </a:solidFill>
              </a:rPr>
              <a:t>синоніми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19862" y="2629719"/>
            <a:ext cx="6414827" cy="110907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900" b="1" dirty="0">
                <a:solidFill>
                  <a:schemeClr val="bg1"/>
                </a:solidFill>
              </a:rPr>
              <a:t>2. </a:t>
            </a:r>
            <a:r>
              <a:rPr lang="ru-RU" sz="2900" b="1" dirty="0" err="1">
                <a:solidFill>
                  <a:schemeClr val="bg1"/>
                </a:solidFill>
              </a:rPr>
              <a:t>Протилежні</a:t>
            </a:r>
            <a:r>
              <a:rPr lang="ru-RU" sz="2900" b="1" dirty="0">
                <a:solidFill>
                  <a:schemeClr val="bg1"/>
                </a:solidFill>
              </a:rPr>
              <a:t> за </a:t>
            </a:r>
            <a:r>
              <a:rPr lang="ru-RU" sz="2900" b="1" dirty="0" err="1">
                <a:solidFill>
                  <a:schemeClr val="bg1"/>
                </a:solidFill>
              </a:rPr>
              <a:t>значенням</a:t>
            </a:r>
            <a:r>
              <a:rPr lang="ru-RU" sz="2900" b="1" dirty="0">
                <a:solidFill>
                  <a:schemeClr val="bg1"/>
                </a:solidFill>
              </a:rPr>
              <a:t> слова </a:t>
            </a:r>
            <a:r>
              <a:rPr lang="ru-RU" sz="2900" b="1" dirty="0" err="1">
                <a:solidFill>
                  <a:schemeClr val="bg1"/>
                </a:solidFill>
              </a:rPr>
              <a:t>називаються</a:t>
            </a:r>
            <a:r>
              <a:rPr lang="ru-RU" sz="2900" b="1" dirty="0">
                <a:solidFill>
                  <a:schemeClr val="bg1"/>
                </a:solidFill>
              </a:rPr>
              <a:t> …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451056" y="4437906"/>
            <a:ext cx="3393504" cy="6834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300" b="1" dirty="0" err="1">
                <a:solidFill>
                  <a:schemeClr val="bg1"/>
                </a:solidFill>
              </a:rPr>
              <a:t>багатозначним</a:t>
            </a:r>
            <a:endParaRPr lang="ru-RU" sz="3300" b="1" dirty="0">
              <a:solidFill>
                <a:schemeClr val="bg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538957" y="3051323"/>
            <a:ext cx="2198904" cy="6834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3300" b="1" dirty="0" err="1">
                <a:solidFill>
                  <a:schemeClr val="bg1"/>
                </a:solidFill>
              </a:rPr>
              <a:t>антоніми</a:t>
            </a:r>
            <a:endParaRPr lang="ru-RU" sz="3300" b="1" dirty="0">
              <a:solidFill>
                <a:schemeClr val="bg1"/>
              </a:solidFill>
            </a:endParaRPr>
          </a:p>
        </p:txBody>
      </p:sp>
      <p:pic>
        <p:nvPicPr>
          <p:cNvPr id="6146" name="Picture 2" descr="D:\Картинки до тестів\Людина\Учень тягне руку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8495" y="356608"/>
            <a:ext cx="1568488" cy="1905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595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9" grpId="0" animBg="1"/>
      <p:bldP spid="8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 descr="D:\3 клас\01 УКР МОВА\1 Пономарьова\06 Дієслово\№087-Добираю дієслова - антоніми і синоніми\Аркуш в лінію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6894"/>
          <a:stretch/>
        </p:blipFill>
        <p:spPr bwMode="auto">
          <a:xfrm>
            <a:off x="163032" y="1112574"/>
            <a:ext cx="11752889" cy="5360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79562" y="447463"/>
            <a:ext cx="10051366" cy="62321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800" b="1" dirty="0">
                <a:solidFill>
                  <a:schemeClr val="bg1"/>
                </a:solidFill>
              </a:rPr>
              <a:t>Хвилинка каліграфії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20" t="41425" r="16950" b="31937"/>
          <a:stretch/>
        </p:blipFill>
        <p:spPr>
          <a:xfrm>
            <a:off x="3521352" y="1413103"/>
            <a:ext cx="5250022" cy="142958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017344" y="-721742"/>
            <a:ext cx="578026" cy="72176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4580917" y="-726347"/>
            <a:ext cx="578026" cy="72176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147507" y="-745347"/>
            <a:ext cx="578026" cy="72176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660474" y="-712868"/>
            <a:ext cx="578026" cy="72176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175297" y="-684537"/>
            <a:ext cx="578026" cy="72176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02803" y="-705329"/>
            <a:ext cx="578026" cy="72176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823164" y="-684309"/>
            <a:ext cx="534586" cy="67972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8000022" y="-726347"/>
            <a:ext cx="578026" cy="72176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482360" y="-745347"/>
            <a:ext cx="578026" cy="72176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521352" y="-721760"/>
            <a:ext cx="578026" cy="721760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3" t="45740" r="69320" b="31307"/>
          <a:stretch/>
        </p:blipFill>
        <p:spPr>
          <a:xfrm>
            <a:off x="4865660" y="980955"/>
            <a:ext cx="2537143" cy="132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51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>
            <a:spLocks noChangeArrowheads="1"/>
          </p:cNvSpPr>
          <p:nvPr/>
        </p:nvSpPr>
        <p:spPr bwMode="auto">
          <a:xfrm rot="10800000">
            <a:off x="1068162" y="1125538"/>
            <a:ext cx="3115057" cy="72543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b="1" dirty="0">
                <a:solidFill>
                  <a:srgbClr val="7030A0"/>
                </a:solidFill>
                <a:latin typeface="+mj-lt"/>
              </a:rPr>
              <a:t>ЇІЦИДАРТ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19765" y="1063710"/>
            <a:ext cx="6461572" cy="134743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>
              <a:defRPr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Яке слово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записане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буквами,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перегорнутими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догори ногами та задом наперед?</a:t>
            </a:r>
          </a:p>
          <a:p>
            <a:pPr>
              <a:defRPr/>
            </a:pP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Упізнайте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букви та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прочитайте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слово.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068162" y="1125538"/>
            <a:ext cx="3091278" cy="72543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4000" b="1" dirty="0" err="1">
                <a:solidFill>
                  <a:srgbClr val="7030A0"/>
                </a:solidFill>
                <a:latin typeface="+mj-lt"/>
              </a:rPr>
              <a:t>Традиції</a:t>
            </a:r>
            <a:r>
              <a:rPr lang="ru-RU" altLang="ru-RU" sz="4000" b="1" dirty="0">
                <a:solidFill>
                  <a:srgbClr val="7030A0"/>
                </a:solidFill>
                <a:latin typeface="+mj-lt"/>
              </a:rPr>
              <a:t> 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068162" y="3153940"/>
            <a:ext cx="3297441" cy="5301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>
              <a:defRPr/>
            </a:pPr>
            <a:r>
              <a:rPr lang="ru-RU" sz="2400" b="1" dirty="0" err="1">
                <a:solidFill>
                  <a:schemeClr val="bg1"/>
                </a:solidFill>
              </a:rPr>
              <a:t>Що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означає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це</a:t>
            </a:r>
            <a:r>
              <a:rPr lang="ru-RU" sz="2400" b="1" dirty="0">
                <a:solidFill>
                  <a:schemeClr val="bg1"/>
                </a:solidFill>
              </a:rPr>
              <a:t> слово?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748758" y="2280077"/>
            <a:ext cx="6332579" cy="134743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>
              <a:defRPr/>
            </a:pPr>
            <a:r>
              <a:rPr lang="ru-RU" sz="2400" b="1" dirty="0" err="1">
                <a:solidFill>
                  <a:schemeClr val="bg1"/>
                </a:solidFill>
              </a:rPr>
              <a:t>Досвід</a:t>
            </a:r>
            <a:r>
              <a:rPr lang="ru-RU" sz="2400" b="1" dirty="0">
                <a:solidFill>
                  <a:schemeClr val="bg1"/>
                </a:solidFill>
              </a:rPr>
              <a:t>, </a:t>
            </a:r>
            <a:r>
              <a:rPr lang="ru-RU" sz="2400" b="1" dirty="0" err="1">
                <a:solidFill>
                  <a:schemeClr val="bg1"/>
                </a:solidFill>
              </a:rPr>
              <a:t>звичаї</a:t>
            </a:r>
            <a:r>
              <a:rPr lang="ru-RU" sz="2400" b="1" dirty="0">
                <a:solidFill>
                  <a:schemeClr val="bg1"/>
                </a:solidFill>
              </a:rPr>
              <a:t>, погляди, </a:t>
            </a:r>
            <a:r>
              <a:rPr lang="ru-RU" sz="2400" b="1" dirty="0" err="1">
                <a:solidFill>
                  <a:schemeClr val="bg1"/>
                </a:solidFill>
              </a:rPr>
              <a:t>смаки</a:t>
            </a:r>
            <a:r>
              <a:rPr lang="ru-RU" sz="2400" b="1" dirty="0">
                <a:solidFill>
                  <a:schemeClr val="bg1"/>
                </a:solidFill>
              </a:rPr>
              <a:t>, </a:t>
            </a:r>
            <a:r>
              <a:rPr lang="ru-RU" sz="2400" b="1" dirty="0" err="1">
                <a:solidFill>
                  <a:schemeClr val="bg1"/>
                </a:solidFill>
              </a:rPr>
              <a:t>норми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поведінки</a:t>
            </a:r>
            <a:r>
              <a:rPr lang="ru-RU" sz="2400" b="1" dirty="0">
                <a:solidFill>
                  <a:schemeClr val="bg1"/>
                </a:solidFill>
              </a:rPr>
              <a:t> і т. </a:t>
            </a:r>
            <a:r>
              <a:rPr lang="ru-RU" sz="2400" b="1" dirty="0" err="1">
                <a:solidFill>
                  <a:schemeClr val="bg1"/>
                </a:solidFill>
              </a:rPr>
              <a:t>ін</a:t>
            </a:r>
            <a:r>
              <a:rPr lang="ru-RU" sz="2400" b="1" dirty="0">
                <a:solidFill>
                  <a:schemeClr val="bg1"/>
                </a:solidFill>
              </a:rPr>
              <a:t>., </a:t>
            </a:r>
            <a:r>
              <a:rPr lang="ru-RU" sz="2400" b="1" dirty="0" err="1">
                <a:solidFill>
                  <a:schemeClr val="bg1"/>
                </a:solidFill>
              </a:rPr>
              <a:t>що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склалися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історично</a:t>
            </a:r>
            <a:r>
              <a:rPr lang="ru-RU" sz="2400" b="1" dirty="0">
                <a:solidFill>
                  <a:schemeClr val="bg1"/>
                </a:solidFill>
              </a:rPr>
              <a:t> і </a:t>
            </a:r>
            <a:r>
              <a:rPr lang="ru-RU" sz="2400" b="1" dirty="0" err="1">
                <a:solidFill>
                  <a:schemeClr val="bg1"/>
                </a:solidFill>
              </a:rPr>
              <a:t>передаються</a:t>
            </a:r>
            <a:r>
              <a:rPr lang="ru-RU" sz="2400" b="1" dirty="0">
                <a:solidFill>
                  <a:schemeClr val="bg1"/>
                </a:solidFill>
              </a:rPr>
              <a:t> з </a:t>
            </a:r>
            <a:r>
              <a:rPr lang="ru-RU" sz="2400" b="1" dirty="0" err="1">
                <a:solidFill>
                  <a:schemeClr val="bg1"/>
                </a:solidFill>
              </a:rPr>
              <a:t>покоління</a:t>
            </a:r>
            <a:r>
              <a:rPr lang="ru-RU" sz="2400" b="1" dirty="0">
                <a:solidFill>
                  <a:schemeClr val="bg1"/>
                </a:solidFill>
              </a:rPr>
              <a:t> в </a:t>
            </a:r>
            <a:r>
              <a:rPr lang="ru-RU" sz="2400" b="1" dirty="0" err="1">
                <a:solidFill>
                  <a:schemeClr val="bg1"/>
                </a:solidFill>
              </a:rPr>
              <a:t>покоління</a:t>
            </a:r>
            <a:r>
              <a:rPr lang="ru-RU" sz="2400" b="1" dirty="0">
                <a:solidFill>
                  <a:schemeClr val="bg1"/>
                </a:solidFill>
              </a:rPr>
              <a:t>.</a:t>
            </a:r>
            <a:endParaRPr lang="ru-RU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51471" y="3767015"/>
            <a:ext cx="3297441" cy="5301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Які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бувають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традиції</a:t>
            </a:r>
            <a:r>
              <a:rPr lang="ru-RU" sz="2400" b="1" dirty="0">
                <a:solidFill>
                  <a:schemeClr val="bg1"/>
                </a:solidFill>
              </a:rPr>
              <a:t>? </a:t>
            </a:r>
            <a:endParaRPr lang="ru-RU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785327" y="3455140"/>
            <a:ext cx="6332579" cy="93881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>
              <a:defRPr/>
            </a:pPr>
            <a:r>
              <a:rPr lang="ru-RU" sz="2400" b="1" dirty="0" err="1">
                <a:solidFill>
                  <a:schemeClr val="bg1"/>
                </a:solidFill>
              </a:rPr>
              <a:t>Народні</a:t>
            </a:r>
            <a:r>
              <a:rPr lang="ru-RU" sz="2400" b="1" dirty="0">
                <a:solidFill>
                  <a:schemeClr val="bg1"/>
                </a:solidFill>
              </a:rPr>
              <a:t>, </a:t>
            </a:r>
            <a:r>
              <a:rPr lang="ru-RU" sz="2400" b="1" dirty="0" err="1">
                <a:solidFill>
                  <a:schemeClr val="bg1"/>
                </a:solidFill>
              </a:rPr>
              <a:t>сімейні</a:t>
            </a:r>
            <a:r>
              <a:rPr lang="ru-RU" sz="2400" b="1" dirty="0">
                <a:solidFill>
                  <a:schemeClr val="bg1"/>
                </a:solidFill>
              </a:rPr>
              <a:t>, </a:t>
            </a:r>
            <a:r>
              <a:rPr lang="ru-RU" sz="2400" b="1" dirty="0" err="1">
                <a:solidFill>
                  <a:schemeClr val="bg1"/>
                </a:solidFill>
              </a:rPr>
              <a:t>традиції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харчування</a:t>
            </a:r>
            <a:r>
              <a:rPr lang="ru-RU" sz="2400" b="1" dirty="0">
                <a:solidFill>
                  <a:schemeClr val="bg1"/>
                </a:solidFill>
              </a:rPr>
              <a:t>, здорового способу </a:t>
            </a:r>
            <a:r>
              <a:rPr lang="ru-RU" sz="2400" b="1" dirty="0" err="1">
                <a:solidFill>
                  <a:schemeClr val="bg1"/>
                </a:solidFill>
              </a:rPr>
              <a:t>життя</a:t>
            </a:r>
            <a:r>
              <a:rPr lang="ru-RU" sz="2400" b="1" dirty="0">
                <a:solidFill>
                  <a:schemeClr val="bg1"/>
                </a:solidFill>
              </a:rPr>
              <a:t>...</a:t>
            </a:r>
            <a:endParaRPr lang="ru-RU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742940" y="4438139"/>
            <a:ext cx="8453547" cy="5301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>
              <a:defRPr/>
            </a:pP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Чи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відрізняються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традиції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різних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країн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? Чим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це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пояснюється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?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cs typeface="Arial" pitchFamily="34" charset="0"/>
            </a:endParaRPr>
          </a:p>
        </p:txBody>
      </p:sp>
      <p:pic>
        <p:nvPicPr>
          <p:cNvPr id="1026" name="Picture 2" descr="https://sites.google.com/site/ukraienskitradic/_/rsrc/1445330547100/home/398a8bc2e3f7f879ff0986359513be80_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503" y="1941322"/>
            <a:ext cx="2569108" cy="120044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https://kartinkin.net/uploads/posts/2022-02/1646059151_5-kartinkin-net-p-kartinki-semeinie-traditsii-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647" y="4986901"/>
            <a:ext cx="2071790" cy="155521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0" name="Picture 6" descr="https://ukr.media/static/ba/aimg/2/3/2/232931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963" y="5029196"/>
            <a:ext cx="2272782" cy="134446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2" name="Picture 8" descr="https://gdb.rferl.org/3C4D2ECD-DF43-41D2-A17A-71914EAD0E50_w1080_h608_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6164039" y="5098983"/>
            <a:ext cx="2361555" cy="120488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6" name="Picture 12" descr="https://rivne1.tv/pics2/1510/i05480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4319" y="5029196"/>
            <a:ext cx="2289571" cy="131560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6" name="Прямоугольник 15"/>
          <p:cNvSpPr/>
          <p:nvPr/>
        </p:nvSpPr>
        <p:spPr>
          <a:xfrm>
            <a:off x="902623" y="411684"/>
            <a:ext cx="10345879" cy="65202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Вправа «Догори ногами»</a:t>
            </a:r>
            <a:endParaRPr lang="uk-UA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61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4" grpId="0" animBg="1"/>
      <p:bldP spid="25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7474" y="340803"/>
            <a:ext cx="10703149" cy="7179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Віртуальна подорож</a:t>
            </a:r>
            <a:endParaRPr lang="ru-RU" sz="4000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79463" y="2065846"/>
            <a:ext cx="2601912" cy="134743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Прочитайте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інформацію про французів.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79463" y="4137648"/>
            <a:ext cx="6451623" cy="93881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/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Як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ви вважаєте,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чому слова, що стосуються харчування, є для французів священними?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771505" y="5997811"/>
            <a:ext cx="7109141" cy="5301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Розкажіть,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як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ви ставитеся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до свого харчування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08371" y="5066875"/>
            <a:ext cx="6422715" cy="93881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/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Яка ще сторона людського життя є для цього народу важливою? Чому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ви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так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вирішили?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195487" y="1122831"/>
            <a:ext cx="9583645" cy="93881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Спробуйте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передбачити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про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що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саме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ми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дізнаємося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сьогодні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на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уроці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продовжуючи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віртуальну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мандрівку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Францією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0" name="Picture 2" descr="https://encrypted-tbn0.gstatic.com/images?q=tbn:ANd9GcQaEFMAA4chh53pmUpaAI_r1ZD7Q4JCyDtw0MWut1wNxPNnCsYC1kHeSpp4D1OktsFlDTs&amp;usqp=CA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180" y="4293890"/>
            <a:ext cx="3708443" cy="1512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4 клас\01 УКР. МОВА\1 ПОНОМАРЬОВА\02 Значення слова\2026-09-25_1037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767" y="2065846"/>
            <a:ext cx="7286625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72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4 клас\01 УКР. МОВА\1 ПОНОМАРЬОВА\02 Значення слова\2026-09-25_1043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349" y="1511709"/>
            <a:ext cx="9656409" cy="3689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1215" y="191006"/>
            <a:ext cx="10965657" cy="71792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800" b="1" dirty="0"/>
              <a:t>Знайомимось із фразеологізмами</a:t>
            </a:r>
            <a:endParaRPr lang="ru-RU" sz="4800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843559" y="981522"/>
            <a:ext cx="8365368" cy="5301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Прочитайте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про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вподобання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французьких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школярів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31966" y="5201659"/>
            <a:ext cx="9764962" cy="5301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Поясніть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значення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виділених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висловів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Замініть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кожний одним словом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044080" y="5740021"/>
            <a:ext cx="5868581" cy="5301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Прочитайте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правило про такі вислови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121330" y="1636005"/>
            <a:ext cx="1725116" cy="59829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800" b="1" dirty="0" err="1">
                <a:solidFill>
                  <a:schemeClr val="bg1"/>
                </a:solidFill>
              </a:rPr>
              <a:t>швидко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740103" y="4535570"/>
            <a:ext cx="1440160" cy="59829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lvl="0" algn="ctr"/>
            <a:r>
              <a:rPr lang="ru-RU" sz="2800" b="1" dirty="0">
                <a:solidFill>
                  <a:schemeClr val="bg1"/>
                </a:solidFill>
              </a:rPr>
              <a:t>смачно </a:t>
            </a:r>
          </a:p>
        </p:txBody>
      </p:sp>
    </p:spTree>
    <p:extLst>
      <p:ext uri="{BB962C8B-B14F-4D97-AF65-F5344CB8AC3E}">
        <p14:creationId xmlns:p14="http://schemas.microsoft.com/office/powerpoint/2010/main" val="802172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4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3"/>
          <p:cNvSpPr txBox="1">
            <a:spLocks/>
          </p:cNvSpPr>
          <p:nvPr/>
        </p:nvSpPr>
        <p:spPr>
          <a:xfrm>
            <a:off x="1123479" y="4437906"/>
            <a:ext cx="7272807" cy="84030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 anchor="ctr">
            <a:no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Як можна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пояснити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фразеологізм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ru-RU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«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ганяти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за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двома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зайцями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»?</a:t>
            </a:r>
            <a:endParaRPr lang="ru-RU" sz="2900" b="1" dirty="0">
              <a:solidFill>
                <a:schemeClr val="accent3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3"/>
          <p:cNvSpPr txBox="1">
            <a:spLocks/>
          </p:cNvSpPr>
          <p:nvPr/>
        </p:nvSpPr>
        <p:spPr>
          <a:xfrm>
            <a:off x="907456" y="1197546"/>
            <a:ext cx="10297143" cy="22327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3800" b="1" dirty="0" err="1">
                <a:solidFill>
                  <a:schemeClr val="bg1"/>
                </a:solidFill>
              </a:rPr>
              <a:t>Фразеологізми</a:t>
            </a:r>
            <a:r>
              <a:rPr lang="ru-RU" sz="3800" b="1" dirty="0">
                <a:solidFill>
                  <a:schemeClr val="bg1"/>
                </a:solidFill>
              </a:rPr>
              <a:t> – </a:t>
            </a:r>
            <a:r>
              <a:rPr lang="ru-RU" sz="3800" b="1" dirty="0" err="1">
                <a:solidFill>
                  <a:schemeClr val="bg1"/>
                </a:solidFill>
              </a:rPr>
              <a:t>це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влучні</a:t>
            </a:r>
            <a:r>
              <a:rPr lang="ru-RU" sz="3800" b="1" dirty="0">
                <a:solidFill>
                  <a:schemeClr val="bg1"/>
                </a:solidFill>
              </a:rPr>
              <a:t>, </a:t>
            </a:r>
            <a:r>
              <a:rPr lang="ru-RU" sz="3800" b="1" dirty="0" err="1">
                <a:solidFill>
                  <a:schemeClr val="bg1"/>
                </a:solidFill>
              </a:rPr>
              <a:t>нероздільні</a:t>
            </a:r>
            <a:r>
              <a:rPr lang="ru-RU" sz="3800" b="1" dirty="0">
                <a:solidFill>
                  <a:schemeClr val="bg1"/>
                </a:solidFill>
              </a:rPr>
              <a:t>, </a:t>
            </a:r>
            <a:r>
              <a:rPr lang="ru-RU" sz="3800" b="1" dirty="0" err="1">
                <a:solidFill>
                  <a:schemeClr val="bg1"/>
                </a:solidFill>
              </a:rPr>
              <a:t>сталі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вислови</a:t>
            </a:r>
            <a:r>
              <a:rPr lang="ru-RU" sz="3800" b="1" dirty="0">
                <a:solidFill>
                  <a:schemeClr val="bg1"/>
                </a:solidFill>
              </a:rPr>
              <a:t>, </a:t>
            </a:r>
            <a:r>
              <a:rPr lang="ru-RU" sz="3800" b="1" dirty="0" err="1">
                <a:solidFill>
                  <a:schemeClr val="bg1"/>
                </a:solidFill>
              </a:rPr>
              <a:t>які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можна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замінити</a:t>
            </a:r>
            <a:r>
              <a:rPr lang="ru-RU" sz="3800" b="1" dirty="0">
                <a:solidFill>
                  <a:schemeClr val="bg1"/>
                </a:solidFill>
              </a:rPr>
              <a:t> </a:t>
            </a:r>
            <a:r>
              <a:rPr lang="ru-RU" sz="3800" b="1" dirty="0" err="1">
                <a:solidFill>
                  <a:schemeClr val="bg1"/>
                </a:solidFill>
              </a:rPr>
              <a:t>синонімами</a:t>
            </a:r>
            <a:r>
              <a:rPr lang="ru-RU" sz="3800" b="1" dirty="0">
                <a:solidFill>
                  <a:schemeClr val="bg1"/>
                </a:solidFill>
              </a:rPr>
              <a:t>.</a:t>
            </a:r>
            <a:r>
              <a:rPr lang="ru-RU" sz="3800" dirty="0">
                <a:solidFill>
                  <a:schemeClr val="bg1"/>
                </a:solidFill>
              </a:rPr>
              <a:t> </a:t>
            </a:r>
          </a:p>
          <a:p>
            <a:pPr>
              <a:defRPr/>
            </a:pPr>
            <a:r>
              <a:rPr lang="ru-RU" sz="3800" dirty="0" err="1">
                <a:solidFill>
                  <a:schemeClr val="bg1"/>
                </a:solidFill>
              </a:rPr>
              <a:t>Наприклад</a:t>
            </a:r>
            <a:r>
              <a:rPr lang="ru-RU" sz="3800" dirty="0">
                <a:solidFill>
                  <a:schemeClr val="bg1"/>
                </a:solidFill>
              </a:rPr>
              <a:t>: </a:t>
            </a:r>
            <a:r>
              <a:rPr lang="ru-RU" sz="3800" dirty="0" err="1">
                <a:solidFill>
                  <a:schemeClr val="bg1"/>
                </a:solidFill>
              </a:rPr>
              <a:t>сидіти</a:t>
            </a:r>
            <a:r>
              <a:rPr lang="ru-RU" sz="3800" dirty="0">
                <a:solidFill>
                  <a:schemeClr val="bg1"/>
                </a:solidFill>
              </a:rPr>
              <a:t> </a:t>
            </a:r>
            <a:r>
              <a:rPr lang="ru-RU" sz="3800" dirty="0" err="1">
                <a:solidFill>
                  <a:schemeClr val="bg1"/>
                </a:solidFill>
              </a:rPr>
              <a:t>склавши</a:t>
            </a:r>
            <a:r>
              <a:rPr lang="ru-RU" sz="3800" dirty="0">
                <a:solidFill>
                  <a:schemeClr val="bg1"/>
                </a:solidFill>
              </a:rPr>
              <a:t> руки – </a:t>
            </a:r>
            <a:r>
              <a:rPr lang="ru-RU" sz="3800" dirty="0" err="1">
                <a:solidFill>
                  <a:schemeClr val="bg1"/>
                </a:solidFill>
              </a:rPr>
              <a:t>лінуватися</a:t>
            </a:r>
            <a:r>
              <a:rPr lang="ru-RU" sz="3800" dirty="0">
                <a:solidFill>
                  <a:schemeClr val="bg1"/>
                </a:solidFill>
              </a:rPr>
              <a:t>.</a:t>
            </a:r>
            <a:endParaRPr lang="ru-RU" sz="3800" b="1" dirty="0">
              <a:solidFill>
                <a:schemeClr val="bg1"/>
              </a:solidFill>
            </a:endParaRPr>
          </a:p>
        </p:txBody>
      </p:sp>
      <p:sp>
        <p:nvSpPr>
          <p:cNvPr id="18" name="Заголовок 3"/>
          <p:cNvSpPr txBox="1">
            <a:spLocks/>
          </p:cNvSpPr>
          <p:nvPr/>
        </p:nvSpPr>
        <p:spPr>
          <a:xfrm>
            <a:off x="1123480" y="3501802"/>
            <a:ext cx="7250344" cy="86429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108814" tIns="54407" rIns="108814" bIns="54407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Як називаються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влучні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нероздільні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сталі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вислови, </a:t>
            </a:r>
            <a:endParaRPr lang="ru-RU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які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можна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замінити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синонімами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?</a:t>
            </a:r>
          </a:p>
        </p:txBody>
      </p:sp>
      <p:sp>
        <p:nvSpPr>
          <p:cNvPr id="19" name="Подзаголовок 4"/>
          <p:cNvSpPr txBox="1">
            <a:spLocks/>
          </p:cNvSpPr>
          <p:nvPr/>
        </p:nvSpPr>
        <p:spPr>
          <a:xfrm>
            <a:off x="1051471" y="333450"/>
            <a:ext cx="10009112" cy="72024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108814" tIns="54407" rIns="108814" bIns="54407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000" b="1" dirty="0" smtClean="0">
                <a:solidFill>
                  <a:schemeClr val="bg1"/>
                </a:solidFill>
                <a:latin typeface="+mj-lt"/>
              </a:rPr>
              <a:t>Пам’ятаємо</a:t>
            </a:r>
            <a:endParaRPr lang="ru-RU" sz="4000" b="1" dirty="0" smtClean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074" name="Picture 2" descr="https://encrypted-tbn0.gstatic.com/images?q=tbn:ANd9GcSKOF8qJA_veIVBZd4GH-uMnZnivIop7MSOdQ&amp;usqp=CA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5630" y="3501802"/>
            <a:ext cx="2508969" cy="217220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907456" y="5374010"/>
            <a:ext cx="7632847" cy="1008112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814" tIns="54407" rIns="108814" bIns="54407" anchor="ctr">
            <a:noAutofit/>
          </a:bodyPr>
          <a:lstStyle/>
          <a:p>
            <a:pPr algn="ctr">
              <a:defRPr/>
            </a:pPr>
            <a:r>
              <a:rPr lang="ru-RU" sz="2900" b="1" dirty="0" err="1">
                <a:solidFill>
                  <a:srgbClr val="FFFF00"/>
                </a:solidFill>
              </a:rPr>
              <a:t>Ганяти</a:t>
            </a:r>
            <a:r>
              <a:rPr lang="ru-RU" sz="2900" b="1" dirty="0">
                <a:solidFill>
                  <a:srgbClr val="FFFF00"/>
                </a:solidFill>
              </a:rPr>
              <a:t> за </a:t>
            </a:r>
            <a:r>
              <a:rPr lang="ru-RU" sz="2900" b="1" dirty="0" err="1">
                <a:solidFill>
                  <a:srgbClr val="FFFF00"/>
                </a:solidFill>
              </a:rPr>
              <a:t>двома</a:t>
            </a:r>
            <a:r>
              <a:rPr lang="ru-RU" sz="2900" b="1" dirty="0">
                <a:solidFill>
                  <a:srgbClr val="FFFF00"/>
                </a:solidFill>
              </a:rPr>
              <a:t> </a:t>
            </a:r>
            <a:r>
              <a:rPr lang="ru-RU" sz="2900" b="1" dirty="0" err="1">
                <a:solidFill>
                  <a:srgbClr val="FFFF00"/>
                </a:solidFill>
              </a:rPr>
              <a:t>зайцями</a:t>
            </a:r>
            <a:r>
              <a:rPr lang="ru-RU" sz="2900" b="1" dirty="0">
                <a:solidFill>
                  <a:srgbClr val="FFFF00"/>
                </a:solidFill>
              </a:rPr>
              <a:t> </a:t>
            </a:r>
            <a:r>
              <a:rPr lang="ru-RU" sz="2900" dirty="0">
                <a:solidFill>
                  <a:schemeClr val="bg1"/>
                </a:solidFill>
              </a:rPr>
              <a:t>– </a:t>
            </a:r>
            <a:r>
              <a:rPr lang="ru-RU" sz="2900" dirty="0" err="1">
                <a:solidFill>
                  <a:schemeClr val="bg1"/>
                </a:solidFill>
              </a:rPr>
              <a:t>братися</a:t>
            </a:r>
            <a:r>
              <a:rPr lang="ru-RU" sz="2900" dirty="0">
                <a:solidFill>
                  <a:schemeClr val="bg1"/>
                </a:solidFill>
              </a:rPr>
              <a:t> за </a:t>
            </a:r>
            <a:r>
              <a:rPr lang="ru-RU" sz="2900" dirty="0" err="1">
                <a:solidFill>
                  <a:schemeClr val="bg1"/>
                </a:solidFill>
              </a:rPr>
              <a:t>кілька</a:t>
            </a:r>
            <a:r>
              <a:rPr lang="ru-RU" sz="2900" dirty="0">
                <a:solidFill>
                  <a:schemeClr val="bg1"/>
                </a:solidFill>
              </a:rPr>
              <a:t> справ </a:t>
            </a:r>
            <a:r>
              <a:rPr lang="ru-RU" sz="2900" dirty="0" err="1">
                <a:solidFill>
                  <a:schemeClr val="bg1"/>
                </a:solidFill>
              </a:rPr>
              <a:t>одночасно</a:t>
            </a:r>
            <a:endParaRPr lang="ru-RU" sz="33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46661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8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/>
          <p:cNvSpPr txBox="1">
            <a:spLocks/>
          </p:cNvSpPr>
          <p:nvPr/>
        </p:nvSpPr>
        <p:spPr>
          <a:xfrm>
            <a:off x="907455" y="2061325"/>
            <a:ext cx="3816424" cy="291148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Пасти задніх –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Розбити глек –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Викинути з голови –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Шкірити зуби –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Як кіт наплакав –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Водити за носа – 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79463" y="333450"/>
            <a:ext cx="10251162" cy="6482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Вправа «Скажи одним словом»</a:t>
            </a:r>
            <a:endParaRPr lang="ru-RU" sz="4000" b="1" dirty="0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1011360" y="1053530"/>
            <a:ext cx="10081120" cy="86409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До поданих фразеологізмів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доберіть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близькі за значенням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слова.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Три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пари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запишіть.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За потреби скористайся довідкою.</a:t>
            </a: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4104888" y="1971175"/>
            <a:ext cx="2214734" cy="617479"/>
          </a:xfrm>
          <a:prstGeom prst="round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>
                <a:solidFill>
                  <a:schemeClr val="bg1"/>
                </a:solidFill>
              </a:rPr>
              <a:t>відставати</a:t>
            </a: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4104888" y="2483743"/>
            <a:ext cx="2590600" cy="617479"/>
          </a:xfrm>
          <a:prstGeom prst="round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>
                <a:solidFill>
                  <a:schemeClr val="bg1"/>
                </a:solidFill>
              </a:rPr>
              <a:t>посваритися</a:t>
            </a:r>
          </a:p>
        </p:txBody>
      </p:sp>
      <p:sp>
        <p:nvSpPr>
          <p:cNvPr id="17" name="Подзаголовок 2"/>
          <p:cNvSpPr txBox="1">
            <a:spLocks/>
          </p:cNvSpPr>
          <p:nvPr/>
        </p:nvSpPr>
        <p:spPr>
          <a:xfrm>
            <a:off x="4464618" y="2983873"/>
            <a:ext cx="1643253" cy="591584"/>
          </a:xfrm>
          <a:prstGeom prst="round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>
                <a:solidFill>
                  <a:schemeClr val="bg1"/>
                </a:solidFill>
              </a:rPr>
              <a:t>забути</a:t>
            </a: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732438" y="5096911"/>
            <a:ext cx="7015778" cy="105430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sz="2800" b="1" i="1" dirty="0">
                <a:solidFill>
                  <a:srgbClr val="FF0000"/>
                </a:solidFill>
              </a:rPr>
              <a:t>Довідка: сміятися, посваритися, відставати, мало, обманювати, забути. </a:t>
            </a:r>
          </a:p>
        </p:txBody>
      </p:sp>
      <p:sp>
        <p:nvSpPr>
          <p:cNvPr id="20" name="Подзаголовок 2"/>
          <p:cNvSpPr txBox="1">
            <a:spLocks/>
          </p:cNvSpPr>
          <p:nvPr/>
        </p:nvSpPr>
        <p:spPr>
          <a:xfrm>
            <a:off x="4214217" y="3568622"/>
            <a:ext cx="2220915" cy="512013"/>
          </a:xfrm>
          <a:prstGeom prst="round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>
                <a:solidFill>
                  <a:schemeClr val="bg1"/>
                </a:solidFill>
              </a:rPr>
              <a:t>сміятися</a:t>
            </a:r>
          </a:p>
        </p:txBody>
      </p:sp>
      <p:sp>
        <p:nvSpPr>
          <p:cNvPr id="21" name="Подзаголовок 2"/>
          <p:cNvSpPr txBox="1">
            <a:spLocks/>
          </p:cNvSpPr>
          <p:nvPr/>
        </p:nvSpPr>
        <p:spPr>
          <a:xfrm>
            <a:off x="4873159" y="4078972"/>
            <a:ext cx="1362270" cy="617479"/>
          </a:xfrm>
          <a:prstGeom prst="round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>
                <a:solidFill>
                  <a:schemeClr val="bg1"/>
                </a:solidFill>
              </a:rPr>
              <a:t>мало</a:t>
            </a:r>
          </a:p>
        </p:txBody>
      </p:sp>
      <p:sp>
        <p:nvSpPr>
          <p:cNvPr id="22" name="Подзаголовок 2"/>
          <p:cNvSpPr txBox="1">
            <a:spLocks/>
          </p:cNvSpPr>
          <p:nvPr/>
        </p:nvSpPr>
        <p:spPr>
          <a:xfrm>
            <a:off x="4104888" y="4632602"/>
            <a:ext cx="2590600" cy="601561"/>
          </a:xfrm>
          <a:prstGeom prst="round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b="1" dirty="0">
                <a:solidFill>
                  <a:schemeClr val="bg1"/>
                </a:solidFill>
              </a:rPr>
              <a:t>обманювати</a:t>
            </a:r>
          </a:p>
        </p:txBody>
      </p:sp>
      <p:sp>
        <p:nvSpPr>
          <p:cNvPr id="23" name="Подзаголовок 2"/>
          <p:cNvSpPr txBox="1">
            <a:spLocks/>
          </p:cNvSpPr>
          <p:nvPr/>
        </p:nvSpPr>
        <p:spPr>
          <a:xfrm>
            <a:off x="8900344" y="4069458"/>
            <a:ext cx="2799902" cy="17366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Із двома фразеологізмами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складіть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і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запишіть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речення </a:t>
            </a:r>
          </a:p>
        </p:txBody>
      </p:sp>
      <p:pic>
        <p:nvPicPr>
          <p:cNvPr id="1028" name="Picture 4" descr="Фразеологізми як засіб розвитку комунікативного та образного мовлення  молодших школярів. Альбом фразеологізмів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488" y="1969587"/>
            <a:ext cx="2204855" cy="1590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Білан Оксана Григорівна: Фразеологізми в малюнках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75" b="20408"/>
          <a:stretch/>
        </p:blipFill>
        <p:spPr bwMode="auto">
          <a:xfrm>
            <a:off x="6642951" y="3377529"/>
            <a:ext cx="2309928" cy="162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Водити за ніс&quot; Фразеологізм (значення, синонім, антонім)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9" r="15880"/>
          <a:stretch/>
        </p:blipFill>
        <p:spPr bwMode="auto">
          <a:xfrm>
            <a:off x="9044359" y="1943607"/>
            <a:ext cx="2370830" cy="188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15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7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7" name="Picture 11" descr="D:\4 клас\1 УКР. МОВА\ПОНОМАРЬОВА\ІІ Значення слова\2022-09-26_1628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1658" y="3357786"/>
            <a:ext cx="2383501" cy="181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7145" y="351739"/>
            <a:ext cx="7334344" cy="70124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300" b="1" dirty="0"/>
              <a:t>Вправа «Квітнева риба»</a:t>
            </a:r>
            <a:endParaRPr lang="ru-RU" sz="4300" b="1" dirty="0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552407" y="1139812"/>
            <a:ext cx="6195808" cy="84982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Прочитайте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про одну французьку традицію. З яким днем пов’язана ця традиція? </a:t>
            </a:r>
          </a:p>
        </p:txBody>
      </p:sp>
      <p:sp>
        <p:nvSpPr>
          <p:cNvPr id="2" name="AutoShape 10" descr="data:image/jpeg;base64,/9j/4AAQSkZJRgABAQAAAQABAAD/2wCEAAoHCBYWFRgWFhUZGBgaHBweGhocGh4cHBwaIRwaHBwcIR4eIS4lHyErHxoYJjgnKy8xNTU1HCQ7QDs0Py40NTEBDAwMEA8QHxISHzQrJSs0NDQ0NDQ0NDQ0NDY2NDQ0NDQ2NDQ0NDQ0NDQ0NDQ0NDY0NDQ0NDQ0NDQ0NDQ0NDQ0NP/AABEIALQBGQMBIgACEQEDEQH/xAAbAAACAwEBAQAAAAAAAAAAAAAEBQIDBgABB//EAD0QAAIBAgUCAwYFAwQBAwUAAAECEQAhAwQSMUEFUSJhcRMygZGhwQZCsdHwFFLhFWJy8SOTorIWM1OCkv/EABkBAAMBAQEAAAAAAAAAAAAAAAECAwQABf/EACcRAAICAgIBBAEFAQAAAAAAAAABAhEDIRIxQQQiUWETMkJxgaEU/9oADAMBAAIRAxEAPwDEuhBvNCPDEyYFGYiz52oNjBNYY7L1R4gC7E1Yhlo+JqsgkcxVmVkSfLama8gsLw83BGkeGfiDRf8AWqyn+WpWuJG9ufQ1VhPJvx9aVxtHdMJx8eJ3/SasyeakRqNyJjcxQ2KwPpG9U4Z0kRftQ43EZPZptBOoAtvMwTt9qExMN9XvNtzb6Cuy2dK3Igc72+9cc0HsSRPED51GMWhpuyOVxGVgDztAn9aaO+0ifMm0+nNI0w7ySSdwZgR2tTPBzYB06pHff5VWt2RYQqdhJ4j71YHgkWI5+9/XmqFBN5m9Wapiw/f1pkBoOTFRlAKkRtB5/ajAhkETfzvHaluWckjaBxTZNRmLkDjt/OaZq0BaK8dyWiduPP8AxQ6mCYE/UegokeV+9Ks05BJ9f+qnVMYO/qVUzaP1oNs17QsBYfzaqsDLtiuq6ogeVh+9QOXUgqhZWJYECwBUbMfSlcknRphhbin/ACVZl9Bj3u/c0PlyGaQIA48qVY+YKsZOxv2pxkWJ8W2ranqkTkt9A2MLwOb/AB9ahlxPeSTbijc6unmZBHxO1V4SaCJ37z87U37RPJUcC5ngCfWJNW4SEnUbbmOQF4+tQgmTuJ03+lWYGGSSknVML2vcn5CggtBBwwGAKkkXHcze9WvjYrmApa9iBbz8qaZLo+I0u4ZRZQQN5Ejnai8XKaAXbF0qI0qYAB/zSTnWiuLDy29IzbZkp4XTfvvv51VmsZTLabzFoFhx51f1Jw7C5kWkD6STJFLdLB1Cg8AD70Yq1Yk1xk4p2goODcdrCO+/pS7FOoyd/htWkzOFhoALsxAJ/n3rPZnDuY2O1GL2K+jzLflHcfe9NQi6CRJnZRvHck0qRgxFrRf17Uw9onhUG5IsBaP4KEwx0eZbDF5Gx/nwqzxf2j6fvVOUxvHLNYzIje9Mv6RO/wD7qSQyM46aQaAxd7c0xxm+Nopc1r9qshC1zYCajrgE89zUC83+FQ9p+tFIDON5vzxUsOATE1WjX9amWpqFLXiP815l2AJMehqEk1wUixPzBihXgO+ya4524q1XJIgD7/Ojuk6JmxfUAJgqOQRyDPwp91HoJ0FgFD/7Rpk9o2+NLJpOiixuUbTMsibXMzYefnROAwKwd5Mm0/CqXJNmsV34IIqVyR4bxx2rmvBIOyONNjO/amOntS3JYfOw9aYAnkiPL9aR9h8FmA178UTgZ8uWCXc+FMNSQW5kxsLc96GwWKtIN7/oaZfggJ42KTiI5luDruAPMAU8nUbHww5ToMw/w8qpfHjMHxEKxKqD+XT2pBnnY60eCyOBK21CJ2rRdVy6rq0u2vFdVFzCgSWUEe7PNZDpWG3tMRmAEeEXJHMwSb1OEnK7LZcaguiWXzZTFWYUNAkzaSL2+U1pShDuhi8kFR4QItJ5JrM5rA1+E97U0yL4ow9BbUpOkWMx2DfSKnmikrL+my1qhP1PKbgXXUCYE27WqzLzCEbbX86c5ZUQ+NlEG41D4jzPFqy/Uc8faNpWEtCgwI/euxS5e1C5oX7hvnoKEgqWBFgRO9CuJ0RPy5P1maGdFUkqQoYSCBYztTjo2XYuG3C3B84kX53qqeicsNOrBsvknKHUDZxvwSYkxt8ad5fIojhi+rUVWZ8IAF/O8xNB5fOoxUGwckNEyGmQwI57jyqwYhdijnaRIEm/ut5iR8Kfj9km0tpaT38m3zwYqwRlRdSsWJGmAsfIVi+qHDkeLU8+JpJsfd/2j4UBnuo4oQ4FwjEaxvMbDyBqrAwCpBLW5BEybWHAG9K0o7fZzbek9BH9ONS7mOR58UsxXOtpfQVJVRvHc0/6w4VFdBKgbdja1ZjEfU4O8/P9K6Pu2LLWg1HJ3kk31GZIvaPOqHCwPLva/ai8NWZSxaD7osYt2ttFDjLuQdoB4+tuLVyF2DOviid7ni+01dpBIUQAdrGRG9ePh6cQS99IIjaPOh8zj+L0vPqRRavoaydgQDwTBP38q9kf3r8jVKHUW5uTPlRsn+5flStBUhUlr996HxaH/qTEC0Vcr2v8apTQpUGMelQjz/6qarNzsa9dYvTXs5xbVkWPHFRBE3J+5qLPf9fOvI/WnSJ2EJntPuJ6lr1PGzmI4BIVRQ+WQsdMSeOL08fJhAGZQYFxG1Sm4xfWzXiUpRe6Qmy+pnmwjeK1vResFSFclkNiDeBwRWbGDEwd+B+lWoLjiuklJUyDk4ytG+z/AOHUxyHVtLGJI2YfvHNKsx+G3RiNY0yLsNl72sfOnf4XZmwVIvEggm+9o/ai+tYgZNB5NwZ+3HepJtPi9l1BTqSMQ+A6+8sSTHw3ipofpvTvJZRXLOzBwtmUCyyZ1DyMWI3q7/RsNmBR1CksYZiNMCSY3gTT1TohKPwLcs5GxA2kETI3+VaH8K5ecHEZVglwR2JC3qfTegI5LMxZLhYGnX3PfT271osHLhFCoNKjYDap5ZKuJbDB9mN6tmdTnw6CohiOZ7R+ppc6qigWAHeL+p71p8/0NXcsrMH5M8dopNjZLDUDXqO5UgAiQ2kkiJHHzoQaSKzhKbqxMmFqePFBUmBaSDf6Uxw8LUNCuVG4I/MP1BpXnMRkcOGUaTaZjzB4vVGW6uQ/5YJlY2nkHyrpvkteAxxPG6fnyNM/hqhVE5EgG+3vH60BmcFT4WFxdTH8sajiZss6sSJ0sB2AJBqxsfWoncW9RWeUmpKSNuLHGUHFiXFa2gzC/wDxptlsbEXDGjEIG4AAiBuYoLOYYMkRq+370Z0Qhw2GWgxK+Y/Mv3rUpKUbMOWEoOmUnWcLSLtr1g7XF4H1q7DOKxQlwC27c/tV+VjQw0zpJ+UGolDpS9gB+van5U6ION7YVh5bSwJJcm529KKyDgkoRefDItPPoasyy+YE2abSP8CmmTwEklbmNrRHeealKV9jRVdC3qmFCIgvMl9yJikHTcFQ972O2/1rbZwLoaBEDf8AWsv01CXcxNufpt6UY9MElsuxVdjJOlQLDv2FBI8GTaTY89pp6iEbx9YpT1Z1C/l3FhFGPwJJUBdRxNGIrSGMFSQsA80nRpV3O5G3nxTX8QXw8NubT3NqDy+WlwjAgABiObC1UukBIu6Kq6WDXKrHx3orQvf6UHk00Y5UT3Fr+sVP2v8Au+jftU5PYyRmMNJNX6rwKrwmIBtPeoqW+ZrQ9i9MPwMJYEyBtb71Vm8IrYEkedF5V/CIiDdvI+vaiM3gqUkmSe1Q5NSNDinEzp9atwASbCarzOCUMU26XgeDVeT2itEpJRszQg3KizKIEGl1DBt/I8EH0ofNZ3EEgOSm4BuYq/MNEDcC3Y+UjiKFzD6YYbb/AANiPnUoPk9lpRpOi3XrGoG/8371FMQzB4oHLYukmPdPFM8rhB2FoG96o1xM/Zpfwr1B8N4LKqmPe3vtA5rV9Wz+GylGieQCQWBHB859K+dFThkNMgNt5eVOcPruHoLFAHU/+OZIHMt39Kmqex5XB0i/K5r+lxBa53VtinA8zB3piM7g4gIA0uIieQebet6yma6i+YIbEILifFEWrzK4gVxJ+sGKaSvZNS3s+nYXUGCqowztyYkC09h6dqvTP4zjSuBJFjBtvxO9qVdGzAdQpPiXad2W0H/NPMLHYDzNhUXGJoU318AX+mYka8bE9mrH3R7wHmaV9bwwroEhRLKo4MrEGe8i9d+LOpeIpMCL32Rbn5n9ayWD1jGceKGSNWk7i02PBj9KKx2vaNizVJOXQ/boZKK8B1M6lBIuDBIPBnjmhE6VhoHTSFIbUdQkgcLPw4on8O/iBWjCYEIWLLtKkmSGng0Q7LiYjr7yDUQwJBA5+GwoyVL7KY8ilJpvS6M3m8sjvrQaOdJ2iPoSePOh8EwSp3BrZdD6QjqXedXF9qR/iDpGJg4xxDLo598D3fJu3rWaVSj9m3FNKVeBRj4d5E1RlnCYqPJADQ3lNqZZvCi4Mr3pBmvC3lMEfzzo4W3o71cVVmpZwDigT7pv3vb6V5AbERV2UCedhUOhsHwcQ7sqie8XvRPQwGLPFwANptN/0qjfZ5tNUhjglQAGXV3NpBP70zyqqgsD6ED7c1Rl8oNZf5QfPYirM1nwlmUx8BUuWyijaso/EOL/AOMqq2MSdopJ0J2AYkXJ+UVdn+qLiSANOkG0yT2mkqZsoCAatHapom9PTGnXc2RhkKxk2MdvtSh8iCirIJ4gWPlPJozNJOGzreQN+3pvQOVzBSBHmQKW3Je3wW4qLqT7KupYg0YandSJPlXuWxtWKHYDxzEi0Cw9KozRGJiO0lVXneT2H1qCP40E2WarVxM8tOy98QDG1GxmJ4vHFF+0X+5PmaX5lbi0kGh/YH+CupVsRp+AJF4+NejKuZIWY3+FH9GwFfEAm3PoBNG51P7RvYeh5j965zp1RoWPlGxNhC2kG/PpROA4hR6/wUJiYRRiPLf7VPKMCb8bV0las5adF+PhBhBHoaj03GMaDErbaf8ANQxcUwb0L09iMQf7q6KuDsRupqg7qBO/8/ehs2fAfJhHof4aP6gJXbbzmlmbgoDzIrse0g5Htg2GL/EU9y7lF1f7Qb7HiKQ4XvUXi4jGJaR24q0029EoySTtBeZzAe4GmI53NUa5qBcRHNW5PLs7BVBJOwFckTlTLss5F/nWn6PkihWVAbdibm+yqPLn1q/p34SsPaE3/Ku/xPFaZsumD4BpBAE32tPvGpzTkqGxyUHdb8C98LFEPhKJUkEkSYIsPQG8Cn/Tn1AOSNQW42vtqHrequi5tHZtLTYTx8hVWf6cqqXVmD3N28JPFvtStKLopyckn/pifxPjM7tH5m0//qN/rQ/9GBgtpe5Bt6D7xUsdGYHWsmTB2AJIvQedzD4alblDMNEr2mapB7oScGoqXyCZXFMTzE32719L6Ui46I8hdaeKLFStipM3E3r5Rh4sCK0X4e64uGPZ4ikpcgg3ViQfQgkUJaZ0Y3G/JrMLIPhyExDF7G+3bmoH8TFG0YyBgd9PHqppJ1XrbPGjFG8+EXEefAnik/tiz6mJJJuTz61nycfHZv8AT45S3Lo3OYyGWxlLojkxdEhSO1jWN6t0rRJnwgxDeF49OfhTUYzrDoTPkOOx7il/U+ta9SaT8YN/KpQfwaskHHT2hRksRkJKkx7p/Y1rvwtiA6vDwLgbVlMuo8c7GPhvTLp2b9mSQTJEWMTVX7riYskeKUjZdQxxhoX1kEi029JFfPs/nXOo6mYk3af0FPcyRiDxGed/vSrFQAAQDvf4/QUYw4/ZOM1LvQLkDB9VJ86Y5DLh2M/AcmlGbY6pXiw4sPtTfoiM7CTHeO0fz5U8hEqdjTBwfCVdoDC3pxekOZRcPXJlgsA8Geac5/A0z+YcH4bGs3n8MjDLHcyfQTS41T/k6UuXa6J9HwSyAk+9JM7AbT/O9Pst0gMuorq8QgglT57i9VdKybDTK20d+CBVuazbiNN2WAGufCO45psqk17R8TinUkHDpWEToS2LJhGaziJBmIAEHehv6JuyfT96oy3WkJZ8TxuAVCgQt/4bmhf9ZX/8H1pVj17jpZqftQs0FNBG6m8fvTbKqHvAiZJ86X5wBhHa8+f7V7kNB8IJ1Dv9qk/dG32aVUZUugfrOTOuVEigEBTcVqGw7Xj1pL1R0aFUgwbn7VXE3KokMyUbYszDSxjap5fClge1eHCK8SKKwx7oHG/qePlVpXFURg1LYShDWPmTbgUs6jhyBG0T/PSmWBsxHpUcZANA9TUoOpFZq47EeCviFMky5cFVWTxHlVGLhANMk960n4fymnx4ga4AVRYkE3PoBWmUvKMqXyLU6QqBWxWbxEjSi3kcEnatXlsXCwUHsMOHdVKGJO/i1E32ojM4D+zDYeEFkDSTBHm3rFX5bpogu4knwiBE+dqXvsR/KA36jiaGBc3JiN4PE1TlMu+K4DMTJEkngXJ+FX5jKy4RBPAP6mna5EJhkLaFlj3HPzig9dBVtjDo+GiOqpYENHmLQTU+p4eoqJ8Np84MH9aE6bieIEGSyWjifCB8BR6qWxIJBCoD8Zk/pU33sp4M31Lpwcsq+EA/LVtSjN5Y4fgcEqSVjkECZ9OxFbnOZYLiMYsVWRzGxpb1DpQxAUfw6QwVjwvn3EfSaeNAlKTpPwfPM904aiIgjkCPmPvtSjPYLJAYRzP6Vtsr0d3QYbkKwkYeIlwB/aSdwex2pati2DjrIBIINo81PFNWzoy0IspAEzemGVYd5ruo9GbAIIOpHujfY9jS7ZjWbJC2z0vT5aiqNTi5Z3RWkkRtMf8AdIs0qq5kGSBHkdoNdhEkTqPzNQzieHzqUFxlRqyz5RuipcQGxPIJ5onVaZ90xelmQUsWHMfemqpqXE24+lXdRlowSfKDs72xIgE+dXZeGdb7zHrFAZfDvf1j7UzwiJUjft8KeXwjNFeQbETViaQLnen+BlRh+M+JoFuIoXp+EGcmPL4c02z+Iqox7A77km01KTdjWqAMTqwI1YiQrWleP2pP1rMI+HpQkiDuNzRHUMPSAJtYkfrSvMJ4Dbc/SnilaYkpaocYON7VUKNACrqE8gQY8qPGEoQbkydp0lolb7xSXo2HpRCGEsGPmADHyo7Gx2w2aL2AAncmRtRyRbXtGxSSfuEOaYjELEKpJkgbATVntfKmIyAA1P75JnsvMHzuKp/oD5/OgpIaUbZdn0REKyNVrc0uyuHMkGDxG9LsXMEsxYkmDfvRHS81oYFr770jxuMXRWOSMpbPc4jjckj6VUQRpJWxv6itn7EMBEeJZBAne/P8tSzO5dk90ykXjjzjg0kM/wC19jSw/uQFm8CD4TK2IJ7b0oxcVlJng8cj96YYmYBQgSYMSO//AFSzGQgXrRBtr3Geaj3EKy2YFuxqvO5qTK7AR63oLBMfy1e69+Kf8aTsT8japhqMWIAF7TzHf1r6RkOmL7KSsSgBE2Fxtz4q+f8A4ZziYeIGdNfbyYmAZPavqODjK0HVIK6Z78j1G4mmquiM5X2Twk0gBbJpAAG38mpYqx4bT3+wNeukKqyNhHxvXuJAFoLHtwO5oPexQbK5cBi0WFh9zV3U304GIZ8TgIv1n9aIZQqKBu36UP1VNQwk38Dt8dhS+R0qIdEQBwv+whb3kQJA7X/Wni4OnENI+jYuGuYU6yS/hCkGAdoBi958q0fUFKsT/NqD2xukFqoYBuRY+dKs1hSrhiAwm5sNP7RTHLHUs/Ajzobq2B4QQN1hh5cHzodAZkul4Ka3ZNak3ZG91r2de21R/FnRxiIuNhjxrGteSvf4GRRyOFxVcudARho0xJEX+F4mm2ZeEBABAAknlG2IHkYNOnsn0YfomIuIpwcQSjWE8H7VlOq5F8DEKODHBPbitVmMqcLEYX3kHuJmjfxRlVxMv7QQYAaeQTYilasrDI4u0YnJGx7URiYGoefH3oTKmCQTB48xR0+frWbJFxlZ6+GcckRZkMuRrm3H1q4YukQBPrt6VZmVg+XahV38ot/OKvF8lyPOzpxlx+DsTHIYhbbSYorCc2j0PegXkGTerE3Hl/BTNIipM1XT8wqJ/uPxtzVefxwy6QZ8V/tSVc0b39BO9TGMTEz9N6nxG5DLql48hvSXqeNCCN2/6opsQjUN+1L8zDlUmLgEmnihWXZeQEknYDb5CRx+9McyBrQsQSNwOLz8qHzCIEBD6WA90nxQLfWuCgprJva03iuctBSph+cxVOJYkhomdpq3+nP9xpDiY0tYXsR9qN/1dv7/AP2ik4lPyCE4RkTAnf8Aai8HLgL67/tXZhB7wN/5tVuWdQASD6TsOTXSk2rRSEUnTDMt1B0HhuBxx/N6eZfC9swYjSDBYCDA+87Vm80FMFY94XHNaDp6gIlzJAO9tRvMcRWWfGK5NGmKk3Segfq3QUBLYTaInhiNPnvesk+GPMz/ADatrnepvpMMQbA9vWBWezmSLOXUAarldo7x3B3rRhy32zPnxJPQnOD2PwqBFqKdDJEQRVeIkieRvWutGNPZ2FsCN7RX1DpzMmCCYVidQ7hTB0n49q+VZF7jyIMHb419F6VmlxMMswllgGWmD3tuK56BNcuh/gY6tY9r8rH2qeGJM7Tt/wARzS7IAk6ZsTJg8elNcACSfgPhQYqL8XDMqRsBA+tDdRs+F/xAPoZpnjJIB4FLs6up17aLeoNhU09la0V5bC0YiO/ih9OGq+HSLzfkzxWs6nhBl1elY7qynQHR9Onxg8qwBkg9+PjWh6Dm3xcuC5lmWQYie9jz51zXkX6Csi1yO9F4yAqJ/wAfSgcI3Ebjj96s6hj6IA37nuRzQq3o5ujLde6fDsuohoPs99MmJEcmNqcdHw9eAFLE/C4AMwZqefAKa8RD4VAGkkyZsRyDSH8K9SLNiYQZiA5aSATc+6SP5amp0wNqki/OZTXdT4ixInsTF6E67li2WZEBLal8I3ABk+tMM67o5EErxHHy3qOM8kBBdrkmRfiaaid0fLsbDKOJEEEzOw7A/Gp47sU1gadJgi/yk/Oi88hfGYRu8ekHf0qjM4a6iJkYZgrPvjggc80zipaZbHklD3IFdpQ2G0gx96GS49avx8uEJQEgEWg2IO1UOpUkG/b/ABU4wcbRXNmWVppFZG5g7VEvAmb17r/xVTtNMjOWpig2FEYeIJpeljardcChKIUw98fbjk+lB6xrDC5mf2rhySbRHmahhJf+WrkqQ1hOPmGf3oN7GL+k16MabjgfE8fpVLpMDtXlhQpHJk1czMRIip6fSqQ9W+1P9orqDY0w8QLYLq9bT6c1B8EkmU0ncDkj03PwrSNkkV8J1EKreL0g39aY5vKJioG5F1YT/Iry36qMWnWmes8DapswRwZ8KDeDHmN48/KneRzaqioWhuZ4J3A84FH42Wj8ssPeH93+4RcN580M2WSzKfPS3f15oyzRmqfQscbi7XZYqhpIKsO1to5pbn0ZLC6T4e48vSaKxMrYuoKMP7SL/Zh5Gl2Nmy58YHYlB8bqbijii27jteULllqn2CdWw5AxF5ADdgaX4bnk70Xm38OhWlWE+VtvrQKNavTxXxpnm5V7rQOE0vHypx0rNaTGxP5pO3aKXYwlpHrRvR8vrxEHEy3oKo1YqZ9E6USuHO7Ec9uPnTTLCdJMTuRSjEACwZIaPdO0GQPQ046Via/F67eVRbtsXi9X5GJf8vBoHEw//KPJIPxo7DILQfX1obMmHLf7vpxS+Si6A8zkw84RBuZEGPFv8ZjanHRGfQ8xKPtMwsAR5C21K+vodAZGgiIO0GN5oHp+PiB1xFsMRgoMQDqET2m3NFnUqZrccaHV48LEbdqH6iAb7id/58KNWHwoQmfFEiDO2x4pBmMQgKpMyeLwY2imirJt0MsJycJrifymO2wFfO85ngublMTS4kGLfMDvNazMdVOEiAEXcayR+Tv5VmMXIhw+OgChi74Y0htYDRfssjbtTpUraBpurHY6jmdehwG0ke5bUp90zyIimmT63lsTEKMwGIpKgHbVBi+3+ax7dc0uS6Ee6krGkemrcC9uKsx+p5Y62RA2K9ghWJMRqJFgBveu7Oca0xN1TFfBd1fDZXN1IIgoxuATShMQiWMA/wA286P6jm2dyX1OU8Ex4UBvv3J70pZziMoBhQDtvI70zpK2Mk26QbmcqwwkLkXBKiRIE2BoVwWSeRzXuKvczVmSxAfA1j+tK5WHjQuZqoMxtTHP5TQ20A7VQyDiusVoowcMnyq9cEc3PzFeoL71ZpHalcjkRdwdhP6VAIeaI0zxVyp5UOQ1WC4eCT/1Uzl7bz60RqN/KoajQthpFIXyFR0CrCtdo8qY43SYgKlRM+8s+V4+N6knUDqXVdeItHa3NLMpj6lBvtII5JtXahqif+q8H8e2me7GXJWEYmKdZvz4fTsfKvcvgmYYb9x+kVHwxJ37AcVaueZragqjtu3x7Ud1pCtfINmMUK5UCwME9+49KT9VykHwibSsbkeXmKPzIu19jx2qp8QsAOVrRjfFpr+zNkqSpmYxmiG3DfAdpjgjmqcIxRnVcPSx7G47TzQQPi7yK9WDuNnmy06LGanvRBoRsQTqvAAnbuP2pE1F5XqLpA/LEERPx9aeSbWgKvJqUxHfRiggMSSLSBh3uV21bxWoyWaCMpAkEz4YuCNyPtWcyWeTG04KYzJqhQY0mR+UyIM9qYI5xEdC41I2oeEhwoGkqZ/NI+VQmnWuxovdPo0/SXOIxJb3TyOTsKuz2GpYrG4N9rjalGVzuJh2ddYsA8gFmI5Udtp7VZmM7iezKKpdtIjVYgExrEXgzFGr6ZylXaJ5nMFUC6lXT/8Ac1DVK8R29b0rzOZQYbISF1g+zxHWTqmW1aTAWIAq/A6c5xU1kEL7wXfQV8SkH3ln70i/EGWQ4pfDeUYqqhZIkWMg7wbQL2oxi72zrVdbGXQus4iDFwW1FwrBcT8qsRIA5iNqJ6NmdKkT428MkRJJEG9yeKMwunIrEOoZzGtxaWIAUwL7Vey4WCvtG0quoluWLCw0je/3ou+X0KuNff8Ahlc107ExQ7OTpDQwBvJmV0+UXPnRnVkAyyBDoZEHs76VUyW+IAFMMpj4SYOLiYrFPbB1BiYuWEed96xXVOue1/8AGhhAIUkeI95nYztRbegxirbXZf17qZbElAIQAatIbUxALsAbCT5cVnExVElQSTeT504ywBTSZn9aWYOV96ZsSN6LaS0GPdS8EBjuEKlzDEFx/cRsTUUtcWkbeXNeM6jeTUDiHgUtN9lHPVRR7iNN4qkuauGrvXaB8fOiqRKh7kFTGwjhuTqB8LfDz7UhzOEyOUJBK2MX9DRWVxSSEBiZBM3jtFUY+CEYyfSOaEZbphcNWipFJq4WrzCeN6sbEEbVzewKJbgC16taKFXE86mMQUrQUehfWuCdq9RqbdPySMjtiFxKn2YUXJHM8D1rnKuwxi5aQpQGdq99m3cfOneX6QrKjByRGtzyqwIBA2k7c1qf/ovD7D5Gj2LJOLo+bfh3qjKSh8QIkA9x2rUYQVxKgqw4PFptNfNsHEKkEWIpvh9RYxLN/wD1H6VL1HpeUuUdGnD6rjHizYYpIPi0pI3uVY+YiV+FROIAsSvqCDaszh5wmzMdPA1Mb/C9S9pYxsYmUFvITes3/M1pst+e+hhmc+qkhIfv/aPjQQzDMTLE/wDHwr89zVDDv9YA+Qr1W8Q7kWtJ+C1eMIpaISk29lWOhIO3e0kn40AWgimTCN/qTPyFLc2sNFacb8GeR6+IOK8bEHxqgEivQtVoSxhg5+4kbcix8jWz6R1xFdXZwfCxZSPE7ER86wC1fhYxWIsanKKvRTlcWmfXuldZwyNY0kC2wYxyIpzj5rDIGpkRAB7Maoa+xEXAmvjeR6iMMals8i8TA5vTRuvYWiGVi5Zm1b/8AQexk0HFCqzc9bzTaUfAYM4k2JEr+cybW3mhct0QM6NiBXEI869OptvEduR6xWTyv4s0oVZfFsGGyjsE2uJ+dG4v4x1MBh4KgW98kk/AGBegotDOqNf1vKuWGh9IKwZUbz89qxfV+ouMVXdJUMFKmF1KlrLwL1T1P8RZmA2srM7AD9ZrOZjNu7FnZmY7sxkn40YxFaGnWesvjQsaVEQPdAteAP13pPrioNi1EPT8dBUmOegePHTUbXBntTT8RZI4ahxdG94ja3IrMYOYKEMhgjkVocLq4dGDuoYC02DCLgjuDU3af0Mku7M67gkn6D/NcMQVVmEKn3gwOxBkenlVNUUReQW2N51HWKHIqaJ50eKBbCsrmArhjtsfQ81Zns0rv4fdGxiJPJoELVgSlcVdhUnVEva16HNVhKmKJx7qq7Dk1SRTv8N9O9pijwyq3bz7CgwoO6X+H3dQ7kIkTJ7em9aTA6cFwxhlTDIVDc3uf8V2cxEQHxG1h/y7DvFVI2sh8UON/BqIBI5ngeVSlFSVMtBONNE8PCwsBThILEanJi4WJnzJHwinn+qt/t+n71mequoWAoJ0gW8yJVR9KH/ocb+w/wDqJ+9PGkuycoyu6Pl3NTQ11dWhmdBuVxDMTajCY4G/N/1rq6ss+zRD9JdhiSeL8WqJ98AWncjf511dU49seXgi58egWHlv86GzqCAea6uqsO0SfQCKkN66uq7JokKmu9eV1Ixz0717XV1E4kKswPeHqK6urjjT/iLAUIIHCn4kXrKNXV1Lj6OydkK9FdXVQU9qTOYrq6lCVipAV1dXM4noFTKCurqACSivYrq6lCe16dq6urgksFBPxFbzpOGMLCOgbkSTc11dRXYGV4mGDiaSPCoJA86Y4L6sVgbBUsBYCwrq6kXb/o1S/TH+WLcdzOI3KwV8ibfQbUNp8zXV1BAy+D//2Q==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8435871" y="2205658"/>
            <a:ext cx="2658907" cy="57606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chemeClr val="bg1"/>
                </a:solidFill>
              </a:rPr>
              <a:t> </a:t>
            </a:r>
            <a:r>
              <a:rPr lang="uk-UA" sz="2900" b="1" dirty="0" smtClean="0">
                <a:solidFill>
                  <a:schemeClr val="bg1"/>
                </a:solidFill>
              </a:rPr>
              <a:t>День </a:t>
            </a:r>
            <a:r>
              <a:rPr lang="uk-UA" sz="2900" b="1" dirty="0">
                <a:solidFill>
                  <a:schemeClr val="bg1"/>
                </a:solidFill>
              </a:rPr>
              <a:t>жартів</a:t>
            </a: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816501" y="5518026"/>
            <a:ext cx="7421860" cy="82828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Чи є в нашій країні таке свято?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Пригадайте,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які першоквітневі традиції є в нашій країні. </a:t>
            </a:r>
          </a:p>
        </p:txBody>
      </p:sp>
      <p:pic>
        <p:nvPicPr>
          <p:cNvPr id="4100" name="Picture 4" descr="https://encrypted-tbn0.gstatic.com/images?q=tbn:ANd9GcTcsnZh__qaitPfH5cTNgvde3okkGvfhb7Sc5yDuo2EVN7sMfhKlX9DkjPAwXuZ-hbZLUA&amp;usqp=C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872" y="405459"/>
            <a:ext cx="2658968" cy="166451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AutoShape 6" descr="https://pershij.com.ua/wp-content/uploads/2021/04/unnamed-1.jpg.webp"/>
          <p:cNvSpPr>
            <a:spLocks noChangeAspect="1" noChangeArrowheads="1"/>
          </p:cNvSpPr>
          <p:nvPr/>
        </p:nvSpPr>
        <p:spPr bwMode="auto">
          <a:xfrm>
            <a:off x="410366" y="7939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8553254" y="5258349"/>
            <a:ext cx="2400311" cy="108796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solidFill>
                  <a:schemeClr val="bg1"/>
                </a:solidFill>
              </a:rPr>
              <a:t> </a:t>
            </a:r>
            <a:r>
              <a:rPr lang="uk-UA" sz="2900" b="1" dirty="0" smtClean="0">
                <a:solidFill>
                  <a:schemeClr val="bg1"/>
                </a:solidFill>
              </a:rPr>
              <a:t>День </a:t>
            </a:r>
            <a:r>
              <a:rPr lang="uk-UA" sz="2900" b="1" dirty="0">
                <a:solidFill>
                  <a:schemeClr val="bg1"/>
                </a:solidFill>
              </a:rPr>
              <a:t>розіграшів</a:t>
            </a:r>
          </a:p>
        </p:txBody>
      </p:sp>
      <p:pic>
        <p:nvPicPr>
          <p:cNvPr id="5" name="Picture 2" descr="D:\4 клас\01 УКР. МОВА\1 ПОНОМАРЬОВА\02 Значення слова\2026-09-25_10534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714" y="2069976"/>
            <a:ext cx="7258050" cy="344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414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0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одзаголовок 2"/>
          <p:cNvSpPr txBox="1">
            <a:spLocks/>
          </p:cNvSpPr>
          <p:nvPr/>
        </p:nvSpPr>
        <p:spPr>
          <a:xfrm>
            <a:off x="613433" y="954298"/>
            <a:ext cx="7638837" cy="123516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Пропоную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запозичити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французьку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традицію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щодо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приготування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таких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паперових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риб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Кому б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ви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почепили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свою рибку? 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AutoShape 10" descr="data:image/jpeg;base64,/9j/4AAQSkZJRgABAQAAAQABAAD/2wCEAAoHCBYWFRgWFhUZGBgaHBweGhocGh4cHBwaIRwaHBwcIR4eIS4lHyErHxoYJjgnKy8xNTU1HCQ7QDs0Py40NTEBDAwMEA8QHxISHzQrJSs0NDQ0NDQ0NDQ0NDY2NDQ0NDQ2NDQ0NDQ0NDQ0NDQ0NDY0NDQ0NDQ0NDQ0NDQ0NDQ0NP/AABEIALQBGQMBIgACEQEDEQH/xAAbAAACAwEBAQAAAAAAAAAAAAAEBQIDBgABB//EAD0QAAIBAgUCAwYFAwQBAwUAAAECEQAhAwQSMUEFUSJhcRMygZGhwQZCsdHwFFLhFWJy8SOTorIWM1OCkv/EABkBAAMBAQEAAAAAAAAAAAAAAAECAwQABf/EACcRAAICAgIBBAEFAQAAAAAAAAABAhEDIRIxQQQiUWETMkJxgaEU/9oADAMBAAIRAxEAPwDEuhBvNCPDEyYFGYiz52oNjBNYY7L1R4gC7E1Yhlo+JqsgkcxVmVkSfLama8gsLw83BGkeGfiDRf8AWqyn+WpWuJG9ufQ1VhPJvx9aVxtHdMJx8eJ3/SasyeakRqNyJjcxQ2KwPpG9U4Z0kRftQ43EZPZptBOoAtvMwTt9qExMN9XvNtzb6Cuy2dK3Igc72+9cc0HsSRPED51GMWhpuyOVxGVgDztAn9aaO+0ifMm0+nNI0w7ySSdwZgR2tTPBzYB06pHff5VWt2RYQqdhJ4j71YHgkWI5+9/XmqFBN5m9Wapiw/f1pkBoOTFRlAKkRtB5/ajAhkETfzvHaluWckjaBxTZNRmLkDjt/OaZq0BaK8dyWiduPP8AxQ6mCYE/UegokeV+9Ks05BJ9f+qnVMYO/qVUzaP1oNs17QsBYfzaqsDLtiuq6ogeVh+9QOXUgqhZWJYECwBUbMfSlcknRphhbin/ACVZl9Bj3u/c0PlyGaQIA48qVY+YKsZOxv2pxkWJ8W2ranqkTkt9A2MLwOb/AB9ahlxPeSTbijc6unmZBHxO1V4SaCJ37z87U37RPJUcC5ngCfWJNW4SEnUbbmOQF4+tQgmTuJ03+lWYGGSSknVML2vcn5CggtBBwwGAKkkXHcze9WvjYrmApa9iBbz8qaZLo+I0u4ZRZQQN5Ejnai8XKaAXbF0qI0qYAB/zSTnWiuLDy29IzbZkp4XTfvvv51VmsZTLabzFoFhx51f1Jw7C5kWkD6STJFLdLB1Cg8AD70Yq1Yk1xk4p2goODcdrCO+/pS7FOoyd/htWkzOFhoALsxAJ/n3rPZnDuY2O1GL2K+jzLflHcfe9NQi6CRJnZRvHck0qRgxFrRf17Uw9onhUG5IsBaP4KEwx0eZbDF5Gx/nwqzxf2j6fvVOUxvHLNYzIje9Mv6RO/wD7qSQyM46aQaAxd7c0xxm+Nopc1r9qshC1zYCajrgE89zUC83+FQ9p+tFIDON5vzxUsOATE1WjX9amWpqFLXiP815l2AJMehqEk1wUixPzBihXgO+ya4524q1XJIgD7/Ojuk6JmxfUAJgqOQRyDPwp91HoJ0FgFD/7Rpk9o2+NLJpOiixuUbTMsibXMzYefnROAwKwd5Mm0/CqXJNmsV34IIqVyR4bxx2rmvBIOyONNjO/amOntS3JYfOw9aYAnkiPL9aR9h8FmA178UTgZ8uWCXc+FMNSQW5kxsLc96GwWKtIN7/oaZfggJ42KTiI5luDruAPMAU8nUbHww5ToMw/w8qpfHjMHxEKxKqD+XT2pBnnY60eCyOBK21CJ2rRdVy6rq0u2vFdVFzCgSWUEe7PNZDpWG3tMRmAEeEXJHMwSb1OEnK7LZcaguiWXzZTFWYUNAkzaSL2+U1pShDuhi8kFR4QItJ5JrM5rA1+E97U0yL4ow9BbUpOkWMx2DfSKnmikrL+my1qhP1PKbgXXUCYE27WqzLzCEbbX86c5ZUQ+NlEG41D4jzPFqy/Uc8faNpWEtCgwI/euxS5e1C5oX7hvnoKEgqWBFgRO9CuJ0RPy5P1maGdFUkqQoYSCBYztTjo2XYuG3C3B84kX53qqeicsNOrBsvknKHUDZxvwSYkxt8ad5fIojhi+rUVWZ8IAF/O8xNB5fOoxUGwckNEyGmQwI57jyqwYhdijnaRIEm/ut5iR8Kfj9km0tpaT38m3zwYqwRlRdSsWJGmAsfIVi+qHDkeLU8+JpJsfd/2j4UBnuo4oQ4FwjEaxvMbDyBqrAwCpBLW5BEybWHAG9K0o7fZzbek9BH9ONS7mOR58UsxXOtpfQVJVRvHc0/6w4VFdBKgbdja1ZjEfU4O8/P9K6Pu2LLWg1HJ3kk31GZIvaPOqHCwPLva/ai8NWZSxaD7osYt2ttFDjLuQdoB4+tuLVyF2DOviid7ni+01dpBIUQAdrGRG9ePh6cQS99IIjaPOh8zj+L0vPqRRavoaydgQDwTBP38q9kf3r8jVKHUW5uTPlRsn+5flStBUhUlr996HxaH/qTEC0Vcr2v8apTQpUGMelQjz/6qarNzsa9dYvTXs5xbVkWPHFRBE3J+5qLPf9fOvI/WnSJ2EJntPuJ6lr1PGzmI4BIVRQ+WQsdMSeOL08fJhAGZQYFxG1Sm4xfWzXiUpRe6Qmy+pnmwjeK1vResFSFclkNiDeBwRWbGDEwd+B+lWoLjiuklJUyDk4ytG+z/AOHUxyHVtLGJI2YfvHNKsx+G3RiNY0yLsNl72sfOnf4XZmwVIvEggm+9o/ai+tYgZNB5NwZ+3HepJtPi9l1BTqSMQ+A6+8sSTHw3ipofpvTvJZRXLOzBwtmUCyyZ1DyMWI3q7/RsNmBR1CksYZiNMCSY3gTT1TohKPwLcs5GxA2kETI3+VaH8K5ecHEZVglwR2JC3qfTegI5LMxZLhYGnX3PfT271osHLhFCoNKjYDap5ZKuJbDB9mN6tmdTnw6CohiOZ7R+ppc6qigWAHeL+p71p8/0NXcsrMH5M8dopNjZLDUDXqO5UgAiQ2kkiJHHzoQaSKzhKbqxMmFqePFBUmBaSDf6Uxw8LUNCuVG4I/MP1BpXnMRkcOGUaTaZjzB4vVGW6uQ/5YJlY2nkHyrpvkteAxxPG6fnyNM/hqhVE5EgG+3vH60BmcFT4WFxdTH8sajiZss6sSJ0sB2AJBqxsfWoncW9RWeUmpKSNuLHGUHFiXFa2gzC/wDxptlsbEXDGjEIG4AAiBuYoLOYYMkRq+370Z0Qhw2GWgxK+Y/Mv3rUpKUbMOWEoOmUnWcLSLtr1g7XF4H1q7DOKxQlwC27c/tV+VjQw0zpJ+UGolDpS9gB+van5U6ION7YVh5bSwJJcm529KKyDgkoRefDItPPoasyy+YE2abSP8CmmTwEklbmNrRHeealKV9jRVdC3qmFCIgvMl9yJikHTcFQ972O2/1rbZwLoaBEDf8AWsv01CXcxNufpt6UY9MElsuxVdjJOlQLDv2FBI8GTaTY89pp6iEbx9YpT1Z1C/l3FhFGPwJJUBdRxNGIrSGMFSQsA80nRpV3O5G3nxTX8QXw8NubT3NqDy+WlwjAgABiObC1UukBIu6Kq6WDXKrHx3orQvf6UHk00Y5UT3Fr+sVP2v8Au+jftU5PYyRmMNJNX6rwKrwmIBtPeoqW+ZrQ9i9MPwMJYEyBtb71Vm8IrYEkedF5V/CIiDdvI+vaiM3gqUkmSe1Q5NSNDinEzp9atwASbCarzOCUMU26XgeDVeT2itEpJRszQg3KizKIEGl1DBt/I8EH0ofNZ3EEgOSm4BuYq/MNEDcC3Y+UjiKFzD6YYbb/AANiPnUoPk9lpRpOi3XrGoG/8371FMQzB4oHLYukmPdPFM8rhB2FoG96o1xM/Zpfwr1B8N4LKqmPe3vtA5rV9Wz+GylGieQCQWBHB859K+dFThkNMgNt5eVOcPruHoLFAHU/+OZIHMt39Kmqex5XB0i/K5r+lxBa53VtinA8zB3piM7g4gIA0uIieQebet6yma6i+YIbEILifFEWrzK4gVxJ+sGKaSvZNS3s+nYXUGCqowztyYkC09h6dqvTP4zjSuBJFjBtvxO9qVdGzAdQpPiXad2W0H/NPMLHYDzNhUXGJoU318AX+mYka8bE9mrH3R7wHmaV9bwwroEhRLKo4MrEGe8i9d+LOpeIpMCL32Rbn5n9ayWD1jGceKGSNWk7i02PBj9KKx2vaNizVJOXQ/boZKK8B1M6lBIuDBIPBnjmhE6VhoHTSFIbUdQkgcLPw4on8O/iBWjCYEIWLLtKkmSGng0Q7LiYjr7yDUQwJBA5+GwoyVL7KY8ilJpvS6M3m8sjvrQaOdJ2iPoSePOh8EwSp3BrZdD6QjqXedXF9qR/iDpGJg4xxDLo598D3fJu3rWaVSj9m3FNKVeBRj4d5E1RlnCYqPJADQ3lNqZZvCi4Mr3pBmvC3lMEfzzo4W3o71cVVmpZwDigT7pv3vb6V5AbERV2UCedhUOhsHwcQ7sqie8XvRPQwGLPFwANptN/0qjfZ5tNUhjglQAGXV3NpBP70zyqqgsD6ED7c1Rl8oNZf5QfPYirM1nwlmUx8BUuWyijaso/EOL/AOMqq2MSdopJ0J2AYkXJ+UVdn+qLiSANOkG0yT2mkqZsoCAatHapom9PTGnXc2RhkKxk2MdvtSh8iCirIJ4gWPlPJozNJOGzreQN+3pvQOVzBSBHmQKW3Je3wW4qLqT7KupYg0YandSJPlXuWxtWKHYDxzEi0Cw9KozRGJiO0lVXneT2H1qCP40E2WarVxM8tOy98QDG1GxmJ4vHFF+0X+5PmaX5lbi0kGh/YH+CupVsRp+AJF4+NejKuZIWY3+FH9GwFfEAm3PoBNG51P7RvYeh5j965zp1RoWPlGxNhC2kG/PpROA4hR6/wUJiYRRiPLf7VPKMCb8bV0las5adF+PhBhBHoaj03GMaDErbaf8ANQxcUwb0L09iMQf7q6KuDsRupqg7qBO/8/ehs2fAfJhHof4aP6gJXbbzmlmbgoDzIrse0g5Htg2GL/EU9y7lF1f7Qb7HiKQ4XvUXi4jGJaR24q0029EoySTtBeZzAe4GmI53NUa5qBcRHNW5PLs7BVBJOwFckTlTLss5F/nWn6PkihWVAbdibm+yqPLn1q/p34SsPaE3/Ku/xPFaZsumD4BpBAE32tPvGpzTkqGxyUHdb8C98LFEPhKJUkEkSYIsPQG8Cn/Tn1AOSNQW42vtqHrequi5tHZtLTYTx8hVWf6cqqXVmD3N28JPFvtStKLopyckn/pifxPjM7tH5m0//qN/rQ/9GBgtpe5Bt6D7xUsdGYHWsmTB2AJIvQedzD4alblDMNEr2mapB7oScGoqXyCZXFMTzE32719L6Ui46I8hdaeKLFStipM3E3r5Rh4sCK0X4e64uGPZ4ikpcgg3ViQfQgkUJaZ0Y3G/JrMLIPhyExDF7G+3bmoH8TFG0YyBgd9PHqppJ1XrbPGjFG8+EXEefAnik/tiz6mJJJuTz61nycfHZv8AT45S3Lo3OYyGWxlLojkxdEhSO1jWN6t0rRJnwgxDeF49OfhTUYzrDoTPkOOx7il/U+ta9SaT8YN/KpQfwaskHHT2hRksRkJKkx7p/Y1rvwtiA6vDwLgbVlMuo8c7GPhvTLp2b9mSQTJEWMTVX7riYskeKUjZdQxxhoX1kEi029JFfPs/nXOo6mYk3af0FPcyRiDxGed/vSrFQAAQDvf4/QUYw4/ZOM1LvQLkDB9VJ86Y5DLh2M/AcmlGbY6pXiw4sPtTfoiM7CTHeO0fz5U8hEqdjTBwfCVdoDC3pxekOZRcPXJlgsA8Geac5/A0z+YcH4bGs3n8MjDLHcyfQTS41T/k6UuXa6J9HwSyAk+9JM7AbT/O9Pst0gMuorq8QgglT57i9VdKybDTK20d+CBVuazbiNN2WAGufCO45psqk17R8TinUkHDpWEToS2LJhGaziJBmIAEHehv6JuyfT96oy3WkJZ8TxuAVCgQt/4bmhf9ZX/8H1pVj17jpZqftQs0FNBG6m8fvTbKqHvAiZJ86X5wBhHa8+f7V7kNB8IJ1Dv9qk/dG32aVUZUugfrOTOuVEigEBTcVqGw7Xj1pL1R0aFUgwbn7VXE3KokMyUbYszDSxjap5fClge1eHCK8SKKwx7oHG/qePlVpXFURg1LYShDWPmTbgUs6jhyBG0T/PSmWBsxHpUcZANA9TUoOpFZq47EeCviFMky5cFVWTxHlVGLhANMk960n4fymnx4ga4AVRYkE3PoBWmUvKMqXyLU6QqBWxWbxEjSi3kcEnatXlsXCwUHsMOHdVKGJO/i1E32ojM4D+zDYeEFkDSTBHm3rFX5bpogu4knwiBE+dqXvsR/KA36jiaGBc3JiN4PE1TlMu+K4DMTJEkngXJ+FX5jKy4RBPAP6mna5EJhkLaFlj3HPzig9dBVtjDo+GiOqpYENHmLQTU+p4eoqJ8Np84MH9aE6bieIEGSyWjifCB8BR6qWxIJBCoD8Zk/pU33sp4M31Lpwcsq+EA/LVtSjN5Y4fgcEqSVjkECZ9OxFbnOZYLiMYsVWRzGxpb1DpQxAUfw6QwVjwvn3EfSaeNAlKTpPwfPM904aiIgjkCPmPvtSjPYLJAYRzP6Vtsr0d3QYbkKwkYeIlwB/aSdwex2pati2DjrIBIINo81PFNWzoy0IspAEzemGVYd5ruo9GbAIIOpHujfY9jS7ZjWbJC2z0vT5aiqNTi5Z3RWkkRtMf8AdIs0qq5kGSBHkdoNdhEkTqPzNQzieHzqUFxlRqyz5RuipcQGxPIJ5onVaZ90xelmQUsWHMfemqpqXE24+lXdRlowSfKDs72xIgE+dXZeGdb7zHrFAZfDvf1j7UzwiJUjft8KeXwjNFeQbETViaQLnen+BlRh+M+JoFuIoXp+EGcmPL4c02z+Iqox7A77km01KTdjWqAMTqwI1YiQrWleP2pP1rMI+HpQkiDuNzRHUMPSAJtYkfrSvMJ4Dbc/SnilaYkpaocYON7VUKNACrqE8gQY8qPGEoQbkydp0lolb7xSXo2HpRCGEsGPmADHyo7Gx2w2aL2AAncmRtRyRbXtGxSSfuEOaYjELEKpJkgbATVntfKmIyAA1P75JnsvMHzuKp/oD5/OgpIaUbZdn0REKyNVrc0uyuHMkGDxG9LsXMEsxYkmDfvRHS81oYFr770jxuMXRWOSMpbPc4jjckj6VUQRpJWxv6itn7EMBEeJZBAne/P8tSzO5dk90ykXjjzjg0kM/wC19jSw/uQFm8CD4TK2IJ7b0oxcVlJng8cj96YYmYBQgSYMSO//AFSzGQgXrRBtr3Geaj3EKy2YFuxqvO5qTK7AR63oLBMfy1e69+Kf8aTsT8japhqMWIAF7TzHf1r6RkOmL7KSsSgBE2Fxtz4q+f8A4ZziYeIGdNfbyYmAZPavqODjK0HVIK6Z78j1G4mmquiM5X2Twk0gBbJpAAG38mpYqx4bT3+wNeukKqyNhHxvXuJAFoLHtwO5oPexQbK5cBi0WFh9zV3U304GIZ8TgIv1n9aIZQqKBu36UP1VNQwk38Dt8dhS+R0qIdEQBwv+whb3kQJA7X/Wni4OnENI+jYuGuYU6yS/hCkGAdoBi958q0fUFKsT/NqD2xukFqoYBuRY+dKs1hSrhiAwm5sNP7RTHLHUs/Ajzobq2B4QQN1hh5cHzodAZkul4Ka3ZNak3ZG91r2de21R/FnRxiIuNhjxrGteSvf4GRRyOFxVcudARho0xJEX+F4mm2ZeEBABAAknlG2IHkYNOnsn0YfomIuIpwcQSjWE8H7VlOq5F8DEKODHBPbitVmMqcLEYX3kHuJmjfxRlVxMv7QQYAaeQTYilasrDI4u0YnJGx7URiYGoefH3oTKmCQTB48xR0+frWbJFxlZ6+GcckRZkMuRrm3H1q4YukQBPrt6VZmVg+XahV38ot/OKvF8lyPOzpxlx+DsTHIYhbbSYorCc2j0PegXkGTerE3Hl/BTNIipM1XT8wqJ/uPxtzVefxwy6QZ8V/tSVc0b39BO9TGMTEz9N6nxG5DLql48hvSXqeNCCN2/6opsQjUN+1L8zDlUmLgEmnihWXZeQEknYDb5CRx+9McyBrQsQSNwOLz8qHzCIEBD6WA90nxQLfWuCgprJva03iuctBSph+cxVOJYkhomdpq3+nP9xpDiY0tYXsR9qN/1dv7/AP2ik4lPyCE4RkTAnf8Aai8HLgL67/tXZhB7wN/5tVuWdQASD6TsOTXSk2rRSEUnTDMt1B0HhuBxx/N6eZfC9swYjSDBYCDA+87Vm80FMFY94XHNaDp6gIlzJAO9tRvMcRWWfGK5NGmKk3Segfq3QUBLYTaInhiNPnvesk+GPMz/ADatrnepvpMMQbA9vWBWezmSLOXUAarldo7x3B3rRhy32zPnxJPQnOD2PwqBFqKdDJEQRVeIkieRvWutGNPZ2FsCN7RX1DpzMmCCYVidQ7hTB0n49q+VZF7jyIMHb419F6VmlxMMswllgGWmD3tuK56BNcuh/gY6tY9r8rH2qeGJM7Tt/wARzS7IAk6ZsTJg8elNcACSfgPhQYqL8XDMqRsBA+tDdRs+F/xAPoZpnjJIB4FLs6up17aLeoNhU09la0V5bC0YiO/ih9OGq+HSLzfkzxWs6nhBl1elY7qynQHR9Onxg8qwBkg9+PjWh6Dm3xcuC5lmWQYie9jz51zXkX6Csi1yO9F4yAqJ/wAfSgcI3Ebjj96s6hj6IA37nuRzQq3o5ujLde6fDsuohoPs99MmJEcmNqcdHw9eAFLE/C4AMwZqefAKa8RD4VAGkkyZsRyDSH8K9SLNiYQZiA5aSATc+6SP5amp0wNqki/OZTXdT4ixInsTF6E67li2WZEBLal8I3ABk+tMM67o5EErxHHy3qOM8kBBdrkmRfiaaid0fLsbDKOJEEEzOw7A/Gp47sU1gadJgi/yk/Oi88hfGYRu8ekHf0qjM4a6iJkYZgrPvjggc80zipaZbHklD3IFdpQ2G0gx96GS49avx8uEJQEgEWg2IO1UOpUkG/b/ABU4wcbRXNmWVppFZG5g7VEvAmb17r/xVTtNMjOWpig2FEYeIJpeljardcChKIUw98fbjk+lB6xrDC5mf2rhySbRHmahhJf+WrkqQ1hOPmGf3oN7GL+k16MabjgfE8fpVLpMDtXlhQpHJk1czMRIip6fSqQ9W+1P9orqDY0w8QLYLq9bT6c1B8EkmU0ncDkj03PwrSNkkV8J1EKreL0g39aY5vKJioG5F1YT/Iry36qMWnWmes8DapswRwZ8KDeDHmN48/KneRzaqioWhuZ4J3A84FH42Wj8ssPeH93+4RcN580M2WSzKfPS3f15oyzRmqfQscbi7XZYqhpIKsO1to5pbn0ZLC6T4e48vSaKxMrYuoKMP7SL/Zh5Gl2Nmy58YHYlB8bqbijii27jteULllqn2CdWw5AxF5ADdgaX4bnk70Xm38OhWlWE+VtvrQKNavTxXxpnm5V7rQOE0vHypx0rNaTGxP5pO3aKXYwlpHrRvR8vrxEHEy3oKo1YqZ9E6USuHO7Ec9uPnTTLCdJMTuRSjEACwZIaPdO0GQPQ046Via/F67eVRbtsXi9X5GJf8vBoHEw//KPJIPxo7DILQfX1obMmHLf7vpxS+Si6A8zkw84RBuZEGPFv8ZjanHRGfQ8xKPtMwsAR5C21K+vodAZGgiIO0GN5oHp+PiB1xFsMRgoMQDqET2m3NFnUqZrccaHV48LEbdqH6iAb7id/58KNWHwoQmfFEiDO2x4pBmMQgKpMyeLwY2imirJt0MsJycJrifymO2wFfO85ngublMTS4kGLfMDvNazMdVOEiAEXcayR+Tv5VmMXIhw+OgChi74Y0htYDRfssjbtTpUraBpurHY6jmdehwG0ke5bUp90zyIimmT63lsTEKMwGIpKgHbVBi+3+ax7dc0uS6Ee6krGkemrcC9uKsx+p5Y62RA2K9ghWJMRqJFgBveu7Oca0xN1TFfBd1fDZXN1IIgoxuATShMQiWMA/wA286P6jm2dyX1OU8Ex4UBvv3J70pZziMoBhQDtvI70zpK2Mk26QbmcqwwkLkXBKiRIE2BoVwWSeRzXuKvczVmSxAfA1j+tK5WHjQuZqoMxtTHP5TQ20A7VQyDiusVoowcMnyq9cEc3PzFeoL71ZpHalcjkRdwdhP6VAIeaI0zxVyp5UOQ1WC4eCT/1Uzl7bz60RqN/KoajQthpFIXyFR0CrCtdo8qY43SYgKlRM+8s+V4+N6knUDqXVdeItHa3NLMpj6lBvtII5JtXahqif+q8H8e2me7GXJWEYmKdZvz4fTsfKvcvgmYYb9x+kVHwxJ37AcVaueZragqjtu3x7Ud1pCtfINmMUK5UCwME9+49KT9VykHwibSsbkeXmKPzIu19jx2qp8QsAOVrRjfFpr+zNkqSpmYxmiG3DfAdpjgjmqcIxRnVcPSx7G47TzQQPi7yK9WDuNnmy06LGanvRBoRsQTqvAAnbuP2pE1F5XqLpA/LEERPx9aeSbWgKvJqUxHfRiggMSSLSBh3uV21bxWoyWaCMpAkEz4YuCNyPtWcyWeTG04KYzJqhQY0mR+UyIM9qYI5xEdC41I2oeEhwoGkqZ/NI+VQmnWuxovdPo0/SXOIxJb3TyOTsKuz2GpYrG4N9rjalGVzuJh2ddYsA8gFmI5Udtp7VZmM7iezKKpdtIjVYgExrEXgzFGr6ZylXaJ5nMFUC6lXT/8Ac1DVK8R29b0rzOZQYbISF1g+zxHWTqmW1aTAWIAq/A6c5xU1kEL7wXfQV8SkH3ln70i/EGWQ4pfDeUYqqhZIkWMg7wbQL2oxi72zrVdbGXQus4iDFwW1FwrBcT8qsRIA5iNqJ6NmdKkT428MkRJJEG9yeKMwunIrEOoZzGtxaWIAUwL7Vey4WCvtG0quoluWLCw0je/3ou+X0KuNff8Ahlc107ExQ7OTpDQwBvJmV0+UXPnRnVkAyyBDoZEHs76VUyW+IAFMMpj4SYOLiYrFPbB1BiYuWEed96xXVOue1/8AGhhAIUkeI95nYztRbegxirbXZf17qZbElAIQAatIbUxALsAbCT5cVnExVElQSTeT504ywBTSZn9aWYOV96ZsSN6LaS0GPdS8EBjuEKlzDEFx/cRsTUUtcWkbeXNeM6jeTUDiHgUtN9lHPVRR7iNN4qkuauGrvXaB8fOiqRKh7kFTGwjhuTqB8LfDz7UhzOEyOUJBK2MX9DRWVxSSEBiZBM3jtFUY+CEYyfSOaEZbphcNWipFJq4WrzCeN6sbEEbVzewKJbgC16taKFXE86mMQUrQUehfWuCdq9RqbdPySMjtiFxKn2YUXJHM8D1rnKuwxi5aQpQGdq99m3cfOneX6QrKjByRGtzyqwIBA2k7c1qf/ovD7D5Gj2LJOLo+bfh3qjKSh8QIkA9x2rUYQVxKgqw4PFptNfNsHEKkEWIpvh9RYxLN/wD1H6VL1HpeUuUdGnD6rjHizYYpIPi0pI3uVY+YiV+FROIAsSvqCDaszh5wmzMdPA1Mb/C9S9pYxsYmUFvITes3/M1pst+e+hhmc+qkhIfv/aPjQQzDMTLE/wDHwr89zVDDv9YA+Qr1W8Q7kWtJ+C1eMIpaISk29lWOhIO3e0kn40AWgimTCN/qTPyFLc2sNFacb8GeR6+IOK8bEHxqgEivQtVoSxhg5+4kbcix8jWz6R1xFdXZwfCxZSPE7ER86wC1fhYxWIsanKKvRTlcWmfXuldZwyNY0kC2wYxyIpzj5rDIGpkRAB7Maoa+xEXAmvjeR6iMMals8i8TA5vTRuvYWiGVi5Zm1b/8AQexk0HFCqzc9bzTaUfAYM4k2JEr+cybW3mhct0QM6NiBXEI869OptvEduR6xWTyv4s0oVZfFsGGyjsE2uJ+dG4v4x1MBh4KgW98kk/AGBegotDOqNf1vKuWGh9IKwZUbz89qxfV+ouMVXdJUMFKmF1KlrLwL1T1P8RZmA2srM7AD9ZrOZjNu7FnZmY7sxkn40YxFaGnWesvjQsaVEQPdAteAP13pPrioNi1EPT8dBUmOegePHTUbXBntTT8RZI4ahxdG94ja3IrMYOYKEMhgjkVocLq4dGDuoYC02DCLgjuDU3af0Mku7M67gkn6D/NcMQVVmEKn3gwOxBkenlVNUUReQW2N51HWKHIqaJ50eKBbCsrmArhjtsfQ81Zns0rv4fdGxiJPJoELVgSlcVdhUnVEva16HNVhKmKJx7qq7Dk1SRTv8N9O9pijwyq3bz7CgwoO6X+H3dQ7kIkTJ7em9aTA6cFwxhlTDIVDc3uf8V2cxEQHxG1h/y7DvFVI2sh8UON/BqIBI5ngeVSlFSVMtBONNE8PCwsBThILEanJi4WJnzJHwinn+qt/t+n71mequoWAoJ0gW8yJVR9KH/ocb+w/wDqJ+9PGkuycoyu6Pl3NTQ11dWhmdBuVxDMTajCY4G/N/1rq6ss+zRD9JdhiSeL8WqJ98AWncjf511dU49seXgi58egWHlv86GzqCAea6uqsO0SfQCKkN66uq7JokKmu9eV1Ixz0717XV1E4kKswPeHqK6urjjT/iLAUIIHCn4kXrKNXV1Lj6OydkK9FdXVQU9qTOYrq6lCVipAV1dXM4noFTKCurqACSivYrq6lCe16dq6urgksFBPxFbzpOGMLCOgbkSTc11dRXYGV4mGDiaSPCoJA86Y4L6sVgbBUsBYCwrq6kXb/o1S/TH+WLcdzOI3KwV8ibfQbUNp8zXV1BAy+D//2Q==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552685" y="2185916"/>
            <a:ext cx="7699585" cy="138792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err="1">
                <a:solidFill>
                  <a:schemeClr val="bg1"/>
                </a:solidFill>
              </a:rPr>
              <a:t>Цікаво</a:t>
            </a:r>
            <a:r>
              <a:rPr lang="ru-RU" sz="2400" b="1" dirty="0">
                <a:solidFill>
                  <a:schemeClr val="bg1"/>
                </a:solidFill>
              </a:rPr>
              <a:t>, </a:t>
            </a:r>
            <a:r>
              <a:rPr lang="ru-RU" sz="2400" b="1" dirty="0" err="1">
                <a:solidFill>
                  <a:schemeClr val="bg1"/>
                </a:solidFill>
              </a:rPr>
              <a:t>що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рибку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чіпляють</a:t>
            </a:r>
            <a:r>
              <a:rPr lang="ru-RU" sz="2400" b="1" dirty="0">
                <a:solidFill>
                  <a:schemeClr val="bg1"/>
                </a:solidFill>
              </a:rPr>
              <a:t> не </a:t>
            </a:r>
            <a:r>
              <a:rPr lang="ru-RU" sz="2400" b="1" dirty="0" err="1">
                <a:solidFill>
                  <a:schemeClr val="bg1"/>
                </a:solidFill>
              </a:rPr>
              <a:t>тільки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щоб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пожартувати</a:t>
            </a:r>
            <a:r>
              <a:rPr lang="ru-RU" sz="2400" b="1" dirty="0">
                <a:solidFill>
                  <a:schemeClr val="bg1"/>
                </a:solidFill>
              </a:rPr>
              <a:t>, а й </a:t>
            </a:r>
            <a:r>
              <a:rPr lang="ru-RU" sz="2400" b="1" dirty="0" err="1">
                <a:solidFill>
                  <a:schemeClr val="bg1"/>
                </a:solidFill>
              </a:rPr>
              <a:t>проявити</a:t>
            </a:r>
            <a:r>
              <a:rPr lang="ru-RU" sz="2400" b="1" dirty="0">
                <a:solidFill>
                  <a:schemeClr val="bg1"/>
                </a:solidFill>
              </a:rPr>
              <a:t> свою </a:t>
            </a:r>
            <a:r>
              <a:rPr lang="ru-RU" sz="2400" b="1" dirty="0" err="1">
                <a:solidFill>
                  <a:schemeClr val="bg1"/>
                </a:solidFill>
              </a:rPr>
              <a:t>прихильність</a:t>
            </a:r>
            <a:r>
              <a:rPr lang="ru-RU" sz="2400" b="1" dirty="0">
                <a:solidFill>
                  <a:schemeClr val="bg1"/>
                </a:solidFill>
              </a:rPr>
              <a:t>? </a:t>
            </a:r>
            <a:r>
              <a:rPr lang="ru-RU" sz="2400" b="1" dirty="0" err="1">
                <a:solidFill>
                  <a:schemeClr val="bg1"/>
                </a:solidFill>
              </a:rPr>
              <a:t>Саме</a:t>
            </a:r>
            <a:r>
              <a:rPr lang="ru-RU" sz="2400" b="1" dirty="0">
                <a:solidFill>
                  <a:schemeClr val="bg1"/>
                </a:solidFill>
              </a:rPr>
              <a:t> тому на </a:t>
            </a:r>
            <a:r>
              <a:rPr lang="ru-RU" sz="2400" b="1" dirty="0" err="1">
                <a:solidFill>
                  <a:schemeClr val="bg1"/>
                </a:solidFill>
              </a:rPr>
              <a:t>рибці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потрібно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писати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добрі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жарти</a:t>
            </a:r>
            <a:r>
              <a:rPr lang="ru-RU" sz="2400" b="1" dirty="0">
                <a:solidFill>
                  <a:schemeClr val="bg1"/>
                </a:solidFill>
              </a:rPr>
              <a:t> та </a:t>
            </a:r>
            <a:r>
              <a:rPr lang="ru-RU" sz="2400" b="1" dirty="0" err="1">
                <a:solidFill>
                  <a:schemeClr val="bg1"/>
                </a:solidFill>
              </a:rPr>
              <a:t>приємні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побажання</a:t>
            </a:r>
            <a:r>
              <a:rPr lang="ru-RU" sz="2400" b="1" dirty="0">
                <a:solidFill>
                  <a:schemeClr val="bg1"/>
                </a:solidFill>
              </a:rPr>
              <a:t>. </a:t>
            </a:r>
            <a:endParaRPr lang="uk-UA" sz="2400" b="1" dirty="0">
              <a:solidFill>
                <a:schemeClr val="bg1"/>
              </a:solidFill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613434" y="3573844"/>
            <a:ext cx="7882372" cy="80598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Звісно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що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до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весни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ще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далеко... Але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чому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би нам не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потренуватися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й не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приготувати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таку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рибку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вже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зараз?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613433" y="4379831"/>
            <a:ext cx="7882372" cy="42602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Що на ній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написати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Складіть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2-3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зв’язаних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речення.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Заголовок 3"/>
          <p:cNvSpPr>
            <a:spLocks noGrp="1"/>
          </p:cNvSpPr>
          <p:nvPr>
            <p:ph type="title"/>
          </p:nvPr>
        </p:nvSpPr>
        <p:spPr>
          <a:xfrm>
            <a:off x="566401" y="154694"/>
            <a:ext cx="10623257" cy="70124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300" b="1" dirty="0"/>
              <a:t>Вправа «Квітнева риба»</a:t>
            </a:r>
            <a:endParaRPr lang="ru-RU" sz="4300" b="1" dirty="0"/>
          </a:p>
        </p:txBody>
      </p:sp>
      <p:pic>
        <p:nvPicPr>
          <p:cNvPr id="5122" name="Picture 2" descr="https://encrypted-tbn0.gstatic.com/images?q=tbn:ANd9GcS4jEffQE7rkrdFo15DpNzcPUKdWnAX6uWb9sAPOpZlu4IbDL31JRpWwqnLDgXvUNBiffo&amp;usqp=CA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0343" y="2354215"/>
            <a:ext cx="2676980" cy="200950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2" name="Picture 2" descr="https://www.dilovamova.com/images/wpi.images/events/204099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4798" y="954298"/>
            <a:ext cx="2808312" cy="130071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3" name="Подзаголовок 2"/>
          <p:cNvSpPr txBox="1">
            <a:spLocks/>
          </p:cNvSpPr>
          <p:nvPr/>
        </p:nvSpPr>
        <p:spPr>
          <a:xfrm>
            <a:off x="8900343" y="4379831"/>
            <a:ext cx="2676980" cy="2228848"/>
          </a:xfrm>
          <a:prstGeom prst="horizontalScroll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err="1">
                <a:solidFill>
                  <a:srgbClr val="FFFF00"/>
                </a:solidFill>
              </a:rPr>
              <a:t>Якщо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будеш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посміхатись</a:t>
            </a:r>
            <a:r>
              <a:rPr lang="ru-RU" sz="2400" b="1" dirty="0">
                <a:solidFill>
                  <a:srgbClr val="FFFF00"/>
                </a:solidFill>
              </a:rPr>
              <a:t>, всі </a:t>
            </a:r>
            <a:r>
              <a:rPr lang="ru-RU" sz="2400" b="1" dirty="0" err="1">
                <a:solidFill>
                  <a:srgbClr val="FFFF00"/>
                </a:solidFill>
              </a:rPr>
              <a:t>мрії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будуть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 smtClean="0">
                <a:solidFill>
                  <a:srgbClr val="FFFF00"/>
                </a:solidFill>
              </a:rPr>
              <a:t>збуватись</a:t>
            </a:r>
            <a:r>
              <a:rPr lang="ru-RU" sz="2400" b="1" dirty="0">
                <a:solidFill>
                  <a:srgbClr val="FFFF00"/>
                </a:solidFill>
              </a:rPr>
              <a:t>!</a:t>
            </a:r>
            <a:endParaRPr lang="uk-UA" sz="2400" b="1" dirty="0">
              <a:solidFill>
                <a:srgbClr val="FFFF00"/>
              </a:solidFill>
            </a:endParaRP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1915567" y="4771509"/>
            <a:ext cx="5460251" cy="1061849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err="1">
                <a:solidFill>
                  <a:srgbClr val="FFFF00"/>
                </a:solidFill>
              </a:rPr>
              <a:t>Бажаю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радості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веселощів</a:t>
            </a:r>
            <a:r>
              <a:rPr lang="ru-RU" sz="2400" b="1" dirty="0">
                <a:solidFill>
                  <a:srgbClr val="FFFF00"/>
                </a:solidFill>
              </a:rPr>
              <a:t>, </a:t>
            </a:r>
            <a:r>
              <a:rPr lang="ru-RU" sz="2400" b="1" dirty="0" err="1">
                <a:solidFill>
                  <a:srgbClr val="FFFF00"/>
                </a:solidFill>
              </a:rPr>
              <a:t>дивитися</a:t>
            </a:r>
            <a:r>
              <a:rPr lang="ru-RU" sz="2400" b="1" dirty="0">
                <a:solidFill>
                  <a:srgbClr val="FFFF00"/>
                </a:solidFill>
              </a:rPr>
              <a:t> на </a:t>
            </a:r>
            <a:r>
              <a:rPr lang="ru-RU" sz="2400" b="1" dirty="0" smtClean="0">
                <a:solidFill>
                  <a:srgbClr val="FFFF00"/>
                </a:solidFill>
              </a:rPr>
              <a:t>все крізь </a:t>
            </a:r>
            <a:r>
              <a:rPr lang="ru-RU" sz="2400" b="1" dirty="0">
                <a:solidFill>
                  <a:srgbClr val="FFFF00"/>
                </a:solidFill>
              </a:rPr>
              <a:t>призму </a:t>
            </a:r>
            <a:r>
              <a:rPr lang="ru-RU" sz="2400" b="1" dirty="0" err="1">
                <a:solidFill>
                  <a:srgbClr val="FFFF00"/>
                </a:solidFill>
              </a:rPr>
              <a:t>оптимізму</a:t>
            </a:r>
            <a:r>
              <a:rPr lang="ru-RU" sz="2400" b="1" dirty="0">
                <a:solidFill>
                  <a:srgbClr val="FFFF00"/>
                </a:solidFill>
              </a:rPr>
              <a:t>.</a:t>
            </a:r>
            <a:r>
              <a:rPr lang="ru-RU" sz="2400" dirty="0">
                <a:solidFill>
                  <a:srgbClr val="FFFF00"/>
                </a:solidFill>
              </a:rPr>
              <a:t> </a:t>
            </a:r>
            <a:endParaRPr lang="uk-UA" sz="2400" b="1" dirty="0">
              <a:solidFill>
                <a:srgbClr val="FFFF00"/>
              </a:solidFill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481801" y="5590034"/>
            <a:ext cx="8085439" cy="1018645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bg1"/>
                </a:solidFill>
              </a:rPr>
              <a:t>Нехай </a:t>
            </a:r>
            <a:r>
              <a:rPr lang="ru-RU" sz="2400" b="1" dirty="0" err="1">
                <a:solidFill>
                  <a:schemeClr val="bg1"/>
                </a:solidFill>
              </a:rPr>
              <a:t>гумор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допомагає</a:t>
            </a:r>
            <a:r>
              <a:rPr lang="ru-RU" sz="2400" b="1" dirty="0">
                <a:solidFill>
                  <a:schemeClr val="bg1"/>
                </a:solidFill>
              </a:rPr>
              <a:t> у </a:t>
            </a:r>
            <a:r>
              <a:rPr lang="ru-RU" sz="2400" b="1" dirty="0" err="1">
                <a:solidFill>
                  <a:schemeClr val="bg1"/>
                </a:solidFill>
              </a:rPr>
              <a:t>важких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ситуаціях</a:t>
            </a:r>
            <a:r>
              <a:rPr lang="ru-RU" sz="2400" b="1" dirty="0">
                <a:solidFill>
                  <a:schemeClr val="bg1"/>
                </a:solidFill>
              </a:rPr>
              <a:t>, і </a:t>
            </a:r>
            <a:r>
              <a:rPr lang="ru-RU" sz="2400" b="1" dirty="0" err="1">
                <a:solidFill>
                  <a:schemeClr val="bg1"/>
                </a:solidFill>
              </a:rPr>
              <a:t>кожен</a:t>
            </a:r>
            <a:r>
              <a:rPr lang="ru-RU" sz="2400" b="1" dirty="0">
                <a:solidFill>
                  <a:schemeClr val="bg1"/>
                </a:solidFill>
              </a:rPr>
              <a:t> день </a:t>
            </a:r>
            <a:r>
              <a:rPr lang="ru-RU" sz="2400" b="1" dirty="0" err="1">
                <a:solidFill>
                  <a:schemeClr val="bg1"/>
                </a:solidFill>
              </a:rPr>
              <a:t>знаходиться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привід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пожартувати</a:t>
            </a:r>
            <a:r>
              <a:rPr lang="ru-RU" sz="2400" b="1" dirty="0">
                <a:solidFill>
                  <a:schemeClr val="bg1"/>
                </a:solidFill>
              </a:rPr>
              <a:t> і </a:t>
            </a:r>
            <a:r>
              <a:rPr lang="ru-RU" sz="2400" b="1" dirty="0" err="1">
                <a:solidFill>
                  <a:schemeClr val="bg1"/>
                </a:solidFill>
              </a:rPr>
              <a:t>голосно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посміятися</a:t>
            </a:r>
            <a:r>
              <a:rPr lang="ru-RU" sz="2400" dirty="0">
                <a:solidFill>
                  <a:schemeClr val="bg1"/>
                </a:solidFill>
              </a:rPr>
              <a:t>!</a:t>
            </a:r>
            <a:endParaRPr lang="uk-UA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66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8" grpId="0" animBg="1"/>
      <p:bldP spid="13" grpId="0" animBg="1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3004" y="332644"/>
            <a:ext cx="10621064" cy="70124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/>
              <a:t>Чарівні ручки</a:t>
            </a:r>
            <a:endParaRPr lang="ru-RU" sz="4000" b="1" dirty="0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796014" y="1125005"/>
            <a:ext cx="8627241" cy="122467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Прочитайте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речення.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Як називаються виділені в них слова?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Візьміть свої чарівні ручки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та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запишіть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ці речення, з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амінивши виділені слова фразеологізмами з довідки.  </a:t>
            </a:r>
          </a:p>
        </p:txBody>
      </p:sp>
      <p:sp>
        <p:nvSpPr>
          <p:cNvPr id="2" name="AutoShape 10" descr="data:image/jpeg;base64,/9j/4AAQSkZJRgABAQAAAQABAAD/2wCEAAoHCBYWFRgWFhUZGBgaHBweGhocGh4cHBwaIRwaHBwcIR4eIS4lHyErHxoYJjgnKy8xNTU1HCQ7QDs0Py40NTEBDAwMEA8QHxISHzQrJSs0NDQ0NDQ0NDQ0NDY2NDQ0NDQ2NDQ0NDQ0NDQ0NDQ0NDY0NDQ0NDQ0NDQ0NDQ0NDQ0NP/AABEIALQBGQMBIgACEQEDEQH/xAAbAAACAwEBAQAAAAAAAAAAAAAEBQIDBgABB//EAD0QAAIBAgUCAwYFAwQBAwUAAAECEQAhAwQSMUEFUSJhcRMygZGhwQZCsdHwFFLhFWJy8SOTorIWM1OCkv/EABkBAAMBAQEAAAAAAAAAAAAAAAECAwQABf/EACcRAAICAgIBBAEFAQAAAAAAAAABAhEDIRIxQQQiUWETMkJxgaEU/9oADAMBAAIRAxEAPwDEuhBvNCPDEyYFGYiz52oNjBNYY7L1R4gC7E1Yhlo+JqsgkcxVmVkSfLama8gsLw83BGkeGfiDRf8AWqyn+WpWuJG9ufQ1VhPJvx9aVxtHdMJx8eJ3/SasyeakRqNyJjcxQ2KwPpG9U4Z0kRftQ43EZPZptBOoAtvMwTt9qExMN9XvNtzb6Cuy2dK3Igc72+9cc0HsSRPED51GMWhpuyOVxGVgDztAn9aaO+0ifMm0+nNI0w7ySSdwZgR2tTPBzYB06pHff5VWt2RYQqdhJ4j71YHgkWI5+9/XmqFBN5m9Wapiw/f1pkBoOTFRlAKkRtB5/ajAhkETfzvHaluWckjaBxTZNRmLkDjt/OaZq0BaK8dyWiduPP8AxQ6mCYE/UegokeV+9Ks05BJ9f+qnVMYO/qVUzaP1oNs17QsBYfzaqsDLtiuq6ogeVh+9QOXUgqhZWJYECwBUbMfSlcknRphhbin/ACVZl9Bj3u/c0PlyGaQIA48qVY+YKsZOxv2pxkWJ8W2ranqkTkt9A2MLwOb/AB9ahlxPeSTbijc6unmZBHxO1V4SaCJ37z87U37RPJUcC5ngCfWJNW4SEnUbbmOQF4+tQgmTuJ03+lWYGGSSknVML2vcn5CggtBBwwGAKkkXHcze9WvjYrmApa9iBbz8qaZLo+I0u4ZRZQQN5Ejnai8XKaAXbF0qI0qYAB/zSTnWiuLDy29IzbZkp4XTfvvv51VmsZTLabzFoFhx51f1Jw7C5kWkD6STJFLdLB1Cg8AD70Yq1Yk1xk4p2goODcdrCO+/pS7FOoyd/htWkzOFhoALsxAJ/n3rPZnDuY2O1GL2K+jzLflHcfe9NQi6CRJnZRvHck0qRgxFrRf17Uw9onhUG5IsBaP4KEwx0eZbDF5Gx/nwqzxf2j6fvVOUxvHLNYzIje9Mv6RO/wD7qSQyM46aQaAxd7c0xxm+Nopc1r9qshC1zYCajrgE89zUC83+FQ9p+tFIDON5vzxUsOATE1WjX9amWpqFLXiP815l2AJMehqEk1wUixPzBihXgO+ya4524q1XJIgD7/Ojuk6JmxfUAJgqOQRyDPwp91HoJ0FgFD/7Rpk9o2+NLJpOiixuUbTMsibXMzYefnROAwKwd5Mm0/CqXJNmsV34IIqVyR4bxx2rmvBIOyONNjO/amOntS3JYfOw9aYAnkiPL9aR9h8FmA178UTgZ8uWCXc+FMNSQW5kxsLc96GwWKtIN7/oaZfggJ42KTiI5luDruAPMAU8nUbHww5ToMw/w8qpfHjMHxEKxKqD+XT2pBnnY60eCyOBK21CJ2rRdVy6rq0u2vFdVFzCgSWUEe7PNZDpWG3tMRmAEeEXJHMwSb1OEnK7LZcaguiWXzZTFWYUNAkzaSL2+U1pShDuhi8kFR4QItJ5JrM5rA1+E97U0yL4ow9BbUpOkWMx2DfSKnmikrL+my1qhP1PKbgXXUCYE27WqzLzCEbbX86c5ZUQ+NlEG41D4jzPFqy/Uc8faNpWEtCgwI/euxS5e1C5oX7hvnoKEgqWBFgRO9CuJ0RPy5P1maGdFUkqQoYSCBYztTjo2XYuG3C3B84kX53qqeicsNOrBsvknKHUDZxvwSYkxt8ad5fIojhi+rUVWZ8IAF/O8xNB5fOoxUGwckNEyGmQwI57jyqwYhdijnaRIEm/ut5iR8Kfj9km0tpaT38m3zwYqwRlRdSsWJGmAsfIVi+qHDkeLU8+JpJsfd/2j4UBnuo4oQ4FwjEaxvMbDyBqrAwCpBLW5BEybWHAG9K0o7fZzbek9BH9ONS7mOR58UsxXOtpfQVJVRvHc0/6w4VFdBKgbdja1ZjEfU4O8/P9K6Pu2LLWg1HJ3kk31GZIvaPOqHCwPLva/ai8NWZSxaD7osYt2ttFDjLuQdoB4+tuLVyF2DOviid7ni+01dpBIUQAdrGRG9ePh6cQS99IIjaPOh8zj+L0vPqRRavoaydgQDwTBP38q9kf3r8jVKHUW5uTPlRsn+5flStBUhUlr996HxaH/qTEC0Vcr2v8apTQpUGMelQjz/6qarNzsa9dYvTXs5xbVkWPHFRBE3J+5qLPf9fOvI/WnSJ2EJntPuJ6lr1PGzmI4BIVRQ+WQsdMSeOL08fJhAGZQYFxG1Sm4xfWzXiUpRe6Qmy+pnmwjeK1vResFSFclkNiDeBwRWbGDEwd+B+lWoLjiuklJUyDk4ytG+z/AOHUxyHVtLGJI2YfvHNKsx+G3RiNY0yLsNl72sfOnf4XZmwVIvEggm+9o/ai+tYgZNB5NwZ+3HepJtPi9l1BTqSMQ+A6+8sSTHw3ipofpvTvJZRXLOzBwtmUCyyZ1DyMWI3q7/RsNmBR1CksYZiNMCSY3gTT1TohKPwLcs5GxA2kETI3+VaH8K5ecHEZVglwR2JC3qfTegI5LMxZLhYGnX3PfT271osHLhFCoNKjYDap5ZKuJbDB9mN6tmdTnw6CohiOZ7R+ppc6qigWAHeL+p71p8/0NXcsrMH5M8dopNjZLDUDXqO5UgAiQ2kkiJHHzoQaSKzhKbqxMmFqePFBUmBaSDf6Uxw8LUNCuVG4I/MP1BpXnMRkcOGUaTaZjzB4vVGW6uQ/5YJlY2nkHyrpvkteAxxPG6fnyNM/hqhVE5EgG+3vH60BmcFT4WFxdTH8sajiZss6sSJ0sB2AJBqxsfWoncW9RWeUmpKSNuLHGUHFiXFa2gzC/wDxptlsbEXDGjEIG4AAiBuYoLOYYMkRq+370Z0Qhw2GWgxK+Y/Mv3rUpKUbMOWEoOmUnWcLSLtr1g7XF4H1q7DOKxQlwC27c/tV+VjQw0zpJ+UGolDpS9gB+van5U6ION7YVh5bSwJJcm529KKyDgkoRefDItPPoasyy+YE2abSP8CmmTwEklbmNrRHeealKV9jRVdC3qmFCIgvMl9yJikHTcFQ972O2/1rbZwLoaBEDf8AWsv01CXcxNufpt6UY9MElsuxVdjJOlQLDv2FBI8GTaTY89pp6iEbx9YpT1Z1C/l3FhFGPwJJUBdRxNGIrSGMFSQsA80nRpV3O5G3nxTX8QXw8NubT3NqDy+WlwjAgABiObC1UukBIu6Kq6WDXKrHx3orQvf6UHk00Y5UT3Fr+sVP2v8Au+jftU5PYyRmMNJNX6rwKrwmIBtPeoqW+ZrQ9i9MPwMJYEyBtb71Vm8IrYEkedF5V/CIiDdvI+vaiM3gqUkmSe1Q5NSNDinEzp9atwASbCarzOCUMU26XgeDVeT2itEpJRszQg3KizKIEGl1DBt/I8EH0ofNZ3EEgOSm4BuYq/MNEDcC3Y+UjiKFzD6YYbb/AANiPnUoPk9lpRpOi3XrGoG/8371FMQzB4oHLYukmPdPFM8rhB2FoG96o1xM/Zpfwr1B8N4LKqmPe3vtA5rV9Wz+GylGieQCQWBHB859K+dFThkNMgNt5eVOcPruHoLFAHU/+OZIHMt39Kmqex5XB0i/K5r+lxBa53VtinA8zB3piM7g4gIA0uIieQebet6yma6i+YIbEILifFEWrzK4gVxJ+sGKaSvZNS3s+nYXUGCqowztyYkC09h6dqvTP4zjSuBJFjBtvxO9qVdGzAdQpPiXad2W0H/NPMLHYDzNhUXGJoU318AX+mYka8bE9mrH3R7wHmaV9bwwroEhRLKo4MrEGe8i9d+LOpeIpMCL32Rbn5n9ayWD1jGceKGSNWk7i02PBj9KKx2vaNizVJOXQ/boZKK8B1M6lBIuDBIPBnjmhE6VhoHTSFIbUdQkgcLPw4on8O/iBWjCYEIWLLtKkmSGng0Q7LiYjr7yDUQwJBA5+GwoyVL7KY8ilJpvS6M3m8sjvrQaOdJ2iPoSePOh8EwSp3BrZdD6QjqXedXF9qR/iDpGJg4xxDLo598D3fJu3rWaVSj9m3FNKVeBRj4d5E1RlnCYqPJADQ3lNqZZvCi4Mr3pBmvC3lMEfzzo4W3o71cVVmpZwDigT7pv3vb6V5AbERV2UCedhUOhsHwcQ7sqie8XvRPQwGLPFwANptN/0qjfZ5tNUhjglQAGXV3NpBP70zyqqgsD6ED7c1Rl8oNZf5QfPYirM1nwlmUx8BUuWyijaso/EOL/AOMqq2MSdopJ0J2AYkXJ+UVdn+qLiSANOkG0yT2mkqZsoCAatHapom9PTGnXc2RhkKxk2MdvtSh8iCirIJ4gWPlPJozNJOGzreQN+3pvQOVzBSBHmQKW3Je3wW4qLqT7KupYg0YandSJPlXuWxtWKHYDxzEi0Cw9KozRGJiO0lVXneT2H1qCP40E2WarVxM8tOy98QDG1GxmJ4vHFF+0X+5PmaX5lbi0kGh/YH+CupVsRp+AJF4+NejKuZIWY3+FH9GwFfEAm3PoBNG51P7RvYeh5j965zp1RoWPlGxNhC2kG/PpROA4hR6/wUJiYRRiPLf7VPKMCb8bV0las5adF+PhBhBHoaj03GMaDErbaf8ANQxcUwb0L09iMQf7q6KuDsRupqg7qBO/8/ehs2fAfJhHof4aP6gJXbbzmlmbgoDzIrse0g5Htg2GL/EU9y7lF1f7Qb7HiKQ4XvUXi4jGJaR24q0029EoySTtBeZzAe4GmI53NUa5qBcRHNW5PLs7BVBJOwFckTlTLss5F/nWn6PkihWVAbdibm+yqPLn1q/p34SsPaE3/Ku/xPFaZsumD4BpBAE32tPvGpzTkqGxyUHdb8C98LFEPhKJUkEkSYIsPQG8Cn/Tn1AOSNQW42vtqHrequi5tHZtLTYTx8hVWf6cqqXVmD3N28JPFvtStKLopyckn/pifxPjM7tH5m0//qN/rQ/9GBgtpe5Bt6D7xUsdGYHWsmTB2AJIvQedzD4alblDMNEr2mapB7oScGoqXyCZXFMTzE32719L6Ui46I8hdaeKLFStipM3E3r5Rh4sCK0X4e64uGPZ4ikpcgg3ViQfQgkUJaZ0Y3G/JrMLIPhyExDF7G+3bmoH8TFG0YyBgd9PHqppJ1XrbPGjFG8+EXEefAnik/tiz6mJJJuTz61nycfHZv8AT45S3Lo3OYyGWxlLojkxdEhSO1jWN6t0rRJnwgxDeF49OfhTUYzrDoTPkOOx7il/U+ta9SaT8YN/KpQfwaskHHT2hRksRkJKkx7p/Y1rvwtiA6vDwLgbVlMuo8c7GPhvTLp2b9mSQTJEWMTVX7riYskeKUjZdQxxhoX1kEi029JFfPs/nXOo6mYk3af0FPcyRiDxGed/vSrFQAAQDvf4/QUYw4/ZOM1LvQLkDB9VJ86Y5DLh2M/AcmlGbY6pXiw4sPtTfoiM7CTHeO0fz5U8hEqdjTBwfCVdoDC3pxekOZRcPXJlgsA8Geac5/A0z+YcH4bGs3n8MjDLHcyfQTS41T/k6UuXa6J9HwSyAk+9JM7AbT/O9Pst0gMuorq8QgglT57i9VdKybDTK20d+CBVuazbiNN2WAGufCO45psqk17R8TinUkHDpWEToS2LJhGaziJBmIAEHehv6JuyfT96oy3WkJZ8TxuAVCgQt/4bmhf9ZX/8H1pVj17jpZqftQs0FNBG6m8fvTbKqHvAiZJ86X5wBhHa8+f7V7kNB8IJ1Dv9qk/dG32aVUZUugfrOTOuVEigEBTcVqGw7Xj1pL1R0aFUgwbn7VXE3KokMyUbYszDSxjap5fClge1eHCK8SKKwx7oHG/qePlVpXFURg1LYShDWPmTbgUs6jhyBG0T/PSmWBsxHpUcZANA9TUoOpFZq47EeCviFMky5cFVWTxHlVGLhANMk960n4fymnx4ga4AVRYkE3PoBWmUvKMqXyLU6QqBWxWbxEjSi3kcEnatXlsXCwUHsMOHdVKGJO/i1E32ojM4D+zDYeEFkDSTBHm3rFX5bpogu4knwiBE+dqXvsR/KA36jiaGBc3JiN4PE1TlMu+K4DMTJEkngXJ+FX5jKy4RBPAP6mna5EJhkLaFlj3HPzig9dBVtjDo+GiOqpYENHmLQTU+p4eoqJ8Np84MH9aE6bieIEGSyWjifCB8BR6qWxIJBCoD8Zk/pU33sp4M31Lpwcsq+EA/LVtSjN5Y4fgcEqSVjkECZ9OxFbnOZYLiMYsVWRzGxpb1DpQxAUfw6QwVjwvn3EfSaeNAlKTpPwfPM904aiIgjkCPmPvtSjPYLJAYRzP6Vtsr0d3QYbkKwkYeIlwB/aSdwex2pati2DjrIBIINo81PFNWzoy0IspAEzemGVYd5ruo9GbAIIOpHujfY9jS7ZjWbJC2z0vT5aiqNTi5Z3RWkkRtMf8AdIs0qq5kGSBHkdoNdhEkTqPzNQzieHzqUFxlRqyz5RuipcQGxPIJ5onVaZ90xelmQUsWHMfemqpqXE24+lXdRlowSfKDs72xIgE+dXZeGdb7zHrFAZfDvf1j7UzwiJUjft8KeXwjNFeQbETViaQLnen+BlRh+M+JoFuIoXp+EGcmPL4c02z+Iqox7A77km01KTdjWqAMTqwI1YiQrWleP2pP1rMI+HpQkiDuNzRHUMPSAJtYkfrSvMJ4Dbc/SnilaYkpaocYON7VUKNACrqE8gQY8qPGEoQbkydp0lolb7xSXo2HpRCGEsGPmADHyo7Gx2w2aL2AAncmRtRyRbXtGxSSfuEOaYjELEKpJkgbATVntfKmIyAA1P75JnsvMHzuKp/oD5/OgpIaUbZdn0REKyNVrc0uyuHMkGDxG9LsXMEsxYkmDfvRHS81oYFr770jxuMXRWOSMpbPc4jjckj6VUQRpJWxv6itn7EMBEeJZBAne/P8tSzO5dk90ykXjjzjg0kM/wC19jSw/uQFm8CD4TK2IJ7b0oxcVlJng8cj96YYmYBQgSYMSO//AFSzGQgXrRBtr3Geaj3EKy2YFuxqvO5qTK7AR63oLBMfy1e69+Kf8aTsT8japhqMWIAF7TzHf1r6RkOmL7KSsSgBE2Fxtz4q+f8A4ZziYeIGdNfbyYmAZPavqODjK0HVIK6Z78j1G4mmquiM5X2Twk0gBbJpAAG38mpYqx4bT3+wNeukKqyNhHxvXuJAFoLHtwO5oPexQbK5cBi0WFh9zV3U304GIZ8TgIv1n9aIZQqKBu36UP1VNQwk38Dt8dhS+R0qIdEQBwv+whb3kQJA7X/Wni4OnENI+jYuGuYU6yS/hCkGAdoBi958q0fUFKsT/NqD2xukFqoYBuRY+dKs1hSrhiAwm5sNP7RTHLHUs/Ajzobq2B4QQN1hh5cHzodAZkul4Ka3ZNak3ZG91r2de21R/FnRxiIuNhjxrGteSvf4GRRyOFxVcudARho0xJEX+F4mm2ZeEBABAAknlG2IHkYNOnsn0YfomIuIpwcQSjWE8H7VlOq5F8DEKODHBPbitVmMqcLEYX3kHuJmjfxRlVxMv7QQYAaeQTYilasrDI4u0YnJGx7URiYGoefH3oTKmCQTB48xR0+frWbJFxlZ6+GcckRZkMuRrm3H1q4YukQBPrt6VZmVg+XahV38ot/OKvF8lyPOzpxlx+DsTHIYhbbSYorCc2j0PegXkGTerE3Hl/BTNIipM1XT8wqJ/uPxtzVefxwy6QZ8V/tSVc0b39BO9TGMTEz9N6nxG5DLql48hvSXqeNCCN2/6opsQjUN+1L8zDlUmLgEmnihWXZeQEknYDb5CRx+9McyBrQsQSNwOLz8qHzCIEBD6WA90nxQLfWuCgprJva03iuctBSph+cxVOJYkhomdpq3+nP9xpDiY0tYXsR9qN/1dv7/AP2ik4lPyCE4RkTAnf8Aai8HLgL67/tXZhB7wN/5tVuWdQASD6TsOTXSk2rRSEUnTDMt1B0HhuBxx/N6eZfC9swYjSDBYCDA+87Vm80FMFY94XHNaDp6gIlzJAO9tRvMcRWWfGK5NGmKk3Segfq3QUBLYTaInhiNPnvesk+GPMz/ADatrnepvpMMQbA9vWBWezmSLOXUAarldo7x3B3rRhy32zPnxJPQnOD2PwqBFqKdDJEQRVeIkieRvWutGNPZ2FsCN7RX1DpzMmCCYVidQ7hTB0n49q+VZF7jyIMHb419F6VmlxMMswllgGWmD3tuK56BNcuh/gY6tY9r8rH2qeGJM7Tt/wARzS7IAk6ZsTJg8elNcACSfgPhQYqL8XDMqRsBA+tDdRs+F/xAPoZpnjJIB4FLs6up17aLeoNhU09la0V5bC0YiO/ih9OGq+HSLzfkzxWs6nhBl1elY7qynQHR9Onxg8qwBkg9+PjWh6Dm3xcuC5lmWQYie9jz51zXkX6Csi1yO9F4yAqJ/wAfSgcI3Ebjj96s6hj6IA37nuRzQq3o5ujLde6fDsuohoPs99MmJEcmNqcdHw9eAFLE/C4AMwZqefAKa8RD4VAGkkyZsRyDSH8K9SLNiYQZiA5aSATc+6SP5amp0wNqki/OZTXdT4ixInsTF6E67li2WZEBLal8I3ABk+tMM67o5EErxHHy3qOM8kBBdrkmRfiaaid0fLsbDKOJEEEzOw7A/Gp47sU1gadJgi/yk/Oi88hfGYRu8ekHf0qjM4a6iJkYZgrPvjggc80zipaZbHklD3IFdpQ2G0gx96GS49avx8uEJQEgEWg2IO1UOpUkG/b/ABU4wcbRXNmWVppFZG5g7VEvAmb17r/xVTtNMjOWpig2FEYeIJpeljardcChKIUw98fbjk+lB6xrDC5mf2rhySbRHmahhJf+WrkqQ1hOPmGf3oN7GL+k16MabjgfE8fpVLpMDtXlhQpHJk1czMRIip6fSqQ9W+1P9orqDY0w8QLYLq9bT6c1B8EkmU0ncDkj03PwrSNkkV8J1EKreL0g39aY5vKJioG5F1YT/Iry36qMWnWmes8DapswRwZ8KDeDHmN48/KneRzaqioWhuZ4J3A84FH42Wj8ssPeH93+4RcN580M2WSzKfPS3f15oyzRmqfQscbi7XZYqhpIKsO1to5pbn0ZLC6T4e48vSaKxMrYuoKMP7SL/Zh5Gl2Nmy58YHYlB8bqbijii27jteULllqn2CdWw5AxF5ADdgaX4bnk70Xm38OhWlWE+VtvrQKNavTxXxpnm5V7rQOE0vHypx0rNaTGxP5pO3aKXYwlpHrRvR8vrxEHEy3oKo1YqZ9E6USuHO7Ec9uPnTTLCdJMTuRSjEACwZIaPdO0GQPQ046Via/F67eVRbtsXi9X5GJf8vBoHEw//KPJIPxo7DILQfX1obMmHLf7vpxS+Si6A8zkw84RBuZEGPFv8ZjanHRGfQ8xKPtMwsAR5C21K+vodAZGgiIO0GN5oHp+PiB1xFsMRgoMQDqET2m3NFnUqZrccaHV48LEbdqH6iAb7id/58KNWHwoQmfFEiDO2x4pBmMQgKpMyeLwY2imirJt0MsJycJrifymO2wFfO85ngublMTS4kGLfMDvNazMdVOEiAEXcayR+Tv5VmMXIhw+OgChi74Y0htYDRfssjbtTpUraBpurHY6jmdehwG0ke5bUp90zyIimmT63lsTEKMwGIpKgHbVBi+3+ax7dc0uS6Ee6krGkemrcC9uKsx+p5Y62RA2K9ghWJMRqJFgBveu7Oca0xN1TFfBd1fDZXN1IIgoxuATShMQiWMA/wA286P6jm2dyX1OU8Ex4UBvv3J70pZziMoBhQDtvI70zpK2Mk26QbmcqwwkLkXBKiRIE2BoVwWSeRzXuKvczVmSxAfA1j+tK5WHjQuZqoMxtTHP5TQ20A7VQyDiusVoowcMnyq9cEc3PzFeoL71ZpHalcjkRdwdhP6VAIeaI0zxVyp5UOQ1WC4eCT/1Uzl7bz60RqN/KoajQthpFIXyFR0CrCtdo8qY43SYgKlRM+8s+V4+N6knUDqXVdeItHa3NLMpj6lBvtII5JtXahqif+q8H8e2me7GXJWEYmKdZvz4fTsfKvcvgmYYb9x+kVHwxJ37AcVaueZragqjtu3x7Ud1pCtfINmMUK5UCwME9+49KT9VykHwibSsbkeXmKPzIu19jx2qp8QsAOVrRjfFpr+zNkqSpmYxmiG3DfAdpjgjmqcIxRnVcPSx7G47TzQQPi7yK9WDuNnmy06LGanvRBoRsQTqvAAnbuP2pE1F5XqLpA/LEERPx9aeSbWgKvJqUxHfRiggMSSLSBh3uV21bxWoyWaCMpAkEz4YuCNyPtWcyWeTG04KYzJqhQY0mR+UyIM9qYI5xEdC41I2oeEhwoGkqZ/NI+VQmnWuxovdPo0/SXOIxJb3TyOTsKuz2GpYrG4N9rjalGVzuJh2ddYsA8gFmI5Udtp7VZmM7iezKKpdtIjVYgExrEXgzFGr6ZylXaJ5nMFUC6lXT/8Ac1DVK8R29b0rzOZQYbISF1g+zxHWTqmW1aTAWIAq/A6c5xU1kEL7wXfQV8SkH3ln70i/EGWQ4pfDeUYqqhZIkWMg7wbQL2oxi72zrVdbGXQus4iDFwW1FwrBcT8qsRIA5iNqJ6NmdKkT428MkRJJEG9yeKMwunIrEOoZzGtxaWIAUwL7Vey4WCvtG0quoluWLCw0je/3ou+X0KuNff8Ahlc107ExQ7OTpDQwBvJmV0+UXPnRnVkAyyBDoZEHs76VUyW+IAFMMpj4SYOLiYrFPbB1BiYuWEed96xXVOue1/8AGhhAIUkeI95nYztRbegxirbXZf17qZbElAIQAatIbUxALsAbCT5cVnExVElQSTeT504ywBTSZn9aWYOV96ZsSN6LaS0GPdS8EBjuEKlzDEFx/cRsTUUtcWkbeXNeM6jeTUDiHgUtN9lHPVRR7iNN4qkuauGrvXaB8fOiqRKh7kFTGwjhuTqB8LfDz7UhzOEyOUJBK2MX9DRWVxSSEBiZBM3jtFUY+CEYyfSOaEZbphcNWipFJq4WrzCeN6sbEEbVzewKJbgC16taKFXE86mMQUrQUehfWuCdq9RqbdPySMjtiFxKn2YUXJHM8D1rnKuwxi5aQpQGdq99m3cfOneX6QrKjByRGtzyqwIBA2k7c1qf/ovD7D5Gj2LJOLo+bfh3qjKSh8QIkA9x2rUYQVxKgqw4PFptNfNsHEKkEWIpvh9RYxLN/wD1H6VL1HpeUuUdGnD6rjHizYYpIPi0pI3uVY+YiV+FROIAsSvqCDaszh5wmzMdPA1Mb/C9S9pYxsYmUFvITes3/M1pst+e+hhmc+qkhIfv/aPjQQzDMTLE/wDHwr89zVDDv9YA+Qr1W8Q7kWtJ+C1eMIpaISk29lWOhIO3e0kn40AWgimTCN/qTPyFLc2sNFacb8GeR6+IOK8bEHxqgEivQtVoSxhg5+4kbcix8jWz6R1xFdXZwfCxZSPE7ER86wC1fhYxWIsanKKvRTlcWmfXuldZwyNY0kC2wYxyIpzj5rDIGpkRAB7Maoa+xEXAmvjeR6iMMals8i8TA5vTRuvYWiGVi5Zm1b/8AQexk0HFCqzc9bzTaUfAYM4k2JEr+cybW3mhct0QM6NiBXEI869OptvEduR6xWTyv4s0oVZfFsGGyjsE2uJ+dG4v4x1MBh4KgW98kk/AGBegotDOqNf1vKuWGh9IKwZUbz89qxfV+ouMVXdJUMFKmF1KlrLwL1T1P8RZmA2srM7AD9ZrOZjNu7FnZmY7sxkn40YxFaGnWesvjQsaVEQPdAteAP13pPrioNi1EPT8dBUmOegePHTUbXBntTT8RZI4ahxdG94ja3IrMYOYKEMhgjkVocLq4dGDuoYC02DCLgjuDU3af0Mku7M67gkn6D/NcMQVVmEKn3gwOxBkenlVNUUReQW2N51HWKHIqaJ50eKBbCsrmArhjtsfQ81Zns0rv4fdGxiJPJoELVgSlcVdhUnVEva16HNVhKmKJx7qq7Dk1SRTv8N9O9pijwyq3bz7CgwoO6X+H3dQ7kIkTJ7em9aTA6cFwxhlTDIVDc3uf8V2cxEQHxG1h/y7DvFVI2sh8UON/BqIBI5ngeVSlFSVMtBONNE8PCwsBThILEanJi4WJnzJHwinn+qt/t+n71mequoWAoJ0gW8yJVR9KH/ocb+w/wDqJ+9PGkuycoyu6Pl3NTQ11dWhmdBuVxDMTajCY4G/N/1rq6ss+zRD9JdhiSeL8WqJ98AWncjf511dU49seXgi58egWHlv86GzqCAea6uqsO0SfQCKkN66uq7JokKmu9eV1Ixz0717XV1E4kKswPeHqK6urjjT/iLAUIIHCn4kXrKNXV1Lj6OydkK9FdXVQU9qTOYrq6lCVipAV1dXM4noFTKCurqACSivYrq6lCe16dq6urgksFBPxFbzpOGMLCOgbkSTc11dRXYGV4mGDiaSPCoJA86Y4L6sVgbBUsBYCwrq6kXb/o1S/TH+WLcdzOI3KwV8ibfQbUNp8zXV1BAy+D//2Q=="/>
          <p:cNvSpPr>
            <a:spLocks noChangeAspect="1" noChangeArrowheads="1"/>
          </p:cNvSpPr>
          <p:nvPr/>
        </p:nvSpPr>
        <p:spPr bwMode="auto">
          <a:xfrm>
            <a:off x="207299" y="-144496"/>
            <a:ext cx="406135" cy="304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8814" tIns="54407" rIns="108814" bIns="5440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6" name="Picture 2" descr="https://ukr.media/static/ba/aimg/3/4/0/340580_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5" t="25364" r="11786" b="8933"/>
          <a:stretch/>
        </p:blipFill>
        <p:spPr bwMode="auto">
          <a:xfrm>
            <a:off x="9423256" y="2205658"/>
            <a:ext cx="2069376" cy="2239237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Picture 2" descr="D:\4 клас\01 УКР. МОВА\1 ПОНОМАРЬОВА\02 Значення слова\2026-09-26_21142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015" y="2421682"/>
            <a:ext cx="8356014" cy="2376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796015" y="2408509"/>
            <a:ext cx="8356014" cy="241355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Марійка продовжувала </a:t>
            </a:r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бити байдики. </a:t>
            </a:r>
          </a:p>
          <a:p>
            <a:pPr marL="0" indent="0" algn="ctr">
              <a:buNone/>
            </a:pP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Людей в автобусі було, </a:t>
            </a:r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як оселедців у бочці. </a:t>
            </a: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Дмитрик на </a:t>
            </a:r>
            <a:r>
              <a:rPr lang="uk-UA" dirty="0" err="1" smtClean="0">
                <a:solidFill>
                  <a:schemeClr val="accent3">
                    <a:lumMod val="50000"/>
                  </a:schemeClr>
                </a:solidFill>
              </a:rPr>
              <a:t>уроці</a:t>
            </a: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ловив ґав. </a:t>
            </a:r>
          </a:p>
          <a:p>
            <a:pPr marL="0" indent="0" algn="ctr">
              <a:buNone/>
            </a:pPr>
            <a:r>
              <a:rPr lang="uk-UA" dirty="0" smtClean="0">
                <a:solidFill>
                  <a:schemeClr val="accent3">
                    <a:lumMod val="50000"/>
                  </a:schemeClr>
                </a:solidFill>
              </a:rPr>
              <a:t>Не треба </a:t>
            </a:r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робити з мухи слона.</a:t>
            </a:r>
            <a:endParaRPr lang="uk-UA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6150" name="Picture 6" descr="https://2.bp.blogspot.com/-kgOHHx_SbrA/WaGJMuV1lkI/AAAAAAAABZw/-rHbXoTlKZUDyxLJ4K6LeAZEcIFlzGhWgCLcBGAs/s1600/%25D0%2591%25D0%25B8%25D1%2582%25D0%25B8%2B%25D0%25B1%25D0%25B0%25D0%25B9%25D0%25B4%25D0%25B8%25D0%25BA%25D0%25B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7595"/>
          <a:stretch/>
        </p:blipFill>
        <p:spPr bwMode="auto">
          <a:xfrm>
            <a:off x="1123479" y="4869954"/>
            <a:ext cx="2830572" cy="170083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54" name="Picture 10" descr="http://3.bp.blogspot.com/-Os0rZU-bjZ4/VEuRCok6qFI/AAAAAAAAAGc/q698zW2KbYY/s1600/%D0%A0%D0%B8%D1%81%D1%83%D0%BD%D0%BE%D0%BA2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863" y="4869954"/>
            <a:ext cx="3052816" cy="1726158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naurok.com.ua/uploads/files/57448/134408/146081_images/2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2271" y="4846329"/>
            <a:ext cx="2710669" cy="174808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26284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8675" y="332733"/>
            <a:ext cx="9786713" cy="72079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>
                <a:solidFill>
                  <a:schemeClr val="bg1"/>
                </a:solidFill>
              </a:rPr>
              <a:t>Домашнє </a:t>
            </a:r>
            <a:r>
              <a:rPr lang="uk-UA" sz="4000" b="1" dirty="0" smtClean="0">
                <a:solidFill>
                  <a:schemeClr val="bg1"/>
                </a:solidFill>
              </a:rPr>
              <a:t>завдання на вибір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-1460" y="6310114"/>
            <a:ext cx="1412971" cy="5048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108814" tIns="54407" rIns="108814" bIns="54407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400" b="1" dirty="0" err="1">
                <a:solidFill>
                  <a:schemeClr val="bg1"/>
                </a:solidFill>
              </a:rPr>
              <a:t>Стор</a:t>
            </a:r>
            <a:r>
              <a:rPr lang="uk-UA" sz="2400" b="1" dirty="0">
                <a:solidFill>
                  <a:schemeClr val="bg1"/>
                </a:solidFill>
              </a:rPr>
              <a:t>. </a:t>
            </a:r>
            <a:r>
              <a:rPr lang="uk-UA" sz="2400" b="1" dirty="0" smtClean="0">
                <a:solidFill>
                  <a:schemeClr val="bg1"/>
                </a:solidFill>
              </a:rPr>
              <a:t>24</a:t>
            </a:r>
            <a:endParaRPr lang="uk-UA" sz="2400" b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D:\4 клас\01 УКР. МОВА\1 ПОНОМАРЬОВА\02 Значення слова\2026-09-26_2122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495" y="1197546"/>
            <a:ext cx="9769953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4 клас\01 УКР. МОВА\1 ПОНОМАРЬОВА\02 Значення слова\2026-09-26_2122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457" y="4293890"/>
            <a:ext cx="9816992" cy="1213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28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4636" y="549474"/>
            <a:ext cx="10965657" cy="64825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>
                <a:solidFill>
                  <a:schemeClr val="bg1"/>
                </a:solidFill>
              </a:rPr>
              <a:t>Підсумок уроку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19424" y="1341562"/>
            <a:ext cx="9217023" cy="393537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marL="354013" lvl="0" indent="-261938">
              <a:buFont typeface="Wingdings" panose="05000000000000000000" pitchFamily="2" charset="2"/>
              <a:buChar char="§"/>
            </a:pP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Що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називається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фразеологізмами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?</a:t>
            </a:r>
          </a:p>
          <a:p>
            <a:pPr marL="354013" lvl="0" indent="-261938">
              <a:buFont typeface="Wingdings" panose="05000000000000000000" pitchFamily="2" charset="2"/>
              <a:buChar char="§"/>
            </a:pP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Чим можна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замінити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фразеологізм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</a:p>
          <a:p>
            <a:pPr marL="354013" lvl="0" indent="-261938">
              <a:buFont typeface="Wingdings" panose="05000000000000000000" pitchFamily="2" charset="2"/>
              <a:buChar char="§"/>
            </a:pP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Навіщо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вживають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фразеологізми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 у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мовленні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</a:p>
          <a:p>
            <a:pPr marL="354013" lvl="0" indent="-261938">
              <a:buFont typeface="Wingdings" panose="05000000000000000000" pitchFamily="2" charset="2"/>
              <a:buChar char="§"/>
            </a:pP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Про яку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першоквітневу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французьку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традицію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 ми дізналися? </a:t>
            </a:r>
          </a:p>
          <a:p>
            <a:pPr marL="354013" lvl="0" indent="-261938">
              <a:buFont typeface="Wingdings" panose="05000000000000000000" pitchFamily="2" charset="2"/>
              <a:buChar char="§"/>
            </a:pPr>
            <a:r>
              <a:rPr lang="ru-RU" sz="3200" b="1" dirty="0" err="1" smtClean="0">
                <a:solidFill>
                  <a:schemeClr val="accent3">
                    <a:lumMod val="50000"/>
                  </a:schemeClr>
                </a:solidFill>
              </a:rPr>
              <a:t>Поміркуйте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які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першотравневі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традиції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 можна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започаткувати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 в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</a:rPr>
              <a:t>нашій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 країні</a:t>
            </a:r>
            <a:endParaRPr lang="uk-UA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1" t="7258" r="4332" b="9742"/>
          <a:stretch/>
        </p:blipFill>
        <p:spPr>
          <a:xfrm>
            <a:off x="8756327" y="3573810"/>
            <a:ext cx="2808312" cy="309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988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3397" y="333450"/>
            <a:ext cx="10965657" cy="64750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>
                <a:solidFill>
                  <a:schemeClr val="bg1"/>
                </a:solidFill>
              </a:rPr>
              <a:t>Рефлексія. Вправа «Як тобі?»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07455" y="1053530"/>
            <a:ext cx="9670992" cy="93881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Віртуальну подорож до Франції закінчено.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Виберіть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фразеологізм, який передає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ваше враження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від уроку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63439" y="2085763"/>
            <a:ext cx="3523888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900" b="1" dirty="0" err="1">
                <a:solidFill>
                  <a:schemeClr val="bg1"/>
                </a:solidFill>
              </a:rPr>
              <a:t>Аби</a:t>
            </a:r>
            <a:r>
              <a:rPr lang="ru-RU" sz="2900" b="1" dirty="0">
                <a:solidFill>
                  <a:schemeClr val="bg1"/>
                </a:solidFill>
              </a:rPr>
              <a:t> день до </a:t>
            </a:r>
            <a:r>
              <a:rPr lang="ru-RU" sz="2900" b="1" dirty="0" err="1">
                <a:solidFill>
                  <a:schemeClr val="bg1"/>
                </a:solidFill>
              </a:rPr>
              <a:t>вечора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63439" y="3429794"/>
            <a:ext cx="3234031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900" b="1" dirty="0">
                <a:solidFill>
                  <a:schemeClr val="bg1"/>
                </a:solidFill>
              </a:rPr>
              <a:t>Аж душа </a:t>
            </a:r>
            <a:r>
              <a:rPr lang="ru-RU" sz="2900" b="1" dirty="0" err="1">
                <a:solidFill>
                  <a:schemeClr val="bg1"/>
                </a:solidFill>
              </a:rPr>
              <a:t>радіє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63439" y="2742468"/>
            <a:ext cx="3510238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900" b="1" dirty="0">
                <a:solidFill>
                  <a:schemeClr val="bg1"/>
                </a:solidFill>
              </a:rPr>
              <a:t>Аж у руках </a:t>
            </a:r>
            <a:r>
              <a:rPr lang="ru-RU" sz="2900" b="1" dirty="0" err="1">
                <a:solidFill>
                  <a:schemeClr val="bg1"/>
                </a:solidFill>
              </a:rPr>
              <a:t>горить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63439" y="4751029"/>
            <a:ext cx="3510238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900" b="1" dirty="0" err="1">
                <a:solidFill>
                  <a:schemeClr val="bg1"/>
                </a:solidFill>
              </a:rPr>
              <a:t>Дірка</a:t>
            </a:r>
            <a:r>
              <a:rPr lang="ru-RU" sz="2900" b="1" dirty="0">
                <a:solidFill>
                  <a:schemeClr val="bg1"/>
                </a:solidFill>
              </a:rPr>
              <a:t> без бублика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63439" y="4075580"/>
            <a:ext cx="3825515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900" b="1" dirty="0">
                <a:solidFill>
                  <a:schemeClr val="bg1"/>
                </a:solidFill>
              </a:rPr>
              <a:t>Воду решетом </a:t>
            </a:r>
            <a:r>
              <a:rPr lang="ru-RU" sz="2900" b="1" dirty="0" err="1">
                <a:solidFill>
                  <a:schemeClr val="bg1"/>
                </a:solidFill>
              </a:rPr>
              <a:t>носити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63438" y="5446485"/>
            <a:ext cx="4752529" cy="615318"/>
          </a:xfrm>
          <a:prstGeom prst="round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900" b="1" dirty="0">
                <a:solidFill>
                  <a:schemeClr val="bg1"/>
                </a:solidFill>
              </a:rPr>
              <a:t>Думки колесом заходили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486048" y="2085763"/>
            <a:ext cx="3333050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900" b="1" dirty="0" err="1">
                <a:solidFill>
                  <a:schemeClr val="bg1"/>
                </a:solidFill>
              </a:rPr>
              <a:t>Абияк</a:t>
            </a:r>
            <a:r>
              <a:rPr lang="ru-RU" sz="2900" b="1" dirty="0">
                <a:solidFill>
                  <a:schemeClr val="bg1"/>
                </a:solidFill>
              </a:rPr>
              <a:t>, </a:t>
            </a:r>
            <a:r>
              <a:rPr lang="ru-RU" sz="2900" b="1" dirty="0" err="1">
                <a:solidFill>
                  <a:schemeClr val="bg1"/>
                </a:solidFill>
              </a:rPr>
              <a:t>байдуже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897673" y="2771378"/>
            <a:ext cx="4195078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900" b="1" dirty="0" err="1">
                <a:solidFill>
                  <a:schemeClr val="bg1"/>
                </a:solidFill>
              </a:rPr>
              <a:t>швидко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щось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робити</a:t>
            </a:r>
            <a:endParaRPr lang="ru-RU" sz="2900" dirty="0">
              <a:solidFill>
                <a:schemeClr val="bg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418839" y="3429794"/>
            <a:ext cx="3641369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900" b="1" dirty="0" err="1">
                <a:solidFill>
                  <a:schemeClr val="bg1"/>
                </a:solidFill>
              </a:rPr>
              <a:t>Відчувати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радість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835846" y="4043266"/>
            <a:ext cx="3324969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900" b="1" dirty="0" err="1">
                <a:solidFill>
                  <a:schemeClr val="bg1"/>
                </a:solidFill>
              </a:rPr>
              <a:t>Марно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гаяти</a:t>
            </a:r>
            <a:r>
              <a:rPr lang="ru-RU" sz="2900" b="1" dirty="0">
                <a:solidFill>
                  <a:schemeClr val="bg1"/>
                </a:solidFill>
              </a:rPr>
              <a:t> час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607132" y="4751029"/>
            <a:ext cx="2828174" cy="61531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900" b="1" dirty="0" err="1">
                <a:solidFill>
                  <a:schemeClr val="bg1"/>
                </a:solidFill>
              </a:rPr>
              <a:t>Пусте</a:t>
            </a:r>
            <a:r>
              <a:rPr lang="ru-RU" sz="2900" b="1" dirty="0">
                <a:solidFill>
                  <a:schemeClr val="bg1"/>
                </a:solidFill>
              </a:rPr>
              <a:t> </a:t>
            </a:r>
            <a:r>
              <a:rPr lang="ru-RU" sz="2900" b="1" dirty="0" err="1">
                <a:solidFill>
                  <a:schemeClr val="bg1"/>
                </a:solidFill>
              </a:rPr>
              <a:t>місце</a:t>
            </a:r>
            <a:endParaRPr lang="ru-RU" sz="2900" b="1" dirty="0">
              <a:solidFill>
                <a:schemeClr val="bg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515967" y="5446485"/>
            <a:ext cx="3977448" cy="615318"/>
          </a:xfrm>
          <a:prstGeom prst="round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108814" tIns="54407" rIns="108814" bIns="54407">
            <a:spAutoFit/>
          </a:bodyPr>
          <a:lstStyle/>
          <a:p>
            <a:pPr algn="ctr"/>
            <a:r>
              <a:rPr lang="ru-RU" sz="2900" b="1" dirty="0" err="1">
                <a:solidFill>
                  <a:schemeClr val="bg1"/>
                </a:solidFill>
              </a:rPr>
              <a:t>переплуталися</a:t>
            </a:r>
            <a:r>
              <a:rPr lang="ru-RU" sz="2900" dirty="0">
                <a:solidFill>
                  <a:schemeClr val="bg1"/>
                </a:solidFill>
              </a:rPr>
              <a:t> </a:t>
            </a:r>
            <a:r>
              <a:rPr lang="ru-RU" sz="2900" b="1" dirty="0">
                <a:solidFill>
                  <a:schemeClr val="bg1"/>
                </a:solidFill>
              </a:rPr>
              <a:t>думки</a:t>
            </a:r>
          </a:p>
        </p:txBody>
      </p:sp>
    </p:spTree>
    <p:extLst>
      <p:ext uri="{BB962C8B-B14F-4D97-AF65-F5344CB8AC3E}">
        <p14:creationId xmlns:p14="http://schemas.microsoft.com/office/powerpoint/2010/main" val="120209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617</TotalTime>
  <Words>775</Words>
  <Application>Microsoft Office PowerPoint</Application>
  <PresentationFormat>Произвольный</PresentationFormat>
  <Paragraphs>116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Налаштування на урок</vt:lpstr>
      <vt:lpstr>Перевірка домашнього завдання</vt:lpstr>
      <vt:lpstr>Презентация PowerPoint</vt:lpstr>
      <vt:lpstr>Вправа «Закінчи речення»</vt:lpstr>
      <vt:lpstr>Презентация PowerPoint</vt:lpstr>
      <vt:lpstr>Презентация PowerPoint</vt:lpstr>
      <vt:lpstr>Віртуальна подорож</vt:lpstr>
      <vt:lpstr>Знайомимось із фразеологізмами</vt:lpstr>
      <vt:lpstr>Презентация PowerPoint</vt:lpstr>
      <vt:lpstr>Вправа «Скажи одним словом»</vt:lpstr>
      <vt:lpstr>Вправа «Квітнева риба»</vt:lpstr>
      <vt:lpstr>Вправа «Квітнева риба»</vt:lpstr>
      <vt:lpstr>Чарівні ручки</vt:lpstr>
      <vt:lpstr>Домашнє завдання на вибір</vt:lpstr>
      <vt:lpstr>Підсумок уроку</vt:lpstr>
      <vt:lpstr>Рефлексія. Вправа «Як тобі?»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51</cp:revision>
  <dcterms:created xsi:type="dcterms:W3CDTF">2025-08-27T14:01:18Z</dcterms:created>
  <dcterms:modified xsi:type="dcterms:W3CDTF">2026-09-28T08:15:26Z</dcterms:modified>
</cp:coreProperties>
</file>