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90" r:id="rId3"/>
    <p:sldId id="285" r:id="rId4"/>
    <p:sldId id="286" r:id="rId5"/>
    <p:sldId id="289" r:id="rId6"/>
    <p:sldId id="259" r:id="rId7"/>
    <p:sldId id="282" r:id="rId8"/>
    <p:sldId id="283" r:id="rId9"/>
    <p:sldId id="281" r:id="rId10"/>
    <p:sldId id="284" r:id="rId11"/>
    <p:sldId id="287" r:id="rId12"/>
    <p:sldId id="291" r:id="rId13"/>
    <p:sldId id="29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9" autoAdjust="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E7757F-F147-4B16-9E32-3607506FCEF2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4E85B-336F-4608-BA37-B9DE5C0515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453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541672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254983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929763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745585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869963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146815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29234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658684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953691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04828"/>
      </p:ext>
    </p:extLst>
  </p:cSld>
  <p:clrMapOvr>
    <a:masterClrMapping/>
  </p:clrMapOvr>
  <p:transition spd="slow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303C-ABA6-48AB-981A-6119A53C691A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824209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9303C-ABA6-48AB-981A-6119A53C691A}" type="datetimeFigureOut">
              <a:rPr lang="ru-RU" smtClean="0"/>
              <a:t>13.09.2026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687A4-7DE6-4108-A467-8A3E2BAA501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39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split orient="vert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4509120"/>
            <a:ext cx="6912768" cy="122413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Розташовую слова </a:t>
            </a:r>
            <a:b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в </a:t>
            </a:r>
            <a:r>
              <a:rPr lang="uk-UA" sz="3600" b="1" dirty="0">
                <a:solidFill>
                  <a:schemeClr val="accent3">
                    <a:lumMod val="50000"/>
                  </a:schemeClr>
                </a:solidFill>
              </a:rPr>
              <a:t>алфавітному </a:t>
            </a:r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порядку </a:t>
            </a:r>
            <a:endParaRPr lang="ru-RU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6016" y="1232756"/>
            <a:ext cx="4096544" cy="151216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Звуки і букви.</a:t>
            </a:r>
          </a:p>
          <a:p>
            <a:r>
              <a:rPr lang="uk-UA" sz="3600" b="1" dirty="0" smtClean="0">
                <a:solidFill>
                  <a:schemeClr val="accent3">
                    <a:lumMod val="50000"/>
                  </a:schemeClr>
                </a:solidFill>
              </a:rPr>
              <a:t>4 клас</a:t>
            </a:r>
            <a:endParaRPr lang="ru-RU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 descr="D:\4 клас\УКР. МОВА\Пономарьова\фото завдань\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78" y="836712"/>
            <a:ext cx="4275812" cy="230425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29466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844824"/>
            <a:ext cx="2754585" cy="3340562"/>
          </a:xfrm>
          <a:prstGeom prst="rect">
            <a:avLst/>
          </a:prstGeom>
        </p:spPr>
      </p:pic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4998904" y="532254"/>
            <a:ext cx="3533536" cy="1096546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uk-UA" altLang="ru-RU" sz="3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Виберіть </a:t>
            </a:r>
            <a:r>
              <a:rPr lang="uk-UA" altLang="ru-RU" sz="3600" b="1" dirty="0" smtClean="0">
                <a:solidFill>
                  <a:schemeClr val="accent3">
                    <a:lumMod val="50000"/>
                  </a:schemeClr>
                </a:solidFill>
                <a:latin typeface="+mn-lt"/>
              </a:rPr>
              <a:t>свій настрій</a:t>
            </a:r>
            <a:endParaRPr lang="ru-RU" altLang="ru-RU" sz="3600" dirty="0" smtClean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43648"/>
            <a:ext cx="3528392" cy="4843336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4" name="TextBox 3"/>
          <p:cNvSpPr txBox="1"/>
          <p:nvPr/>
        </p:nvSpPr>
        <p:spPr>
          <a:xfrm>
            <a:off x="539553" y="2372778"/>
            <a:ext cx="4392488" cy="267765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</a:rPr>
              <a:t>Сіли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рівно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озирнулись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,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Один одному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всміхнулись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Якщо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добре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працювати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–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Вийдуть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гарні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результати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Тож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не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гаємо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ми час,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Бо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знання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accent3">
                    <a:lumMod val="50000"/>
                  </a:schemeClr>
                </a:solidFill>
              </a:rPr>
              <a:t>чекають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нас!</a:t>
            </a: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7900" y="606328"/>
            <a:ext cx="4178325" cy="110354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/>
              <a:t>Налаштування на урок</a:t>
            </a:r>
            <a:endParaRPr lang="uk-UA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33259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219" y="476672"/>
            <a:ext cx="8229600" cy="64807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Перевірка домашнього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096" y="6237312"/>
            <a:ext cx="1332736" cy="5760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 smtClean="0">
                <a:solidFill>
                  <a:schemeClr val="bg1"/>
                </a:solidFill>
              </a:rPr>
              <a:t>Стор</a:t>
            </a:r>
            <a:r>
              <a:rPr lang="uk-UA" sz="2400" b="1" dirty="0" smtClean="0">
                <a:solidFill>
                  <a:schemeClr val="bg1"/>
                </a:solidFill>
              </a:rPr>
              <a:t>. 14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627784" y="4463390"/>
            <a:ext cx="3240360" cy="504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Або творче завдання</a:t>
            </a:r>
          </a:p>
        </p:txBody>
      </p:sp>
      <p:pic>
        <p:nvPicPr>
          <p:cNvPr id="8" name="Picture 2" descr="D:\4 клас\1 УКР. МОВА\1 ПОНОМАРЬОВА\01 Звуки букви\2026-09-09_2211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57" y="5013176"/>
            <a:ext cx="8873105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4 клас\1 УКР. МОВА\1 ПОНОМАРЬОВА\01 Звуки букви\2026-09-09_2212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58" y="1182033"/>
            <a:ext cx="8136904" cy="3316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43917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77408" y="411588"/>
            <a:ext cx="7764464" cy="6518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76828" tIns="38414" rIns="76828" bIns="38414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Повідомлення теми уроку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63736" y="1220168"/>
            <a:ext cx="4678134" cy="3032233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76828" tIns="38414" rIns="76828" bIns="38414" rtlCol="0">
            <a:spAutoFit/>
          </a:bodyPr>
          <a:lstStyle/>
          <a:p>
            <a:pPr algn="ctr"/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Сьогодні на уроці ми будемо вдосконалювати вміння розташовувати слова в алфавітному порядку. Продовжимо знайомитися з Чехією. Будемо складати текст про власне бажання з обґрунтуванням своєї думки. </a:t>
            </a:r>
          </a:p>
        </p:txBody>
      </p:sp>
      <p:pic>
        <p:nvPicPr>
          <p:cNvPr id="1026" name="Picture 2" descr="D:\Картинки до тестів\!!!!Эсмира_512х512\_free_2024-01-13-17-30-26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34" y="1150069"/>
            <a:ext cx="3086328" cy="308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196330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D:\3 клас\01 УКР МОВА\1 Пономарьова\06 Дієслово\№087-Добираю дієслова - антоніми і синоніми\Аркуш в лінію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26894"/>
          <a:stretch/>
        </p:blipFill>
        <p:spPr bwMode="auto">
          <a:xfrm>
            <a:off x="122353" y="1112317"/>
            <a:ext cx="8820409" cy="535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35150" y="447359"/>
            <a:ext cx="7543435" cy="62307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Хвилинка </a:t>
            </a:r>
            <a:r>
              <a:rPr lang="uk-UA" sz="4000" b="1" dirty="0" smtClean="0">
                <a:solidFill>
                  <a:schemeClr val="bg1"/>
                </a:solidFill>
              </a:rPr>
              <a:t>каліграфії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0" t="41425" r="16950" b="31937"/>
          <a:stretch/>
        </p:blipFill>
        <p:spPr>
          <a:xfrm>
            <a:off x="2483768" y="1412776"/>
            <a:ext cx="4149613" cy="14292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3014971" y="-721575"/>
            <a:ext cx="433802" cy="72159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437926" y="-726179"/>
            <a:ext cx="433802" cy="72159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3863145" y="-745175"/>
            <a:ext cx="433802" cy="72159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4248121" y="-712704"/>
            <a:ext cx="433802" cy="72159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4634490" y="-684379"/>
            <a:ext cx="433802" cy="72159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5555719" y="-705166"/>
            <a:ext cx="433802" cy="72159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5120706" y="-684151"/>
            <a:ext cx="401201" cy="67956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6003925" y="-726179"/>
            <a:ext cx="433802" cy="72159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365914" y="-745175"/>
            <a:ext cx="433802" cy="72159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642734" y="-721593"/>
            <a:ext cx="433802" cy="721593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3" t="45740" r="69320" b="31307"/>
          <a:stretch/>
        </p:blipFill>
        <p:spPr>
          <a:xfrm>
            <a:off x="3651622" y="980728"/>
            <a:ext cx="2120997" cy="132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09565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96196" y="188640"/>
            <a:ext cx="7776864" cy="7780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Вправа «Мікрофон»</a:t>
            </a:r>
            <a:endParaRPr lang="ru-RU" b="1" dirty="0"/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5893235" y="1196752"/>
            <a:ext cx="2237481" cy="576064"/>
          </a:xfrm>
          <a:prstGeom prst="roundRect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ТАФАЛІВ</a:t>
            </a: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387296" y="1196752"/>
            <a:ext cx="3536632" cy="86409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Розшифруйте анаграми.</a:t>
            </a:r>
          </a:p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слова.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5893236" y="1196752"/>
            <a:ext cx="2237481" cy="576064"/>
          </a:xfrm>
          <a:prstGeom prst="roundRect">
            <a:avLst/>
          </a:prstGeom>
          <a:solidFill>
            <a:srgbClr val="FF000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АЛФАВІТ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923928" y="1196440"/>
            <a:ext cx="1877441" cy="576064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КАТЕБА</a:t>
            </a: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3923928" y="1196440"/>
            <a:ext cx="1877441" cy="576064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АБЕТКА</a:t>
            </a:r>
          </a:p>
        </p:txBody>
      </p:sp>
      <p:sp>
        <p:nvSpPr>
          <p:cNvPr id="13" name="Подзаголовок 2"/>
          <p:cNvSpPr txBox="1">
            <a:spLocks/>
          </p:cNvSpPr>
          <p:nvPr/>
        </p:nvSpPr>
        <p:spPr>
          <a:xfrm>
            <a:off x="387296" y="2617749"/>
            <a:ext cx="4040688" cy="55690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Розкажіть українську абетку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176989" y="3174650"/>
            <a:ext cx="4461301" cy="295232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Скільки в ній букв усього? Скільки букв для позначення голосних звуків?</a:t>
            </a:r>
          </a:p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Яка буква звуку не позначає? </a:t>
            </a:r>
          </a:p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Яких букв більше: для позначення голосних чи приголосних? </a:t>
            </a:r>
          </a:p>
          <a:p>
            <a:pPr marL="0" indent="0" algn="ctr">
              <a:buNone/>
            </a:pP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387296" y="2060848"/>
            <a:ext cx="3654950" cy="55690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Що таке абетка?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2"/>
          <a:srcRect l="10730" t="7644" r="7357" b="10968"/>
          <a:stretch/>
        </p:blipFill>
        <p:spPr>
          <a:xfrm>
            <a:off x="4704581" y="2060848"/>
            <a:ext cx="4194466" cy="374441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3599369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https://prsport.net/upload/usik553124985491074065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9868" y="2773470"/>
            <a:ext cx="2541396" cy="1694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96196" y="332656"/>
            <a:ext cx="7776864" cy="63408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Відомі люди України</a:t>
            </a:r>
            <a:endParaRPr lang="ru-RU" b="1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728301" y="1002472"/>
            <a:ext cx="7079106" cy="93610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відомі в Україні прізвища. </a:t>
            </a:r>
          </a:p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ці прізвища в алфавітному порядку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575717" y="2121426"/>
            <a:ext cx="7782822" cy="576064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Шевченко, </a:t>
            </a:r>
            <a:r>
              <a:rPr lang="uk-UA" sz="2800" b="1" dirty="0">
                <a:solidFill>
                  <a:schemeClr val="bg1"/>
                </a:solidFill>
              </a:rPr>
              <a:t>Лисенко, Костенко</a:t>
            </a:r>
            <a:r>
              <a:rPr lang="uk-UA" sz="2800" b="1" dirty="0" smtClean="0">
                <a:solidFill>
                  <a:schemeClr val="bg1"/>
                </a:solidFill>
              </a:rPr>
              <a:t>, Вакарчук, </a:t>
            </a:r>
            <a:r>
              <a:rPr lang="uk-UA" sz="2800" b="1" dirty="0" err="1" smtClean="0">
                <a:solidFill>
                  <a:schemeClr val="bg1"/>
                </a:solidFill>
              </a:rPr>
              <a:t>Усик</a:t>
            </a:r>
            <a:r>
              <a:rPr lang="uk-UA" sz="2800" b="1" dirty="0" smtClean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026" name="Picture 2" descr="https://encrypted-tbn0.gstatic.com/images?q=tbn:ANd9GcTReZMmQzxPN1ppwS_GfgJhnOlntjpo9OeWwUJKf2n-NXVSccSMvWYO-sI685M-gzHLH6c&amp;usqp=CA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80" y="2697490"/>
            <a:ext cx="1971675" cy="23241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https://i.lb.ua/095/02/62876eca19ea4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374212"/>
            <a:ext cx="2225774" cy="2225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4" name="Picture 10" descr="https://m.day.kyiv.ua/sites/default/files/main/openpublish_article/20120322/450-8-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431714"/>
            <a:ext cx="1952023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https://book24.ua/upload/iblock/1f0/1f0ed67bf61a6633b1847b4d22d30d8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536" y="2697490"/>
            <a:ext cx="2060841" cy="2060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одзаголовок 2"/>
          <p:cNvSpPr txBox="1">
            <a:spLocks/>
          </p:cNvSpPr>
          <p:nvPr/>
        </p:nvSpPr>
        <p:spPr>
          <a:xfrm>
            <a:off x="6249252" y="1825854"/>
            <a:ext cx="367846" cy="504368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4" name="Подзаголовок 2"/>
          <p:cNvSpPr txBox="1">
            <a:spLocks/>
          </p:cNvSpPr>
          <p:nvPr/>
        </p:nvSpPr>
        <p:spPr>
          <a:xfrm>
            <a:off x="4567132" y="1869242"/>
            <a:ext cx="367846" cy="504368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3227613" y="1853258"/>
            <a:ext cx="367846" cy="504368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7481594" y="1812202"/>
            <a:ext cx="367846" cy="504368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1611866" y="1825854"/>
            <a:ext cx="367846" cy="504368"/>
          </a:xfrm>
          <a:prstGeom prst="roundRect">
            <a:avLst/>
          </a:prstGeom>
          <a:solidFill>
            <a:srgbClr val="0070C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97180814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12388" y="332655"/>
            <a:ext cx="8123617" cy="6732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bg1"/>
                </a:solidFill>
              </a:rPr>
              <a:t>Згадайте </a:t>
            </a:r>
            <a:r>
              <a:rPr lang="uk-UA" sz="3600" b="1" dirty="0">
                <a:solidFill>
                  <a:schemeClr val="bg1"/>
                </a:solidFill>
              </a:rPr>
              <a:t>імена своїх </a:t>
            </a:r>
            <a:r>
              <a:rPr lang="uk-UA" sz="3600" b="1" dirty="0" smtClean="0">
                <a:solidFill>
                  <a:schemeClr val="bg1"/>
                </a:solidFill>
              </a:rPr>
              <a:t>однокласників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1547664" y="2468629"/>
            <a:ext cx="2178824" cy="5026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 о = о </a:t>
            </a:r>
            <a:r>
              <a:rPr lang="uk-UA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о]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844554" y="1124744"/>
            <a:ext cx="6274014" cy="50405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Прочитайте частину з них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844554" y="1766260"/>
            <a:ext cx="6274014" cy="61489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Євгеній, Артем, Тимур, Даніель, Аліна.  </a:t>
            </a: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600349" y="3678173"/>
            <a:ext cx="6419923" cy="47090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В яких із поданих імен всі приголосні дзвінкі?</a:t>
            </a: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374968" y="4869160"/>
            <a:ext cx="8031533" cy="79208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Запишіть ці імена, як у контактах телефону (в алфавітному порядку)</a:t>
            </a:r>
          </a:p>
          <a:p>
            <a:pPr marL="0" indent="0" algn="ctr">
              <a:buNone/>
            </a:pP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1" name="Подзаголовок 2"/>
          <p:cNvSpPr txBox="1">
            <a:spLocks/>
          </p:cNvSpPr>
          <p:nvPr/>
        </p:nvSpPr>
        <p:spPr>
          <a:xfrm>
            <a:off x="397818" y="4224129"/>
            <a:ext cx="8055529" cy="53416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Яке з поданих імен починається з глухого приголосного?</a:t>
            </a:r>
          </a:p>
        </p:txBody>
      </p:sp>
      <p:sp>
        <p:nvSpPr>
          <p:cNvPr id="22" name="Подзаголовок 2"/>
          <p:cNvSpPr txBox="1">
            <a:spLocks/>
          </p:cNvSpPr>
          <p:nvPr/>
        </p:nvSpPr>
        <p:spPr>
          <a:xfrm>
            <a:off x="600349" y="3115823"/>
            <a:ext cx="6419923" cy="47090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До яких імен підійдуть звукові схеми?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4135425" y="2476021"/>
            <a:ext cx="2636205" cy="5026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uk-UA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uk-UA" sz="28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28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uk-UA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= о =]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 descr="D:\Картинки до тестів\Людина\Учень хоче відповідат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097595"/>
            <a:ext cx="1399709" cy="1952226"/>
          </a:xfrm>
          <a:prstGeom prst="round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одзаголовок 2"/>
          <p:cNvSpPr txBox="1">
            <a:spLocks/>
          </p:cNvSpPr>
          <p:nvPr/>
        </p:nvSpPr>
        <p:spPr>
          <a:xfrm>
            <a:off x="397818" y="5733256"/>
            <a:ext cx="8031533" cy="47090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2075" lvl="0" indent="0" algn="ctr">
              <a:buNone/>
            </a:pPr>
            <a:r>
              <a:rPr lang="uk-UA" sz="2400" b="1" dirty="0">
                <a:solidFill>
                  <a:schemeClr val="accent3">
                    <a:lumMod val="50000"/>
                  </a:schemeClr>
                </a:solidFill>
              </a:rPr>
              <a:t>Навіщо знання алфавіту в сучасному світі?</a:t>
            </a:r>
          </a:p>
          <a:p>
            <a:pPr marL="0" indent="0" algn="ctr">
              <a:buNone/>
            </a:pP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2231202" y="2522013"/>
            <a:ext cx="0" cy="39587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843808" y="2529405"/>
            <a:ext cx="0" cy="39587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220072" y="2529404"/>
            <a:ext cx="0" cy="39587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5682932" y="2529405"/>
            <a:ext cx="0" cy="39587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одзаголовок 2"/>
          <p:cNvSpPr txBox="1">
            <a:spLocks/>
          </p:cNvSpPr>
          <p:nvPr/>
        </p:nvSpPr>
        <p:spPr>
          <a:xfrm>
            <a:off x="6271240" y="1376772"/>
            <a:ext cx="367846" cy="50436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7" name="Подзаголовок 2"/>
          <p:cNvSpPr txBox="1">
            <a:spLocks/>
          </p:cNvSpPr>
          <p:nvPr/>
        </p:nvSpPr>
        <p:spPr>
          <a:xfrm>
            <a:off x="2518028" y="1478992"/>
            <a:ext cx="367846" cy="50436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8" name="Подзаголовок 2"/>
          <p:cNvSpPr txBox="1">
            <a:spLocks/>
          </p:cNvSpPr>
          <p:nvPr/>
        </p:nvSpPr>
        <p:spPr>
          <a:xfrm>
            <a:off x="5036149" y="1456714"/>
            <a:ext cx="367846" cy="50436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9" name="Подзаголовок 2"/>
          <p:cNvSpPr txBox="1">
            <a:spLocks/>
          </p:cNvSpPr>
          <p:nvPr/>
        </p:nvSpPr>
        <p:spPr>
          <a:xfrm>
            <a:off x="1179818" y="1428320"/>
            <a:ext cx="367846" cy="50436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0" name="Подзаголовок 2"/>
          <p:cNvSpPr txBox="1">
            <a:spLocks/>
          </p:cNvSpPr>
          <p:nvPr/>
        </p:nvSpPr>
        <p:spPr>
          <a:xfrm>
            <a:off x="3810310" y="1462754"/>
            <a:ext cx="367846" cy="504368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800" b="1" dirty="0" smtClean="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06272331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  <p:bldP spid="14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468064" cy="56207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3600" b="1" dirty="0" smtClean="0">
                <a:solidFill>
                  <a:schemeClr val="bg1"/>
                </a:solidFill>
              </a:rPr>
              <a:t>Прочитайте текст про Чехію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467544" y="4133172"/>
            <a:ext cx="3964675" cy="5919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 що розповідає І абзац? </a:t>
            </a: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553987" y="4725144"/>
            <a:ext cx="3964675" cy="8229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 історію походження назви богемського скла </a:t>
            </a:r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399406" y="4114834"/>
            <a:ext cx="4100949" cy="154641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Спишіть перші речення кожного з абзаців, уставивши пропущені букви.</a:t>
            </a:r>
          </a:p>
        </p:txBody>
      </p:sp>
      <p:pic>
        <p:nvPicPr>
          <p:cNvPr id="1026" name="Picture 2" descr="D:\4 клас\1 УКР. МОВА\1 ПОНОМАРЬОВА\01 Звуки букви\2026-09-10_2200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38" y="914772"/>
            <a:ext cx="7334250" cy="3162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одзаголовок 2"/>
          <p:cNvSpPr txBox="1">
            <a:spLocks/>
          </p:cNvSpPr>
          <p:nvPr/>
        </p:nvSpPr>
        <p:spPr>
          <a:xfrm>
            <a:off x="4654936" y="4133172"/>
            <a:ext cx="4021519" cy="59197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Про що розповідає ІІ абзац?</a:t>
            </a: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4654936" y="4725144"/>
            <a:ext cx="4021519" cy="8229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Зараз Чехія славиться виробництвом автомобілів</a:t>
            </a:r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4518662" y="4077072"/>
            <a:ext cx="4301809" cy="162193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b="1" dirty="0">
                <a:solidFill>
                  <a:schemeClr val="bg1"/>
                </a:solidFill>
              </a:rPr>
              <a:t> </a:t>
            </a:r>
            <a:r>
              <a:rPr lang="ru-RU" sz="2400" b="1" dirty="0" smtClean="0">
                <a:solidFill>
                  <a:schemeClr val="bg1"/>
                </a:solidFill>
              </a:rPr>
              <a:t>ДАВН</a:t>
            </a:r>
            <a:r>
              <a:rPr lang="ru-RU" sz="2400" b="1" dirty="0" smtClean="0">
                <a:solidFill>
                  <a:srgbClr val="FFFF00"/>
                </a:solidFill>
              </a:rPr>
              <a:t>И</a:t>
            </a:r>
            <a:r>
              <a:rPr lang="ru-RU" sz="2400" b="1" dirty="0" smtClean="0">
                <a:solidFill>
                  <a:schemeClr val="bg1"/>
                </a:solidFill>
              </a:rPr>
              <a:t>НА</a:t>
            </a:r>
            <a:r>
              <a:rPr lang="ru-RU" sz="2400" dirty="0" smtClean="0">
                <a:solidFill>
                  <a:schemeClr val="bg1"/>
                </a:solidFill>
              </a:rPr>
              <a:t>,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НАЗ</a:t>
            </a:r>
            <a:r>
              <a:rPr lang="ru-RU" sz="2400" b="1" dirty="0" smtClean="0">
                <a:solidFill>
                  <a:srgbClr val="FFFF00"/>
                </a:solidFill>
              </a:rPr>
              <a:t>И</a:t>
            </a:r>
            <a:r>
              <a:rPr lang="ru-RU" sz="2400" b="1" dirty="0" smtClean="0">
                <a:solidFill>
                  <a:schemeClr val="bg1"/>
                </a:solidFill>
              </a:rPr>
              <a:t>ВАТИ, КР</a:t>
            </a:r>
            <a:r>
              <a:rPr lang="ru-RU" sz="2400" b="1" dirty="0" smtClean="0">
                <a:solidFill>
                  <a:srgbClr val="FFFF00"/>
                </a:solidFill>
              </a:rPr>
              <a:t>И</a:t>
            </a:r>
            <a:r>
              <a:rPr lang="ru-RU" sz="2400" b="1" dirty="0" smtClean="0">
                <a:solidFill>
                  <a:schemeClr val="bg1"/>
                </a:solidFill>
              </a:rPr>
              <a:t>ШТАЛЕВІ, КЕЛ</a:t>
            </a:r>
            <a:r>
              <a:rPr lang="ru-RU" sz="2400" b="1" dirty="0" smtClean="0">
                <a:solidFill>
                  <a:srgbClr val="FFFF00"/>
                </a:solidFill>
              </a:rPr>
              <a:t>И</a:t>
            </a:r>
            <a:r>
              <a:rPr lang="ru-RU" sz="2400" b="1" dirty="0" smtClean="0">
                <a:solidFill>
                  <a:schemeClr val="bg1"/>
                </a:solidFill>
              </a:rPr>
              <a:t>ХИ, СЛАВ</a:t>
            </a:r>
            <a:r>
              <a:rPr lang="ru-RU" sz="2400" b="1" dirty="0" smtClean="0">
                <a:solidFill>
                  <a:srgbClr val="FFFF00"/>
                </a:solidFill>
              </a:rPr>
              <a:t>И</a:t>
            </a:r>
            <a:r>
              <a:rPr lang="ru-RU" sz="2400" b="1" dirty="0" smtClean="0">
                <a:solidFill>
                  <a:schemeClr val="bg1"/>
                </a:solidFill>
              </a:rPr>
              <a:t>ТЬСЯ, КОР</a:t>
            </a:r>
            <a:r>
              <a:rPr lang="ru-RU" sz="2400" b="1" dirty="0" smtClean="0">
                <a:solidFill>
                  <a:srgbClr val="FFFF00"/>
                </a:solidFill>
              </a:rPr>
              <a:t>И</a:t>
            </a:r>
            <a:r>
              <a:rPr lang="ru-RU" sz="2400" b="1" dirty="0" smtClean="0">
                <a:solidFill>
                  <a:schemeClr val="bg1"/>
                </a:solidFill>
              </a:rPr>
              <a:t>СТУЄТЬСЯ, ПР</a:t>
            </a:r>
            <a:r>
              <a:rPr lang="ru-RU" sz="2400" b="1" dirty="0" smtClean="0">
                <a:solidFill>
                  <a:srgbClr val="FFFF00"/>
                </a:solidFill>
              </a:rPr>
              <a:t>Е</a:t>
            </a:r>
            <a:r>
              <a:rPr lang="ru-RU" sz="2400" b="1" dirty="0" smtClean="0">
                <a:solidFill>
                  <a:schemeClr val="bg1"/>
                </a:solidFill>
              </a:rPr>
              <a:t>З</a:t>
            </a:r>
            <a:r>
              <a:rPr lang="ru-RU" sz="2400" b="1" dirty="0" smtClean="0">
                <a:solidFill>
                  <a:srgbClr val="FFFF00"/>
                </a:solidFill>
              </a:rPr>
              <a:t>И</a:t>
            </a:r>
            <a:r>
              <a:rPr lang="ru-RU" sz="2400" b="1" dirty="0" smtClean="0">
                <a:solidFill>
                  <a:schemeClr val="bg1"/>
                </a:solidFill>
              </a:rPr>
              <a:t>ДЕНТ.</a:t>
            </a:r>
            <a:endParaRPr lang="uk-UA" sz="24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86549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16" grpId="0" animBg="1"/>
      <p:bldP spid="13" grpId="0" animBg="1"/>
      <p:bldP spid="1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7191" y="274638"/>
            <a:ext cx="8192921" cy="7780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uk-UA" b="1" dirty="0" smtClean="0"/>
              <a:t>Розвиток мовлення</a:t>
            </a:r>
            <a:endParaRPr lang="ru-RU" b="1" dirty="0"/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>
          <a:xfrm>
            <a:off x="316472" y="1052736"/>
            <a:ext cx="7639904" cy="470907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Чи хочете ви навчитися керувати автомобілем? Чому?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2" name="Подзаголовок 2"/>
          <p:cNvSpPr txBox="1">
            <a:spLocks/>
          </p:cNvSpPr>
          <p:nvPr/>
        </p:nvSpPr>
        <p:spPr>
          <a:xfrm>
            <a:off x="467544" y="1598019"/>
            <a:ext cx="4424966" cy="486916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Я люблю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автомобілі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Завжди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хотіла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сісти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за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кермо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справжнього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авто, а не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ігрової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приставки.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Це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зменшує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час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дістатися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роботи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а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потім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повернутися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додому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Це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дає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можливість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подорожувати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цікавими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місцями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рідного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краю.</a:t>
            </a:r>
          </a:p>
          <a:p>
            <a:pPr marL="0" indent="0" algn="ctr">
              <a:buNone/>
            </a:pP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Сьогодні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в час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швидкостей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, 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автомобіль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 - не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розкіш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, а </a:t>
            </a:r>
            <a:r>
              <a:rPr lang="ru-RU" sz="2400" b="1" dirty="0" err="1">
                <a:solidFill>
                  <a:schemeClr val="accent3">
                    <a:lumMod val="50000"/>
                  </a:schemeClr>
                </a:solidFill>
              </a:rPr>
              <a:t>засіб</a:t>
            </a:r>
            <a:r>
              <a:rPr lang="ru-RU" sz="24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</a:rPr>
              <a:t>пересування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074" name="Picture 2" descr="https://encrypted-tbn0.gstatic.com/images?q=tbn:ANd9GcQpsF0cE5MJt-H8madCOfM-OXVRUb63O3x4Xw&amp;usqp=CA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00808"/>
            <a:ext cx="3504056" cy="2331791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17087952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4978" y="476672"/>
            <a:ext cx="8229600" cy="64807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uk-UA" sz="4000" b="1" dirty="0" smtClean="0">
                <a:solidFill>
                  <a:schemeClr val="bg1"/>
                </a:solidFill>
              </a:rPr>
              <a:t>Домашнє завдання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-1096" y="6237312"/>
            <a:ext cx="1332736" cy="5760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uk-UA" sz="2400" b="1" dirty="0" err="1" smtClean="0">
                <a:solidFill>
                  <a:schemeClr val="bg1"/>
                </a:solidFill>
              </a:rPr>
              <a:t>Стор</a:t>
            </a:r>
            <a:r>
              <a:rPr lang="uk-UA" sz="2400" b="1" dirty="0" smtClean="0">
                <a:solidFill>
                  <a:schemeClr val="bg1"/>
                </a:solidFill>
              </a:rPr>
              <a:t>. 15</a:t>
            </a:r>
          </a:p>
        </p:txBody>
      </p:sp>
      <p:pic>
        <p:nvPicPr>
          <p:cNvPr id="2050" name="Picture 2" descr="D:\4 клас\1 УКР. МОВА\1 ПОНОМАРЬОВА\01 Звуки букви\2026-09-10_2210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78" y="1340768"/>
            <a:ext cx="8255641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580875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494530"/>
            <a:ext cx="7864734" cy="72467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 </a:t>
            </a:r>
            <a:r>
              <a:rPr lang="uk-UA" sz="4000" b="1" dirty="0">
                <a:solidFill>
                  <a:schemeClr val="bg1"/>
                </a:solidFill>
              </a:rPr>
              <a:t>Вправа </a:t>
            </a:r>
            <a:r>
              <a:rPr lang="uk-UA" sz="4000" b="1" dirty="0" smtClean="0">
                <a:solidFill>
                  <a:schemeClr val="bg1"/>
                </a:solidFill>
              </a:rPr>
              <a:t>«Мікрофон»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t="7258" r="4332" b="9742"/>
          <a:stretch/>
        </p:blipFill>
        <p:spPr>
          <a:xfrm flipH="1">
            <a:off x="0" y="1651719"/>
            <a:ext cx="2626161" cy="30970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0016" y="1412776"/>
            <a:ext cx="5888286" cy="3108543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Яку тему повторювали на уроці?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Які цінні думки запам’ятались?</a:t>
            </a: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Навіщо знання алфавіту в сучасному світі?</a:t>
            </a: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Який вид роботи було легко виконувати?</a:t>
            </a:r>
          </a:p>
          <a:p>
            <a:pPr marL="354013" lvl="0" indent="-261938">
              <a:buFont typeface="Wingdings" panose="05000000000000000000" pitchFamily="2" charset="2"/>
              <a:buChar char="§"/>
            </a:pPr>
            <a:r>
              <a:rPr lang="uk-UA" sz="2800" b="1" dirty="0">
                <a:solidFill>
                  <a:schemeClr val="accent3">
                    <a:lumMod val="50000"/>
                  </a:schemeClr>
                </a:solidFill>
              </a:rPr>
              <a:t>Який важко?</a:t>
            </a:r>
          </a:p>
        </p:txBody>
      </p:sp>
    </p:spTree>
    <p:extLst>
      <p:ext uri="{BB962C8B-B14F-4D97-AF65-F5344CB8AC3E}">
        <p14:creationId xmlns:p14="http://schemas.microsoft.com/office/powerpoint/2010/main" val="174010616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815009" y="620688"/>
            <a:ext cx="3202082" cy="829074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uk-UA" altLang="ru-RU" sz="4000" b="1" dirty="0" smtClean="0">
                <a:solidFill>
                  <a:schemeClr val="bg1"/>
                </a:solidFill>
                <a:latin typeface="+mn-lt"/>
              </a:rPr>
              <a:t>Мій настрій</a:t>
            </a:r>
            <a:endParaRPr lang="ru-RU" altLang="ru-RU" sz="4000" dirty="0" smtClean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7" y="374574"/>
            <a:ext cx="4392488" cy="5992887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27584" y="1876349"/>
            <a:ext cx="3156333" cy="1397794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Розгляньте </a:t>
            </a:r>
            <a:r>
              <a:rPr lang="uk-UA" sz="2400" b="1" dirty="0" err="1" smtClean="0">
                <a:solidFill>
                  <a:schemeClr val="accent3">
                    <a:lumMod val="50000"/>
                  </a:schemeClr>
                </a:solidFill>
              </a:rPr>
              <a:t>смайли</a:t>
            </a:r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</a:p>
          <a:p>
            <a:pPr algn="ctr"/>
            <a:r>
              <a:rPr lang="uk-UA" sz="2400" b="1" dirty="0" smtClean="0">
                <a:solidFill>
                  <a:schemeClr val="accent3">
                    <a:lumMod val="50000"/>
                  </a:schemeClr>
                </a:solidFill>
              </a:rPr>
              <a:t>Який з них відображає ваш настрій?</a:t>
            </a:r>
            <a:endParaRPr lang="uk-UA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94200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2429</TotalTime>
  <Words>387</Words>
  <Application>Microsoft Office PowerPoint</Application>
  <PresentationFormat>Экран (4:3)</PresentationFormat>
  <Paragraphs>75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Розташовую слова  в алфавітному порядку </vt:lpstr>
      <vt:lpstr>Виберіть свій настрій</vt:lpstr>
      <vt:lpstr>Перевірка домашнього завдання</vt:lpstr>
      <vt:lpstr>Презентация PowerPoint</vt:lpstr>
      <vt:lpstr>Презентация PowerPoint</vt:lpstr>
      <vt:lpstr>Вправа «Мікрофон»</vt:lpstr>
      <vt:lpstr>Відомі люди України</vt:lpstr>
      <vt:lpstr>Згадайте імена своїх однокласників</vt:lpstr>
      <vt:lpstr>Прочитайте текст про Чехію</vt:lpstr>
      <vt:lpstr>Розвиток мовлення</vt:lpstr>
      <vt:lpstr>Домашнє завдання</vt:lpstr>
      <vt:lpstr>Презентация PowerPoint</vt:lpstr>
      <vt:lpstr>Мій настрій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Повторення знань про звуки і букви. Побудова звукових схем і звуковий аналіз слів. Написання тексту про власне бажання</dc:title>
  <dc:creator>Esmiralda Ivanova</dc:creator>
  <cp:lastModifiedBy>Esmiralda Ivanova</cp:lastModifiedBy>
  <cp:revision>157</cp:revision>
  <dcterms:created xsi:type="dcterms:W3CDTF">2022-09-03T17:50:38Z</dcterms:created>
  <dcterms:modified xsi:type="dcterms:W3CDTF">2026-09-13T16:58:24Z</dcterms:modified>
</cp:coreProperties>
</file>