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8" r:id="rId3"/>
    <p:sldId id="289" r:id="rId4"/>
    <p:sldId id="290" r:id="rId5"/>
    <p:sldId id="295" r:id="rId6"/>
    <p:sldId id="294" r:id="rId7"/>
    <p:sldId id="282" r:id="rId8"/>
    <p:sldId id="259" r:id="rId9"/>
    <p:sldId id="283" r:id="rId10"/>
    <p:sldId id="286" r:id="rId11"/>
    <p:sldId id="287" r:id="rId12"/>
    <p:sldId id="291" r:id="rId13"/>
    <p:sldId id="292" r:id="rId14"/>
    <p:sldId id="29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6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9" autoAdjust="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7757F-F147-4B16-9E32-3607506FCEF2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4E85B-336F-4608-BA37-B9DE5C0515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5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41672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254983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929763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745585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69963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46815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2923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658684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953691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0482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24209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303C-ABA6-48AB-981A-6119A53C691A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0106" y="4221088"/>
            <a:ext cx="6912768" cy="129614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b="1" dirty="0" smtClean="0">
                <a:solidFill>
                  <a:schemeClr val="accent3">
                    <a:lumMod val="50000"/>
                  </a:schemeClr>
                </a:solidFill>
              </a:rPr>
              <a:t>Поділяю слова для переносу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1232756"/>
            <a:ext cx="4096544" cy="15121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Звуки і букви.</a:t>
            </a:r>
          </a:p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78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29466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44824"/>
            <a:ext cx="2754585" cy="3340562"/>
          </a:xfrm>
          <a:prstGeom prst="rect">
            <a:avLst/>
          </a:prstGeom>
        </p:spPr>
      </p:pic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998904" y="532254"/>
            <a:ext cx="3533536" cy="1096546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altLang="ru-RU" sz="3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Виберіть свій настрій</a:t>
            </a:r>
            <a:endParaRPr lang="ru-RU" altLang="ru-RU" sz="3600" dirty="0" smtClean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43648"/>
            <a:ext cx="3528392" cy="4843336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539553" y="2372778"/>
            <a:ext cx="4392488" cy="267765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Сіли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рівно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озирнулись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Один одному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всміхнулись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добре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працювати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–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Вийдуть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гарні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результати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Тож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не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гаємо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ми час,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Бо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знання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чекають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нас!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7900" y="606328"/>
            <a:ext cx="4178325" cy="110354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Налаштування на урок</a:t>
            </a:r>
            <a:endParaRPr lang="uk-UA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8755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219" y="476672"/>
            <a:ext cx="8229600" cy="64807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Перевірка домашнього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096" y="6237312"/>
            <a:ext cx="133273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 smtClean="0">
                <a:solidFill>
                  <a:schemeClr val="bg1"/>
                </a:solidFill>
              </a:rPr>
              <a:t>Стор</a:t>
            </a:r>
            <a:r>
              <a:rPr lang="uk-UA" sz="2400" b="1" dirty="0" smtClean="0">
                <a:solidFill>
                  <a:schemeClr val="bg1"/>
                </a:solidFill>
              </a:rPr>
              <a:t>. 15</a:t>
            </a:r>
          </a:p>
        </p:txBody>
      </p:sp>
      <p:pic>
        <p:nvPicPr>
          <p:cNvPr id="10" name="Picture 2" descr="D:\4 клас\1 УКР. МОВА\1 ПОНОМАРЬОВА\01 Звуки букви\2026-09-10_2210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8" y="1340768"/>
            <a:ext cx="825564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86507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7408" y="411588"/>
            <a:ext cx="7764464" cy="651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39952" y="1220168"/>
            <a:ext cx="4301918" cy="266290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вдосконалювати </a:t>
            </a: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вміння ділити слова на склади для переносу. Продовжимо знайомитися з Чехією та українськими містами. Будемо добирати заголовок до тексту. 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45" y="1150068"/>
            <a:ext cx="3287043" cy="328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87232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22353" y="1112317"/>
            <a:ext cx="8820409" cy="535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5150" y="447359"/>
            <a:ext cx="7543435" cy="62307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Хвилинка </a:t>
            </a:r>
            <a:r>
              <a:rPr lang="uk-UA" sz="4000" b="1" dirty="0" smtClean="0">
                <a:solidFill>
                  <a:schemeClr val="bg1"/>
                </a:solidFill>
              </a:rPr>
              <a:t>каліграфії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2411760" y="1412776"/>
            <a:ext cx="4221621" cy="14292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014971" y="-721575"/>
            <a:ext cx="433802" cy="7215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437926" y="-726179"/>
            <a:ext cx="433802" cy="7215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863145" y="-745175"/>
            <a:ext cx="433802" cy="7215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248121" y="-712704"/>
            <a:ext cx="433802" cy="7215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634490" y="-684379"/>
            <a:ext cx="433802" cy="7215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555719" y="-705166"/>
            <a:ext cx="433802" cy="7215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120706" y="-684151"/>
            <a:ext cx="401201" cy="6795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003925" y="-726179"/>
            <a:ext cx="433802" cy="72159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365914" y="-745175"/>
            <a:ext cx="433802" cy="72159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642734" y="-721593"/>
            <a:ext cx="433802" cy="72159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3651622" y="980728"/>
            <a:ext cx="2120997" cy="132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99796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7408" y="411588"/>
            <a:ext cx="7764464" cy="651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Прочитайте повідомлення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3077" name="Picture 5" descr="D:\4 клас\1 УКР. МОВА\1 ПОНОМАРЬОВА\01 Звуки букви\2026-09-13_2022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55" y="1569640"/>
            <a:ext cx="7846502" cy="2839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785967" y="1988840"/>
            <a:ext cx="2160240" cy="118557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Придумайте заголовок до тексту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6" name="Picture 4" descr="Празький град – головна фортеця держав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472518"/>
            <a:ext cx="3726135" cy="2189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2483768" y="1091443"/>
            <a:ext cx="4326640" cy="6093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800" b="1" dirty="0" smtClean="0"/>
              <a:t>Гордість Чехії – замки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41982" y="4941168"/>
            <a:ext cx="4286640" cy="900678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Поділіть для переносу виділені слова усно. </a:t>
            </a:r>
          </a:p>
        </p:txBody>
      </p:sp>
    </p:spTree>
    <p:extLst>
      <p:ext uri="{BB962C8B-B14F-4D97-AF65-F5344CB8AC3E}">
        <p14:creationId xmlns:p14="http://schemas.microsoft.com/office/powerpoint/2010/main" val="219968770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4 клас\1 УКР. МОВА\1 ПОНОМАРЬОВА\01 Звуки букви\2026-09-13_2027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53" y="2364851"/>
            <a:ext cx="6533486" cy="3592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1979" y="332656"/>
            <a:ext cx="8072467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 smtClean="0"/>
              <a:t>Пам’ятаймо!</a:t>
            </a:r>
            <a:endParaRPr lang="ru-RU" sz="3600" b="1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440068" y="898050"/>
            <a:ext cx="8164379" cy="51472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Знання історії  України відроджує пам’ять нації. 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6949539" y="2879142"/>
            <a:ext cx="1729466" cy="51472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solidFill>
                  <a:srgbClr val="002060"/>
                </a:solidFill>
              </a:rPr>
              <a:t>іс</a:t>
            </a:r>
            <a:r>
              <a:rPr lang="uk-UA" sz="2800" b="1" dirty="0" smtClean="0">
                <a:solidFill>
                  <a:srgbClr val="002060"/>
                </a:solidFill>
              </a:rPr>
              <a:t>-то-</a:t>
            </a:r>
            <a:r>
              <a:rPr lang="uk-UA" sz="2800" b="1" dirty="0" err="1" smtClean="0">
                <a:solidFill>
                  <a:srgbClr val="002060"/>
                </a:solidFill>
              </a:rPr>
              <a:t>рії</a:t>
            </a:r>
            <a:endParaRPr lang="uk-UA" sz="2800" b="1" dirty="0" smtClean="0">
              <a:solidFill>
                <a:srgbClr val="002060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6738747" y="3418330"/>
            <a:ext cx="1927005" cy="51472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solidFill>
                  <a:srgbClr val="002060"/>
                </a:solidFill>
              </a:rPr>
              <a:t>Ук</a:t>
            </a:r>
            <a:r>
              <a:rPr lang="uk-UA" sz="2800" b="1" dirty="0" smtClean="0">
                <a:solidFill>
                  <a:srgbClr val="002060"/>
                </a:solidFill>
              </a:rPr>
              <a:t>-раї-</a:t>
            </a:r>
            <a:r>
              <a:rPr lang="uk-UA" sz="2800" b="1" dirty="0" err="1" smtClean="0">
                <a:solidFill>
                  <a:srgbClr val="002060"/>
                </a:solidFill>
              </a:rPr>
              <a:t>ни</a:t>
            </a:r>
            <a:endParaRPr lang="uk-UA" sz="2800" b="1" dirty="0" smtClean="0">
              <a:solidFill>
                <a:srgbClr val="002060"/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504108" y="1412776"/>
            <a:ext cx="7165214" cy="84769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rgbClr val="002060"/>
                </a:solidFill>
              </a:rPr>
              <a:t>Поділіть для переносу слова в цьому реченні. Пригадайте правила переносу слів 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6396270" y="3950404"/>
            <a:ext cx="2269482" cy="51472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від-ро-</a:t>
            </a:r>
            <a:r>
              <a:rPr lang="uk-UA" sz="2800" b="1" dirty="0" err="1" smtClean="0">
                <a:solidFill>
                  <a:srgbClr val="002060"/>
                </a:solidFill>
              </a:rPr>
              <a:t>джує</a:t>
            </a:r>
            <a:endParaRPr lang="uk-UA" sz="2800" b="1" dirty="0" smtClean="0">
              <a:solidFill>
                <a:srgbClr val="002060"/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6929055" y="4498450"/>
            <a:ext cx="1733476" cy="51472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>
                <a:solidFill>
                  <a:srgbClr val="002060"/>
                </a:solidFill>
              </a:rPr>
              <a:t>п</a:t>
            </a:r>
            <a:r>
              <a:rPr lang="uk-UA" sz="2800" b="1" dirty="0" err="1" smtClean="0">
                <a:solidFill>
                  <a:srgbClr val="002060"/>
                </a:solidFill>
              </a:rPr>
              <a:t>ам</a:t>
            </a:r>
            <a:r>
              <a:rPr lang="uk-UA" sz="2800" b="1" dirty="0" smtClean="0">
                <a:solidFill>
                  <a:srgbClr val="002060"/>
                </a:solidFill>
              </a:rPr>
              <a:t>’-ять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956345" y="5074514"/>
            <a:ext cx="1733476" cy="51472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>
                <a:solidFill>
                  <a:srgbClr val="002060"/>
                </a:solidFill>
              </a:rPr>
              <a:t>н</a:t>
            </a:r>
            <a:r>
              <a:rPr lang="uk-UA" sz="2800" b="1" dirty="0" smtClean="0">
                <a:solidFill>
                  <a:srgbClr val="002060"/>
                </a:solidFill>
              </a:rPr>
              <a:t>а-</a:t>
            </a:r>
            <a:r>
              <a:rPr lang="uk-UA" sz="2800" b="1" dirty="0" err="1" smtClean="0">
                <a:solidFill>
                  <a:srgbClr val="002060"/>
                </a:solidFill>
              </a:rPr>
              <a:t>ції</a:t>
            </a:r>
            <a:endParaRPr lang="uk-UA" sz="2800" b="1" dirty="0" smtClean="0">
              <a:solidFill>
                <a:srgbClr val="002060"/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7009098" y="2342712"/>
            <a:ext cx="1653433" cy="51472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solidFill>
                  <a:srgbClr val="002060"/>
                </a:solidFill>
              </a:rPr>
              <a:t>Зна-ння</a:t>
            </a:r>
            <a:endParaRPr lang="uk-UA" sz="28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8081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7898" y="355086"/>
            <a:ext cx="4732174" cy="1345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0" indent="0"/>
            <a:r>
              <a:rPr lang="uk-UA" b="1" dirty="0" smtClean="0">
                <a:solidFill>
                  <a:schemeClr val="bg1"/>
                </a:solidFill>
              </a:rPr>
              <a:t>Впізнайте </a:t>
            </a:r>
            <a:r>
              <a:rPr lang="uk-UA" b="1" dirty="0">
                <a:solidFill>
                  <a:schemeClr val="bg1"/>
                </a:solidFill>
              </a:rPr>
              <a:t>назви українських міст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539552" y="1916832"/>
            <a:ext cx="1872208" cy="576064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ЛЦЬК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53283" y="1916832"/>
            <a:ext cx="1872208" cy="576064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ЛУЦЬК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515811" y="3942348"/>
            <a:ext cx="2381497" cy="1008112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КМНЦЬ ПДЛЬСКЙ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3398059" y="2577895"/>
            <a:ext cx="1944217" cy="576064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ХТН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389262" y="2577895"/>
            <a:ext cx="1968148" cy="576064"/>
          </a:xfrm>
          <a:prstGeom prst="roundRect">
            <a:avLst/>
          </a:prstGeom>
          <a:solidFill>
            <a:srgbClr val="FFFF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ХОТИН</a:t>
            </a: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632167" y="3462422"/>
            <a:ext cx="1872208" cy="57606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МКЧВ</a:t>
            </a: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539552" y="3453664"/>
            <a:ext cx="2057439" cy="57606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МУКАЧЕВО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3265375" y="3942348"/>
            <a:ext cx="2716806" cy="103403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КАМ’ЯНЕЦЬ ПОДІЛЬСЬКИЙ</a:t>
            </a:r>
          </a:p>
        </p:txBody>
      </p:sp>
      <p:pic>
        <p:nvPicPr>
          <p:cNvPr id="1026" name="Picture 2" descr="https://ts2.mm.bing.net/th?q=%D0%9C%D1%96%D1%81%D1%82%D0%B0%20%D1%83%D0%BA%D1%80%D0%B0%D1%97%D0%BD%D0%B8%20%D0%BA%D0%B0%D1%80%D1%82%D0%B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38" y="299030"/>
            <a:ext cx="4963349" cy="3235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9" name="Подзаголовок 2"/>
          <p:cNvSpPr txBox="1">
            <a:spLocks/>
          </p:cNvSpPr>
          <p:nvPr/>
        </p:nvSpPr>
        <p:spPr>
          <a:xfrm>
            <a:off x="4036771" y="6003691"/>
            <a:ext cx="1339575" cy="47548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Хот</a:t>
            </a:r>
            <a:r>
              <a:rPr lang="uk-UA" sz="2800" b="1" dirty="0" smtClean="0">
                <a:solidFill>
                  <a:srgbClr val="FF0000"/>
                </a:solidFill>
              </a:rPr>
              <a:t>и</a:t>
            </a:r>
            <a:r>
              <a:rPr lang="uk-UA" sz="2800" b="1" dirty="0" smtClean="0">
                <a:solidFill>
                  <a:srgbClr val="002060"/>
                </a:solidFill>
              </a:rPr>
              <a:t>н</a:t>
            </a:r>
          </a:p>
        </p:txBody>
      </p:sp>
      <p:pic>
        <p:nvPicPr>
          <p:cNvPr id="2050" name="Picture 2" descr="Замок Любарта (м. Луцьк) | ГО «НОВА АРМІЯ - УКРАЇНА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5086"/>
            <a:ext cx="3554726" cy="1999534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ам'янець-Подільська фортеця — Вікіпеді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135" y="3586628"/>
            <a:ext cx="2429806" cy="3032399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Замок Паланок — Вікіпеді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24" y="2754462"/>
            <a:ext cx="2891698" cy="3486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одзаголовок 2"/>
          <p:cNvSpPr txBox="1">
            <a:spLocks/>
          </p:cNvSpPr>
          <p:nvPr/>
        </p:nvSpPr>
        <p:spPr>
          <a:xfrm>
            <a:off x="1115616" y="6114817"/>
            <a:ext cx="2082879" cy="51472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Мук</a:t>
            </a:r>
            <a:r>
              <a:rPr lang="uk-UA" sz="2800" b="1" dirty="0" smtClean="0">
                <a:solidFill>
                  <a:srgbClr val="FF0000"/>
                </a:solidFill>
              </a:rPr>
              <a:t>а</a:t>
            </a:r>
            <a:r>
              <a:rPr lang="uk-UA" sz="2800" b="1" dirty="0" smtClean="0">
                <a:solidFill>
                  <a:srgbClr val="002060"/>
                </a:solidFill>
              </a:rPr>
              <a:t>чево</a:t>
            </a:r>
          </a:p>
        </p:txBody>
      </p:sp>
      <p:pic>
        <p:nvPicPr>
          <p:cNvPr id="2052" name="Picture 4" descr="Хотинський замок » MANDRY.IF.UA - Мандруй Прикарпаттям разом ...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2" y="3629555"/>
            <a:ext cx="3117726" cy="2338295"/>
          </a:xfrm>
          <a:prstGeom prst="rect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одзаголовок 2"/>
          <p:cNvSpPr txBox="1">
            <a:spLocks/>
          </p:cNvSpPr>
          <p:nvPr/>
        </p:nvSpPr>
        <p:spPr>
          <a:xfrm>
            <a:off x="6339135" y="2678362"/>
            <a:ext cx="2429806" cy="95119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Кам’ян</a:t>
            </a:r>
            <a:r>
              <a:rPr lang="uk-UA" sz="2800" b="1" dirty="0" smtClean="0">
                <a:solidFill>
                  <a:srgbClr val="FF0000"/>
                </a:solidFill>
              </a:rPr>
              <a:t>е</a:t>
            </a:r>
            <a:r>
              <a:rPr lang="uk-UA" sz="2800" b="1" dirty="0" smtClean="0">
                <a:solidFill>
                  <a:srgbClr val="002060"/>
                </a:solidFill>
              </a:rPr>
              <a:t>ць-Под</a:t>
            </a:r>
            <a:r>
              <a:rPr lang="uk-UA" sz="2800" b="1" dirty="0" smtClean="0">
                <a:solidFill>
                  <a:srgbClr val="FF0000"/>
                </a:solidFill>
              </a:rPr>
              <a:t>і</a:t>
            </a:r>
            <a:r>
              <a:rPr lang="uk-UA" sz="2800" b="1" dirty="0" smtClean="0">
                <a:solidFill>
                  <a:srgbClr val="002060"/>
                </a:solidFill>
              </a:rPr>
              <a:t>льський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7422609" y="2178008"/>
            <a:ext cx="1346332" cy="50035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rgbClr val="002060"/>
                </a:solidFill>
              </a:rPr>
              <a:t>Луцьк</a:t>
            </a:r>
          </a:p>
        </p:txBody>
      </p:sp>
    </p:spTree>
    <p:extLst>
      <p:ext uri="{BB962C8B-B14F-4D97-AF65-F5344CB8AC3E}">
        <p14:creationId xmlns:p14="http://schemas.microsoft.com/office/powerpoint/2010/main" val="293599369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75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75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6" grpId="0" animBg="1"/>
      <p:bldP spid="17" grpId="0" animBg="1"/>
      <p:bldP spid="19" grpId="0" animBg="1"/>
      <p:bldP spid="21" grpId="0" animBg="1"/>
      <p:bldP spid="20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7818" y="188640"/>
            <a:ext cx="6856124" cy="70107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Списуємо вибірково</a:t>
            </a:r>
            <a:endParaRPr lang="ru-RU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467544" y="1052736"/>
            <a:ext cx="6768752" cy="4709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повідомлення про українські замки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609724" y="5517232"/>
            <a:ext cx="7695381" cy="72008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err="1" smtClean="0">
                <a:solidFill>
                  <a:schemeClr val="bg1"/>
                </a:solidFill>
              </a:rPr>
              <a:t>Хо</a:t>
            </a:r>
            <a:r>
              <a:rPr lang="uk-UA" sz="2800" b="1" dirty="0" smtClean="0">
                <a:solidFill>
                  <a:schemeClr val="bg1"/>
                </a:solidFill>
              </a:rPr>
              <a:t>-тин-</a:t>
            </a:r>
            <a:r>
              <a:rPr lang="uk-UA" sz="2800" b="1" dirty="0" err="1" smtClean="0">
                <a:solidFill>
                  <a:schemeClr val="bg1"/>
                </a:solidFill>
              </a:rPr>
              <a:t>ський</a:t>
            </a:r>
            <a:r>
              <a:rPr lang="uk-UA" sz="2800" b="1" smtClean="0">
                <a:solidFill>
                  <a:schemeClr val="bg1"/>
                </a:solidFill>
              </a:rPr>
              <a:t>, </a:t>
            </a:r>
            <a:r>
              <a:rPr lang="uk-UA" sz="2800" b="1" smtClean="0">
                <a:solidFill>
                  <a:schemeClr val="bg1"/>
                </a:solidFill>
              </a:rPr>
              <a:t>Ка-м’я</a:t>
            </a:r>
            <a:r>
              <a:rPr lang="uk-UA" sz="2800" b="1" dirty="0" smtClean="0">
                <a:solidFill>
                  <a:schemeClr val="bg1"/>
                </a:solidFill>
              </a:rPr>
              <a:t>-</a:t>
            </a:r>
            <a:r>
              <a:rPr lang="uk-UA" sz="2800" b="1" dirty="0" err="1" smtClean="0">
                <a:solidFill>
                  <a:schemeClr val="bg1"/>
                </a:solidFill>
              </a:rPr>
              <a:t>нець-кий</a:t>
            </a:r>
            <a:r>
              <a:rPr lang="uk-UA" sz="2800" b="1" dirty="0" smtClean="0">
                <a:solidFill>
                  <a:schemeClr val="bg1"/>
                </a:solidFill>
              </a:rPr>
              <a:t>, </a:t>
            </a:r>
            <a:r>
              <a:rPr lang="uk-UA" sz="2800" b="1" dirty="0" err="1" smtClean="0">
                <a:solidFill>
                  <a:schemeClr val="bg1"/>
                </a:solidFill>
              </a:rPr>
              <a:t>Луць-кий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3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77487"/>
            <a:ext cx="1111677" cy="1550497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467543" y="4221088"/>
            <a:ext cx="8208913" cy="12241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друге речення. Підкресліть слово, в якому звуків більше, ніж  букв. Випишіть назви українських замків, поділяючи їх на склади для переносу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 descr="D:\4 клас\1 УКР. МОВА\1 ПОНОМАРЬОВА\01 Звуки букви\2026-09-14_1416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51255"/>
            <a:ext cx="7344816" cy="249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72331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" name="Picture 10" descr="https://www.ukraine-is.com/wp-content/uploads/2016/12/%D0%A4%D0%BE%D1%82%D0%BE%D0%B3%D1%80%D0%B0%D1%84%D0%B8%D0%B8-%D0%A3%D0%BA%D1%80%D0%B0%D0%B8%D0%BD%D1%8B-1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96" b="4213"/>
          <a:stretch/>
        </p:blipFill>
        <p:spPr bwMode="auto">
          <a:xfrm>
            <a:off x="5028731" y="1116000"/>
            <a:ext cx="3373755" cy="26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7818" y="188640"/>
            <a:ext cx="685612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Віртуальна подорож</a:t>
            </a:r>
            <a:endParaRPr lang="ru-RU" b="1" dirty="0"/>
          </a:p>
        </p:txBody>
      </p:sp>
      <p:pic>
        <p:nvPicPr>
          <p:cNvPr id="5122" name="Picture 2" descr="https://khotynska-fortecya.cv.ua/i_wm/1272981/768_5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56" y="995142"/>
            <a:ext cx="4029055" cy="2937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vidviday.ua/UserFiles/product-gallery/15963046125f25ace4615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99" y="4175681"/>
            <a:ext cx="3885770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www.volynnews.com/files/news/2018/07-02/248003/post-1-0-00206700-14046538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485" y="3950136"/>
            <a:ext cx="3863606" cy="275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278102" y="4128145"/>
            <a:ext cx="4706095" cy="47090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bg1"/>
                </a:solidFill>
              </a:rPr>
              <a:t>Кам’янець-Подільський замок</a:t>
            </a:r>
            <a:endParaRPr lang="uk-UA" sz="2400" b="1" dirty="0">
              <a:solidFill>
                <a:schemeClr val="bg1"/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74056" y="3499775"/>
            <a:ext cx="3837904" cy="4709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Хотинська фортеця-замок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345161" y="6234463"/>
            <a:ext cx="2539177" cy="4709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Луцький замок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5580112" y="3429000"/>
            <a:ext cx="3293979" cy="4051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Мукачівський замок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82272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189" y="260648"/>
            <a:ext cx="3753755" cy="115212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 smtClean="0"/>
              <a:t>Кросворд «Звуки. Букви»</a:t>
            </a:r>
            <a:endParaRPr lang="ru-RU" sz="3600" b="1" dirty="0"/>
          </a:p>
        </p:txBody>
      </p:sp>
      <p:pic>
        <p:nvPicPr>
          <p:cNvPr id="3" name="Рисунок 2" descr="https://crosswordlabs.com/image/8213460.png?answer_font_size=14&amp;size=30&amp;clue_font_size=11&amp;stroke_width=1&amp;show_numbers=1&amp;show_answers=0&amp;upper=0&amp;signature=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4464496" cy="439248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553473"/>
              </p:ext>
            </p:extLst>
          </p:nvPr>
        </p:nvGraphicFramePr>
        <p:xfrm>
          <a:off x="4860032" y="3284984"/>
          <a:ext cx="4032448" cy="3435541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455270"/>
                <a:gridCol w="3577178"/>
              </a:tblGrid>
              <a:tr h="36957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</a:rPr>
                        <a:t>По </a:t>
                      </a:r>
                      <a:r>
                        <a:rPr lang="ru-RU" sz="2400" b="1" dirty="0" err="1" smtClean="0">
                          <a:effectLst/>
                        </a:rPr>
                        <a:t>горизонталі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843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Букви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в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певному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порядку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110853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4.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Ставиться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після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твердого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приголосного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перед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йотованим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голосним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738484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5.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З</a:t>
                      </a:r>
                      <a:r>
                        <a:rPr lang="ru-RU" sz="2400" b="1" dirty="0" smtClean="0">
                          <a:solidFill>
                            <a:srgbClr val="7030A0"/>
                          </a:solidFill>
                          <a:effectLst/>
                        </a:rPr>
                        <a:t>вуки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вимовляються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довше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ніж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звичайні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6843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7.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rgbClr val="7030A0"/>
                          </a:solidFill>
                          <a:effectLst/>
                        </a:rPr>
                        <a:t>Чуємо</a:t>
                      </a:r>
                      <a:r>
                        <a:rPr lang="ru-RU" sz="2400" b="1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400" b="1" dirty="0" err="1" smtClean="0">
                          <a:solidFill>
                            <a:srgbClr val="7030A0"/>
                          </a:solidFill>
                          <a:effectLst/>
                        </a:rPr>
                        <a:t>вимовляємо</a:t>
                      </a:r>
                      <a:endParaRPr lang="ru-RU" sz="1800" b="1" dirty="0">
                        <a:solidFill>
                          <a:srgbClr val="7030A0"/>
                        </a:solidFill>
                        <a:effectLst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396880"/>
              </p:ext>
            </p:extLst>
          </p:nvPr>
        </p:nvGraphicFramePr>
        <p:xfrm>
          <a:off x="4716016" y="414512"/>
          <a:ext cx="3888432" cy="2656715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888432"/>
              </a:tblGrid>
              <a:tr h="4517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По </a:t>
                      </a:r>
                      <a:r>
                        <a:rPr lang="ru-RU" sz="2400" dirty="0" err="1" smtClean="0">
                          <a:effectLst/>
                        </a:rPr>
                        <a:t>вертикалі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7723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7030A0"/>
                          </a:solidFill>
                          <a:effectLst/>
                        </a:rPr>
                        <a:t>1. Склад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400" dirty="0" err="1">
                          <a:solidFill>
                            <a:srgbClr val="7030A0"/>
                          </a:solidFill>
                          <a:effectLst/>
                        </a:rPr>
                        <a:t>що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</a:rPr>
                        <a:t> </a:t>
                      </a:r>
                      <a:r>
                        <a:rPr lang="ru-RU" sz="2400" dirty="0" err="1">
                          <a:solidFill>
                            <a:srgbClr val="7030A0"/>
                          </a:solidFill>
                          <a:effectLst/>
                        </a:rPr>
                        <a:t>промовляється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</a:rPr>
                        <a:t> з </a:t>
                      </a:r>
                      <a:r>
                        <a:rPr lang="ru-RU" sz="2400" dirty="0" err="1">
                          <a:solidFill>
                            <a:srgbClr val="7030A0"/>
                          </a:solidFill>
                          <a:effectLst/>
                        </a:rPr>
                        <a:t>більшою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</a:rPr>
                        <a:t> силою голосу</a:t>
                      </a:r>
                      <a:endParaRPr lang="ru-RU" sz="2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7030A0"/>
                          </a:solidFill>
                          <a:effectLst/>
                        </a:rPr>
                        <a:t>3. Звук </a:t>
                      </a:r>
                      <a:r>
                        <a:rPr lang="ru-RU" sz="2400" dirty="0" err="1">
                          <a:solidFill>
                            <a:srgbClr val="7030A0"/>
                          </a:solidFill>
                          <a:effectLst/>
                        </a:rPr>
                        <a:t>промовляється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</a:rPr>
                        <a:t> з шумом і голосом</a:t>
                      </a:r>
                      <a:endParaRPr lang="ru-RU" sz="2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843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7030A0"/>
                          </a:solidFill>
                          <a:effectLst/>
                        </a:rPr>
                        <a:t>6. </a:t>
                      </a:r>
                      <a:r>
                        <a:rPr lang="ru-RU" sz="2400" dirty="0" err="1" smtClean="0">
                          <a:solidFill>
                            <a:srgbClr val="7030A0"/>
                          </a:solidFill>
                          <a:effectLst/>
                        </a:rPr>
                        <a:t>Бачимо</a:t>
                      </a: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</a:rPr>
                        <a:t>, </a:t>
                      </a:r>
                      <a:r>
                        <a:rPr lang="ru-RU" sz="2400" dirty="0" err="1">
                          <a:solidFill>
                            <a:srgbClr val="7030A0"/>
                          </a:solidFill>
                          <a:effectLst/>
                        </a:rPr>
                        <a:t>читаємо</a:t>
                      </a:r>
                      <a:endParaRPr lang="ru-RU" sz="2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691680" y="1700808"/>
            <a:ext cx="4106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FF0000"/>
                </a:solidFill>
              </a:rPr>
              <a:t>Н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99695" y="2039434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а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40416" y="2420888"/>
            <a:ext cx="3113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г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91680" y="284646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83665" y="3212976"/>
            <a:ext cx="3738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л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91680" y="364899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о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19672" y="4005064"/>
            <a:ext cx="4587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ш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83665" y="445602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е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666833" y="4851542"/>
            <a:ext cx="3802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н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664410" y="5202350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93410" y="5570076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й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66982" y="2420888"/>
            <a:ext cx="393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д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266982" y="2846464"/>
            <a:ext cx="338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з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247746" y="3139866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99843" y="3615258"/>
            <a:ext cx="272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і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28510" y="4006170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н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269130" y="4417520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к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249684" y="4851542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66982" y="5222438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й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39552" y="400506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б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61994" y="4417520"/>
            <a:ext cx="354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у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39552" y="4790156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к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39552" y="5202350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в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68271" y="554230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FF0000"/>
                </a:solidFill>
              </a:rPr>
              <a:t>и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031455" y="203354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б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410939" y="2045332"/>
            <a:ext cx="3658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776745" y="2033544"/>
            <a:ext cx="324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т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114465" y="203354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к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3494834" y="2039434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53571" y="2824750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322669" y="2836538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п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071567" y="2824750"/>
            <a:ext cx="3353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с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406915" y="2824750"/>
            <a:ext cx="324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т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2776745" y="2833682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р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139778" y="2845112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о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528285" y="2824750"/>
            <a:ext cx="4267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ф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287384" y="3663086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п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2045954" y="3648994"/>
            <a:ext cx="3930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д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411760" y="3614072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о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788786" y="364502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в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114465" y="3648994"/>
            <a:ext cx="449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ж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28285" y="3617550"/>
            <a:ext cx="3626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е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3872658" y="3612886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н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00998" y="5189432"/>
            <a:ext cx="338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з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972807" y="5206394"/>
            <a:ext cx="354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у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302313" y="5212594"/>
            <a:ext cx="377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</a:rPr>
              <a:t>к</a:t>
            </a:r>
            <a:endParaRPr lang="ru-RU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04095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332656"/>
            <a:ext cx="7344816" cy="576064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Домашнє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096" y="6381328"/>
            <a:ext cx="1332736" cy="4320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 smtClean="0">
                <a:solidFill>
                  <a:schemeClr val="bg1"/>
                </a:solidFill>
              </a:rPr>
              <a:t>Стор</a:t>
            </a:r>
            <a:r>
              <a:rPr lang="uk-UA" sz="2400" b="1" dirty="0" smtClean="0">
                <a:solidFill>
                  <a:schemeClr val="bg1"/>
                </a:solidFill>
              </a:rPr>
              <a:t>. 16</a:t>
            </a:r>
          </a:p>
        </p:txBody>
      </p:sp>
      <p:pic>
        <p:nvPicPr>
          <p:cNvPr id="1028" name="Picture 4" descr="D:\4 клас\1 УКР. МОВА\1 ПОНОМАРЬОВА\01 Звуки букви\2026-09-13_195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29292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3498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494530"/>
            <a:ext cx="7864734" cy="72467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 </a:t>
            </a:r>
            <a:r>
              <a:rPr lang="uk-UA" sz="4000" b="1" dirty="0">
                <a:solidFill>
                  <a:schemeClr val="bg1"/>
                </a:solidFill>
              </a:rPr>
              <a:t>Вправа </a:t>
            </a:r>
            <a:r>
              <a:rPr lang="uk-UA" sz="4000" b="1" dirty="0" smtClean="0">
                <a:solidFill>
                  <a:schemeClr val="bg1"/>
                </a:solidFill>
              </a:rPr>
              <a:t>«Мікрофон»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0290" y="1412775"/>
            <a:ext cx="5888286" cy="224676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Яку тему повторювали на уроці?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Які цінні думки запам’ятались?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</a:rPr>
              <a:t>Який </a:t>
            </a: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вид роботи було легко виконувати?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Який важко?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 flipH="1">
            <a:off x="171550" y="1219201"/>
            <a:ext cx="2626161" cy="309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965435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815009" y="620688"/>
            <a:ext cx="3202082" cy="82907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altLang="ru-RU" sz="4000" b="1" dirty="0" smtClean="0">
                <a:solidFill>
                  <a:schemeClr val="bg1"/>
                </a:solidFill>
                <a:latin typeface="+mn-lt"/>
              </a:rPr>
              <a:t>Мій настрій</a:t>
            </a:r>
            <a:endParaRPr lang="ru-RU" altLang="ru-RU" sz="4000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374574"/>
            <a:ext cx="4392488" cy="599288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1876349"/>
            <a:ext cx="3156333" cy="139779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Розгляньте </a:t>
            </a:r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смайли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Який з них відображає ваш настрій?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56125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2885</TotalTime>
  <Words>346</Words>
  <Application>Microsoft Office PowerPoint</Application>
  <PresentationFormat>Экран (4:3)</PresentationFormat>
  <Paragraphs>121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Поділяю слова для переносу</vt:lpstr>
      <vt:lpstr>Виберіть свій настрій</vt:lpstr>
      <vt:lpstr>Перевірка домашнього завдання</vt:lpstr>
      <vt:lpstr>Презентация PowerPoint</vt:lpstr>
      <vt:lpstr>Презентация PowerPoint</vt:lpstr>
      <vt:lpstr>Презентация PowerPoint</vt:lpstr>
      <vt:lpstr>Пам’ятаймо!</vt:lpstr>
      <vt:lpstr>Впізнайте назви українських міст</vt:lpstr>
      <vt:lpstr>Списуємо вибірково</vt:lpstr>
      <vt:lpstr>Віртуальна подорож</vt:lpstr>
      <vt:lpstr>Кросворд «Звуки. Букви»</vt:lpstr>
      <vt:lpstr>Домашнє завдання</vt:lpstr>
      <vt:lpstr>Презентация PowerPoint</vt:lpstr>
      <vt:lpstr>Мій настрій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знань про звуки і букви. Побудова звукових схем і звуковий аналіз слів. Написання тексту про власне бажання</dc:title>
  <dc:creator>Esmiralda Ivanova</dc:creator>
  <cp:lastModifiedBy>Esmiralda Ivanova</cp:lastModifiedBy>
  <cp:revision>187</cp:revision>
  <dcterms:created xsi:type="dcterms:W3CDTF">2022-09-03T17:50:38Z</dcterms:created>
  <dcterms:modified xsi:type="dcterms:W3CDTF">2026-09-15T09:13:25Z</dcterms:modified>
</cp:coreProperties>
</file>