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7"/>
  </p:notesMasterIdLst>
  <p:sldIdLst>
    <p:sldId id="282" r:id="rId2"/>
    <p:sldId id="872" r:id="rId3"/>
    <p:sldId id="873" r:id="rId4"/>
    <p:sldId id="286" r:id="rId5"/>
    <p:sldId id="881" r:id="rId6"/>
    <p:sldId id="828" r:id="rId7"/>
    <p:sldId id="877" r:id="rId8"/>
    <p:sldId id="875" r:id="rId9"/>
    <p:sldId id="871" r:id="rId10"/>
    <p:sldId id="878" r:id="rId11"/>
    <p:sldId id="880" r:id="rId12"/>
    <p:sldId id="863" r:id="rId13"/>
    <p:sldId id="882" r:id="rId14"/>
    <p:sldId id="879" r:id="rId15"/>
    <p:sldId id="866" r:id="rId16"/>
  </p:sldIdLst>
  <p:sldSz cx="12184063" cy="6859588"/>
  <p:notesSz cx="6858000" cy="9144000"/>
  <p:defaultTextStyle>
    <a:defPPr>
      <a:defRPr lang="ru-RU"/>
    </a:defPPr>
    <a:lvl1pPr marL="0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352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2704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056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5408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6760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8114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49465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0817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7695" autoAdjust="0"/>
  </p:normalViewPr>
  <p:slideViewPr>
    <p:cSldViewPr>
      <p:cViewPr>
        <p:scale>
          <a:sx n="90" d="100"/>
          <a:sy n="90" d="100"/>
        </p:scale>
        <p:origin x="-462" y="-72"/>
      </p:cViewPr>
      <p:guideLst>
        <p:guide orient="horz" pos="2161"/>
        <p:guide pos="383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9AA968-9F58-4A6E-B11C-582CA574AD65}" type="doc">
      <dgm:prSet loTypeId="urn:microsoft.com/office/officeart/2005/8/layout/hList6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17FCBCD0-5166-44EF-A995-697AB50FC98B}">
      <dgm:prSet custT="1"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uk-UA" sz="2800" b="1" dirty="0" smtClean="0">
              <a:solidFill>
                <a:schemeClr val="bg1"/>
              </a:solidFill>
            </a:rPr>
            <a:t>ОБЧИСЛЕННЯ ЗНАЧЕННЯ ВИРАЗІВ</a:t>
          </a:r>
          <a:endParaRPr lang="ru-RU" sz="2800" b="1" dirty="0">
            <a:solidFill>
              <a:schemeClr val="bg1"/>
            </a:solidFill>
          </a:endParaRPr>
        </a:p>
      </dgm:t>
    </dgm:pt>
    <dgm:pt modelId="{5DA8E561-7845-4F5E-8BAA-7476E17DE152}" type="parTrans" cxnId="{61173E0E-C7CE-4D50-8A41-FB11AB1EF1A9}">
      <dgm:prSet/>
      <dgm:spPr/>
      <dgm:t>
        <a:bodyPr/>
        <a:lstStyle/>
        <a:p>
          <a:endParaRPr lang="ru-RU"/>
        </a:p>
      </dgm:t>
    </dgm:pt>
    <dgm:pt modelId="{51DA5559-1D76-4E84-9E22-8C1484394DD0}" type="sibTrans" cxnId="{61173E0E-C7CE-4D50-8A41-FB11AB1EF1A9}">
      <dgm:prSet/>
      <dgm:spPr/>
      <dgm:t>
        <a:bodyPr/>
        <a:lstStyle/>
        <a:p>
          <a:endParaRPr lang="ru-RU"/>
        </a:p>
      </dgm:t>
    </dgm:pt>
    <dgm:pt modelId="{BC7931E8-86A7-44AD-A246-C659A84EF1D0}">
      <dgm:prSet custT="1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800" b="1" dirty="0" smtClean="0"/>
            <a:t>РОЗВ’ЯЗУВАН-НЯ ЗАДАЧ</a:t>
          </a:r>
          <a:endParaRPr lang="uk-UA" sz="2800" b="1" dirty="0">
            <a:solidFill>
              <a:schemeClr val="bg1"/>
            </a:solidFill>
          </a:endParaRPr>
        </a:p>
      </dgm:t>
    </dgm:pt>
    <dgm:pt modelId="{F78F4AAA-2F15-475F-922E-F959D1C7547E}" type="parTrans" cxnId="{1256F933-2110-4277-86C1-A231C153A6C9}">
      <dgm:prSet/>
      <dgm:spPr/>
      <dgm:t>
        <a:bodyPr/>
        <a:lstStyle/>
        <a:p>
          <a:endParaRPr lang="ru-RU"/>
        </a:p>
      </dgm:t>
    </dgm:pt>
    <dgm:pt modelId="{46BA457C-7EE8-4DE0-8B1E-DA724D446462}" type="sibTrans" cxnId="{1256F933-2110-4277-86C1-A231C153A6C9}">
      <dgm:prSet/>
      <dgm:spPr/>
      <dgm:t>
        <a:bodyPr/>
        <a:lstStyle/>
        <a:p>
          <a:endParaRPr lang="ru-RU"/>
        </a:p>
      </dgm:t>
    </dgm:pt>
    <dgm:pt modelId="{6115EC9A-5D0A-49BC-89B0-C823DAA39B65}">
      <dgm:prSet custT="1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800" b="1" dirty="0" smtClean="0"/>
            <a:t>МНОЖЕННЯ ПИСЬМОВИМ СПОСОБОМ («у стовпчик») </a:t>
          </a:r>
          <a:endParaRPr lang="ru-RU" sz="2800" b="1" dirty="0">
            <a:solidFill>
              <a:schemeClr val="bg1"/>
            </a:solidFill>
          </a:endParaRPr>
        </a:p>
      </dgm:t>
    </dgm:pt>
    <dgm:pt modelId="{A4FE801B-8756-4E15-A4D7-1BF852671781}" type="parTrans" cxnId="{AE6A85AA-C1E7-4CC6-AD76-7491E08E3E96}">
      <dgm:prSet/>
      <dgm:spPr/>
      <dgm:t>
        <a:bodyPr/>
        <a:lstStyle/>
        <a:p>
          <a:endParaRPr lang="ru-RU"/>
        </a:p>
      </dgm:t>
    </dgm:pt>
    <dgm:pt modelId="{626858F5-C7D4-4A07-AB22-3CCF0B1FAB8F}" type="sibTrans" cxnId="{AE6A85AA-C1E7-4CC6-AD76-7491E08E3E96}">
      <dgm:prSet/>
      <dgm:spPr/>
      <dgm:t>
        <a:bodyPr/>
        <a:lstStyle/>
        <a:p>
          <a:endParaRPr lang="ru-RU"/>
        </a:p>
      </dgm:t>
    </dgm:pt>
    <dgm:pt modelId="{B8BDD424-9492-4512-80FF-938BF7CFE1AC}">
      <dgm:prSet custT="1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400" b="1" dirty="0" smtClean="0"/>
            <a:t>РОБОТА З ОДИНИЦЯМИ ЧАСУ. ВИЗНАЧЕННЯ ЧАСУ ЗА ГОДИННИКОМ (</a:t>
          </a:r>
          <a:r>
            <a:rPr lang="ru-RU" sz="2400" b="1" dirty="0" err="1" smtClean="0"/>
            <a:t>механічним</a:t>
          </a:r>
          <a:r>
            <a:rPr lang="ru-RU" sz="2400" b="1" dirty="0" smtClean="0"/>
            <a:t>)</a:t>
          </a:r>
          <a:endParaRPr lang="ru-RU" sz="2400" b="1" dirty="0">
            <a:solidFill>
              <a:schemeClr val="bg1"/>
            </a:solidFill>
          </a:endParaRPr>
        </a:p>
      </dgm:t>
    </dgm:pt>
    <dgm:pt modelId="{9C4AEB6D-170E-4FA1-996A-D5B2176042C0}" type="parTrans" cxnId="{23143B07-9FAC-47C8-A13D-B50BD72BCA06}">
      <dgm:prSet/>
      <dgm:spPr/>
      <dgm:t>
        <a:bodyPr/>
        <a:lstStyle/>
        <a:p>
          <a:endParaRPr lang="ru-RU"/>
        </a:p>
      </dgm:t>
    </dgm:pt>
    <dgm:pt modelId="{46CD9F72-CA7A-48F6-8E67-73B59B19B81F}" type="sibTrans" cxnId="{23143B07-9FAC-47C8-A13D-B50BD72BCA06}">
      <dgm:prSet/>
      <dgm:spPr/>
      <dgm:t>
        <a:bodyPr/>
        <a:lstStyle/>
        <a:p>
          <a:endParaRPr lang="ru-RU"/>
        </a:p>
      </dgm:t>
    </dgm:pt>
    <dgm:pt modelId="{6408D3F1-0C0E-4F5D-B5D5-053E6D4B4C50}" type="pres">
      <dgm:prSet presAssocID="{289AA968-9F58-4A6E-B11C-582CA574AD6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128CD1A-1E54-41AB-ABBF-267B83BF69D9}" type="pres">
      <dgm:prSet presAssocID="{B8BDD424-9492-4512-80FF-938BF7CFE1AC}" presName="node" presStyleLbl="node1" presStyleIdx="0" presStyleCnt="4" custScaleX="150438" custLinFactX="465367" custLinFactNeighborX="500000" custLinFactNeighborY="-4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BD397D-046F-40AA-B079-23418C3C10A6}" type="pres">
      <dgm:prSet presAssocID="{46CD9F72-CA7A-48F6-8E67-73B59B19B81F}" presName="sibTrans" presStyleCnt="0"/>
      <dgm:spPr/>
    </dgm:pt>
    <dgm:pt modelId="{00E23834-4C97-4BAD-9028-AA93134EBB29}" type="pres">
      <dgm:prSet presAssocID="{6115EC9A-5D0A-49BC-89B0-C823DAA39B65}" presName="node" presStyleLbl="node1" presStyleIdx="1" presStyleCnt="4" custScaleX="152777" custLinFactX="-142472" custLinFactNeighborX="-200000" custLinFactNeighborY="-4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76FB75-3E41-41EA-914C-4542E25630F3}" type="pres">
      <dgm:prSet presAssocID="{626858F5-C7D4-4A07-AB22-3CCF0B1FAB8F}" presName="sibTrans" presStyleCnt="0"/>
      <dgm:spPr/>
    </dgm:pt>
    <dgm:pt modelId="{8C93B566-6306-40C5-A3D5-B84E788E517B}" type="pres">
      <dgm:prSet presAssocID="{17FCBCD0-5166-44EF-A995-697AB50FC98B}" presName="node" presStyleLbl="node1" presStyleIdx="2" presStyleCnt="4" custScaleX="149812" custLinFactX="-144330" custLinFactNeighborX="-200000" custLinFactNeighborY="-4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E8D5E2-E5AE-41CC-80D3-5A0016AFADCC}" type="pres">
      <dgm:prSet presAssocID="{51DA5559-1D76-4E84-9E22-8C1484394DD0}" presName="sibTrans" presStyleCnt="0"/>
      <dgm:spPr/>
    </dgm:pt>
    <dgm:pt modelId="{D2B473EA-0294-46C9-BEB1-B63C89DB6F91}" type="pres">
      <dgm:prSet presAssocID="{BC7931E8-86A7-44AD-A246-C659A84EF1D0}" presName="node" presStyleLbl="node1" presStyleIdx="3" presStyleCnt="4" custScaleX="146640" custLinFactX="-144175" custLinFactNeighborX="-200000" custLinFactNeighborY="-4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7E97C1C-AF6F-4389-8A70-9488635D44AA}" type="presOf" srcId="{BC7931E8-86A7-44AD-A246-C659A84EF1D0}" destId="{D2B473EA-0294-46C9-BEB1-B63C89DB6F91}" srcOrd="0" destOrd="0" presId="urn:microsoft.com/office/officeart/2005/8/layout/hList6"/>
    <dgm:cxn modelId="{2BB2753D-7677-45FC-BD9A-A055991F4404}" type="presOf" srcId="{289AA968-9F58-4A6E-B11C-582CA574AD65}" destId="{6408D3F1-0C0E-4F5D-B5D5-053E6D4B4C50}" srcOrd="0" destOrd="0" presId="urn:microsoft.com/office/officeart/2005/8/layout/hList6"/>
    <dgm:cxn modelId="{23143B07-9FAC-47C8-A13D-B50BD72BCA06}" srcId="{289AA968-9F58-4A6E-B11C-582CA574AD65}" destId="{B8BDD424-9492-4512-80FF-938BF7CFE1AC}" srcOrd="0" destOrd="0" parTransId="{9C4AEB6D-170E-4FA1-996A-D5B2176042C0}" sibTransId="{46CD9F72-CA7A-48F6-8E67-73B59B19B81F}"/>
    <dgm:cxn modelId="{5BA305DF-F2D1-469F-A188-E615459E2DD9}" type="presOf" srcId="{6115EC9A-5D0A-49BC-89B0-C823DAA39B65}" destId="{00E23834-4C97-4BAD-9028-AA93134EBB29}" srcOrd="0" destOrd="0" presId="urn:microsoft.com/office/officeart/2005/8/layout/hList6"/>
    <dgm:cxn modelId="{5D06D076-AA30-444E-81CD-7C3D8E16BEDD}" type="presOf" srcId="{B8BDD424-9492-4512-80FF-938BF7CFE1AC}" destId="{D128CD1A-1E54-41AB-ABBF-267B83BF69D9}" srcOrd="0" destOrd="0" presId="urn:microsoft.com/office/officeart/2005/8/layout/hList6"/>
    <dgm:cxn modelId="{5CDAA885-2502-456B-888F-86EAEC823115}" type="presOf" srcId="{17FCBCD0-5166-44EF-A995-697AB50FC98B}" destId="{8C93B566-6306-40C5-A3D5-B84E788E517B}" srcOrd="0" destOrd="0" presId="urn:microsoft.com/office/officeart/2005/8/layout/hList6"/>
    <dgm:cxn modelId="{1256F933-2110-4277-86C1-A231C153A6C9}" srcId="{289AA968-9F58-4A6E-B11C-582CA574AD65}" destId="{BC7931E8-86A7-44AD-A246-C659A84EF1D0}" srcOrd="3" destOrd="0" parTransId="{F78F4AAA-2F15-475F-922E-F959D1C7547E}" sibTransId="{46BA457C-7EE8-4DE0-8B1E-DA724D446462}"/>
    <dgm:cxn modelId="{61173E0E-C7CE-4D50-8A41-FB11AB1EF1A9}" srcId="{289AA968-9F58-4A6E-B11C-582CA574AD65}" destId="{17FCBCD0-5166-44EF-A995-697AB50FC98B}" srcOrd="2" destOrd="0" parTransId="{5DA8E561-7845-4F5E-8BAA-7476E17DE152}" sibTransId="{51DA5559-1D76-4E84-9E22-8C1484394DD0}"/>
    <dgm:cxn modelId="{AE6A85AA-C1E7-4CC6-AD76-7491E08E3E96}" srcId="{289AA968-9F58-4A6E-B11C-582CA574AD65}" destId="{6115EC9A-5D0A-49BC-89B0-C823DAA39B65}" srcOrd="1" destOrd="0" parTransId="{A4FE801B-8756-4E15-A4D7-1BF852671781}" sibTransId="{626858F5-C7D4-4A07-AB22-3CCF0B1FAB8F}"/>
    <dgm:cxn modelId="{69E273D6-FC6E-4B04-9AC8-FC3832C4333D}" type="presParOf" srcId="{6408D3F1-0C0E-4F5D-B5D5-053E6D4B4C50}" destId="{D128CD1A-1E54-41AB-ABBF-267B83BF69D9}" srcOrd="0" destOrd="0" presId="urn:microsoft.com/office/officeart/2005/8/layout/hList6"/>
    <dgm:cxn modelId="{D9600C9C-0EAD-4D15-87C3-EDFDF1A5DD80}" type="presParOf" srcId="{6408D3F1-0C0E-4F5D-B5D5-053E6D4B4C50}" destId="{ECBD397D-046F-40AA-B079-23418C3C10A6}" srcOrd="1" destOrd="0" presId="urn:microsoft.com/office/officeart/2005/8/layout/hList6"/>
    <dgm:cxn modelId="{B70D6CEE-6637-41E6-9B3A-0FAF7F3A3717}" type="presParOf" srcId="{6408D3F1-0C0E-4F5D-B5D5-053E6D4B4C50}" destId="{00E23834-4C97-4BAD-9028-AA93134EBB29}" srcOrd="2" destOrd="0" presId="urn:microsoft.com/office/officeart/2005/8/layout/hList6"/>
    <dgm:cxn modelId="{7BE1A9B5-A942-4785-AE3E-68E88B006EC8}" type="presParOf" srcId="{6408D3F1-0C0E-4F5D-B5D5-053E6D4B4C50}" destId="{8876FB75-3E41-41EA-914C-4542E25630F3}" srcOrd="3" destOrd="0" presId="urn:microsoft.com/office/officeart/2005/8/layout/hList6"/>
    <dgm:cxn modelId="{1FBC6E4A-21F2-4BF4-8D83-73FDFAD90F18}" type="presParOf" srcId="{6408D3F1-0C0E-4F5D-B5D5-053E6D4B4C50}" destId="{8C93B566-6306-40C5-A3D5-B84E788E517B}" srcOrd="4" destOrd="0" presId="urn:microsoft.com/office/officeart/2005/8/layout/hList6"/>
    <dgm:cxn modelId="{8992CE1B-F086-41BA-9C4C-39D9D6391CE1}" type="presParOf" srcId="{6408D3F1-0C0E-4F5D-B5D5-053E6D4B4C50}" destId="{B4E8D5E2-E5AE-41CC-80D3-5A0016AFADCC}" srcOrd="5" destOrd="0" presId="urn:microsoft.com/office/officeart/2005/8/layout/hList6"/>
    <dgm:cxn modelId="{39A03257-633E-4574-8F06-9149194EABE1}" type="presParOf" srcId="{6408D3F1-0C0E-4F5D-B5D5-053E6D4B4C50}" destId="{D2B473EA-0294-46C9-BEB1-B63C89DB6F91}" srcOrd="6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28CD1A-1E54-41AB-ABBF-267B83BF69D9}">
      <dsp:nvSpPr>
        <dsp:cNvPr id="0" name=""/>
        <dsp:cNvSpPr/>
      </dsp:nvSpPr>
      <dsp:spPr>
        <a:xfrm rot="16200000">
          <a:off x="7459400" y="817818"/>
          <a:ext cx="4273486" cy="2637849"/>
        </a:xfrm>
        <a:prstGeom prst="flowChartManualOperation">
          <a:avLst/>
        </a:prstGeom>
        <a:solidFill>
          <a:schemeClr val="accent6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152400" tIns="0" rIns="15240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РОБОТА З ОДИНИЦЯМИ ЧАСУ. ВИЗНАЧЕННЯ ЧАСУ ЗА ГОДИННИКОМ (</a:t>
          </a:r>
          <a:r>
            <a:rPr lang="ru-RU" sz="2400" b="1" kern="1200" dirty="0" err="1" smtClean="0"/>
            <a:t>механічним</a:t>
          </a:r>
          <a:r>
            <a:rPr lang="ru-RU" sz="2400" b="1" kern="1200" dirty="0" smtClean="0"/>
            <a:t>)</a:t>
          </a:r>
          <a:endParaRPr lang="ru-RU" sz="2400" b="1" kern="1200" dirty="0">
            <a:solidFill>
              <a:schemeClr val="bg1"/>
            </a:solidFill>
          </a:endParaRPr>
        </a:p>
      </dsp:txBody>
      <dsp:txXfrm rot="5400000">
        <a:off x="8277219" y="854696"/>
        <a:ext cx="2637849" cy="2564092"/>
      </dsp:txXfrm>
    </dsp:sp>
    <dsp:sp modelId="{00E23834-4C97-4BAD-9028-AA93134EBB29}">
      <dsp:nvSpPr>
        <dsp:cNvPr id="0" name=""/>
        <dsp:cNvSpPr/>
      </dsp:nvSpPr>
      <dsp:spPr>
        <a:xfrm rot="16200000">
          <a:off x="-786287" y="797311"/>
          <a:ext cx="4273486" cy="2678862"/>
        </a:xfrm>
        <a:prstGeom prst="flowChartManualOperation">
          <a:avLst/>
        </a:prstGeom>
        <a:solidFill>
          <a:schemeClr val="accent2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2"/>
        </a:fillRef>
        <a:effectRef idx="1">
          <a:schemeClr val="accent2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/>
            <a:t>МНОЖЕННЯ ПИСЬМОВИМ СПОСОБОМ («у стовпчик») </a:t>
          </a:r>
          <a:endParaRPr lang="ru-RU" sz="2800" b="1" kern="1200" dirty="0">
            <a:solidFill>
              <a:schemeClr val="bg1"/>
            </a:solidFill>
          </a:endParaRPr>
        </a:p>
      </dsp:txBody>
      <dsp:txXfrm rot="5400000">
        <a:off x="11025" y="854696"/>
        <a:ext cx="2678862" cy="2564092"/>
      </dsp:txXfrm>
    </dsp:sp>
    <dsp:sp modelId="{8C93B566-6306-40C5-A3D5-B84E788E517B}">
      <dsp:nvSpPr>
        <dsp:cNvPr id="0" name=""/>
        <dsp:cNvSpPr/>
      </dsp:nvSpPr>
      <dsp:spPr>
        <a:xfrm rot="16200000">
          <a:off x="1965508" y="823306"/>
          <a:ext cx="4273486" cy="2626872"/>
        </a:xfrm>
        <a:prstGeom prst="flowChartManualOperation">
          <a:avLst/>
        </a:prstGeom>
        <a:solidFill>
          <a:schemeClr val="accent3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3"/>
        </a:fillRef>
        <a:effectRef idx="1">
          <a:schemeClr val="accent3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b="1" kern="1200" dirty="0" smtClean="0">
              <a:solidFill>
                <a:schemeClr val="bg1"/>
              </a:solidFill>
            </a:rPr>
            <a:t>ОБЧИСЛЕННЯ ЗНАЧЕННЯ ВИРАЗІВ</a:t>
          </a:r>
          <a:endParaRPr lang="ru-RU" sz="2800" b="1" kern="1200" dirty="0">
            <a:solidFill>
              <a:schemeClr val="bg1"/>
            </a:solidFill>
          </a:endParaRPr>
        </a:p>
      </dsp:txBody>
      <dsp:txXfrm rot="5400000">
        <a:off x="2788815" y="854696"/>
        <a:ext cx="2626872" cy="2564092"/>
      </dsp:txXfrm>
    </dsp:sp>
    <dsp:sp modelId="{D2B473EA-0294-46C9-BEB1-B63C89DB6F91}">
      <dsp:nvSpPr>
        <dsp:cNvPr id="0" name=""/>
        <dsp:cNvSpPr/>
      </dsp:nvSpPr>
      <dsp:spPr>
        <a:xfrm rot="16200000">
          <a:off x="4698797" y="851116"/>
          <a:ext cx="4273486" cy="2571253"/>
        </a:xfrm>
        <a:prstGeom prst="flowChartManualOperation">
          <a:avLst/>
        </a:prstGeom>
        <a:solidFill>
          <a:schemeClr val="accent1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/>
            <a:t>РОЗВ’ЯЗУВАН-НЯ ЗАДАЧ</a:t>
          </a:r>
          <a:endParaRPr lang="uk-UA" sz="2800" b="1" kern="1200" dirty="0">
            <a:solidFill>
              <a:schemeClr val="bg1"/>
            </a:solidFill>
          </a:endParaRPr>
        </a:p>
      </dsp:txBody>
      <dsp:txXfrm rot="5400000">
        <a:off x="5549914" y="854696"/>
        <a:ext cx="2571253" cy="25640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A83D0F-16AD-4207-BA1B-9AA45B8CA75D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4175" y="685800"/>
            <a:ext cx="60896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F4673B-B7F4-4A21-9006-118821B4FA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4948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352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2704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056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5408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6760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8114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49465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0817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3805" y="2130919"/>
            <a:ext cx="10356454" cy="147036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7610" y="3887100"/>
            <a:ext cx="8528844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4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1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2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6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03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44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84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25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15669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17696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457" y="4407921"/>
            <a:ext cx="10356454" cy="1362390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457" y="2907387"/>
            <a:ext cx="10356454" cy="1500534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406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8813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3220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76272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2034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6440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80847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5254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52544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203" y="1600571"/>
            <a:ext cx="5381294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3566" y="1600571"/>
            <a:ext cx="5381294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99116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203" y="1535469"/>
            <a:ext cx="5383410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068" indent="0">
              <a:buNone/>
              <a:defRPr sz="2400" b="1"/>
            </a:lvl2pPr>
            <a:lvl3pPr marL="1088136" indent="0">
              <a:buNone/>
              <a:defRPr sz="2100" b="1"/>
            </a:lvl3pPr>
            <a:lvl4pPr marL="1632204" indent="0">
              <a:buNone/>
              <a:defRPr sz="1900" b="1"/>
            </a:lvl4pPr>
            <a:lvl5pPr marL="2176272" indent="0">
              <a:buNone/>
              <a:defRPr sz="1900" b="1"/>
            </a:lvl5pPr>
            <a:lvl6pPr marL="2720340" indent="0">
              <a:buNone/>
              <a:defRPr sz="1900" b="1"/>
            </a:lvl6pPr>
            <a:lvl7pPr marL="3264408" indent="0">
              <a:buNone/>
              <a:defRPr sz="1900" b="1"/>
            </a:lvl7pPr>
            <a:lvl8pPr marL="3808476" indent="0">
              <a:buNone/>
              <a:defRPr sz="1900" b="1"/>
            </a:lvl8pPr>
            <a:lvl9pPr marL="4352544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203" y="2175379"/>
            <a:ext cx="5383410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89335" y="1535469"/>
            <a:ext cx="5385525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068" indent="0">
              <a:buNone/>
              <a:defRPr sz="2400" b="1"/>
            </a:lvl2pPr>
            <a:lvl3pPr marL="1088136" indent="0">
              <a:buNone/>
              <a:defRPr sz="2100" b="1"/>
            </a:lvl3pPr>
            <a:lvl4pPr marL="1632204" indent="0">
              <a:buNone/>
              <a:defRPr sz="1900" b="1"/>
            </a:lvl4pPr>
            <a:lvl5pPr marL="2176272" indent="0">
              <a:buNone/>
              <a:defRPr sz="1900" b="1"/>
            </a:lvl5pPr>
            <a:lvl6pPr marL="2720340" indent="0">
              <a:buNone/>
              <a:defRPr sz="1900" b="1"/>
            </a:lvl6pPr>
            <a:lvl7pPr marL="3264408" indent="0">
              <a:buNone/>
              <a:defRPr sz="1900" b="1"/>
            </a:lvl7pPr>
            <a:lvl8pPr marL="3808476" indent="0">
              <a:buNone/>
              <a:defRPr sz="1900" b="1"/>
            </a:lvl8pPr>
            <a:lvl9pPr marL="4352544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89335" y="2175379"/>
            <a:ext cx="5385525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78536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1065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79211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204" y="273113"/>
            <a:ext cx="4008473" cy="116231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3630" y="273114"/>
            <a:ext cx="6811230" cy="5854468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204" y="1435433"/>
            <a:ext cx="4008473" cy="4692149"/>
          </a:xfrm>
        </p:spPr>
        <p:txBody>
          <a:bodyPr/>
          <a:lstStyle>
            <a:lvl1pPr marL="0" indent="0">
              <a:buNone/>
              <a:defRPr sz="1700"/>
            </a:lvl1pPr>
            <a:lvl2pPr marL="544068" indent="0">
              <a:buNone/>
              <a:defRPr sz="1400"/>
            </a:lvl2pPr>
            <a:lvl3pPr marL="1088136" indent="0">
              <a:buNone/>
              <a:defRPr sz="1200"/>
            </a:lvl3pPr>
            <a:lvl4pPr marL="1632204" indent="0">
              <a:buNone/>
              <a:defRPr sz="1100"/>
            </a:lvl4pPr>
            <a:lvl5pPr marL="2176272" indent="0">
              <a:buNone/>
              <a:defRPr sz="1100"/>
            </a:lvl5pPr>
            <a:lvl6pPr marL="2720340" indent="0">
              <a:buNone/>
              <a:defRPr sz="1100"/>
            </a:lvl6pPr>
            <a:lvl7pPr marL="3264408" indent="0">
              <a:buNone/>
              <a:defRPr sz="1100"/>
            </a:lvl7pPr>
            <a:lvl8pPr marL="3808476" indent="0">
              <a:buNone/>
              <a:defRPr sz="1100"/>
            </a:lvl8pPr>
            <a:lvl9pPr marL="4352544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63901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8162" y="4801712"/>
            <a:ext cx="7310438" cy="56686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8162" y="612917"/>
            <a:ext cx="7310438" cy="4115753"/>
          </a:xfrm>
        </p:spPr>
        <p:txBody>
          <a:bodyPr/>
          <a:lstStyle>
            <a:lvl1pPr marL="0" indent="0">
              <a:buNone/>
              <a:defRPr sz="3800"/>
            </a:lvl1pPr>
            <a:lvl2pPr marL="544068" indent="0">
              <a:buNone/>
              <a:defRPr sz="3300"/>
            </a:lvl2pPr>
            <a:lvl3pPr marL="1088136" indent="0">
              <a:buNone/>
              <a:defRPr sz="2900"/>
            </a:lvl3pPr>
            <a:lvl4pPr marL="1632204" indent="0">
              <a:buNone/>
              <a:defRPr sz="2400"/>
            </a:lvl4pPr>
            <a:lvl5pPr marL="2176272" indent="0">
              <a:buNone/>
              <a:defRPr sz="2400"/>
            </a:lvl5pPr>
            <a:lvl6pPr marL="2720340" indent="0">
              <a:buNone/>
              <a:defRPr sz="2400"/>
            </a:lvl6pPr>
            <a:lvl7pPr marL="3264408" indent="0">
              <a:buNone/>
              <a:defRPr sz="2400"/>
            </a:lvl7pPr>
            <a:lvl8pPr marL="3808476" indent="0">
              <a:buNone/>
              <a:defRPr sz="2400"/>
            </a:lvl8pPr>
            <a:lvl9pPr marL="4352544" indent="0">
              <a:buNone/>
              <a:defRPr sz="24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8162" y="5368581"/>
            <a:ext cx="7310438" cy="805048"/>
          </a:xfrm>
        </p:spPr>
        <p:txBody>
          <a:bodyPr/>
          <a:lstStyle>
            <a:lvl1pPr marL="0" indent="0">
              <a:buNone/>
              <a:defRPr sz="1700"/>
            </a:lvl1pPr>
            <a:lvl2pPr marL="544068" indent="0">
              <a:buNone/>
              <a:defRPr sz="1400"/>
            </a:lvl2pPr>
            <a:lvl3pPr marL="1088136" indent="0">
              <a:buNone/>
              <a:defRPr sz="1200"/>
            </a:lvl3pPr>
            <a:lvl4pPr marL="1632204" indent="0">
              <a:buNone/>
              <a:defRPr sz="1100"/>
            </a:lvl4pPr>
            <a:lvl5pPr marL="2176272" indent="0">
              <a:buNone/>
              <a:defRPr sz="1100"/>
            </a:lvl5pPr>
            <a:lvl6pPr marL="2720340" indent="0">
              <a:buNone/>
              <a:defRPr sz="1100"/>
            </a:lvl6pPr>
            <a:lvl7pPr marL="3264408" indent="0">
              <a:buNone/>
              <a:defRPr sz="1100"/>
            </a:lvl7pPr>
            <a:lvl8pPr marL="3808476" indent="0">
              <a:buNone/>
              <a:defRPr sz="1100"/>
            </a:lvl8pPr>
            <a:lvl9pPr marL="4352544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32020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5682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3446" y="274702"/>
            <a:ext cx="2741414" cy="585288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203" y="274702"/>
            <a:ext cx="8021175" cy="585288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72944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203" y="274701"/>
            <a:ext cx="10965657" cy="1143265"/>
          </a:xfrm>
          <a:prstGeom prst="rect">
            <a:avLst/>
          </a:prstGeom>
        </p:spPr>
        <p:txBody>
          <a:bodyPr vert="horz" lIns="108814" tIns="54407" rIns="108814" bIns="54407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203" y="1600571"/>
            <a:ext cx="10965657" cy="4527011"/>
          </a:xfrm>
          <a:prstGeom prst="rect">
            <a:avLst/>
          </a:prstGeom>
        </p:spPr>
        <p:txBody>
          <a:bodyPr vert="horz" lIns="108814" tIns="54407" rIns="108814" bIns="54407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203" y="6357822"/>
            <a:ext cx="2842948" cy="365210"/>
          </a:xfrm>
          <a:prstGeom prst="rect">
            <a:avLst/>
          </a:prstGeom>
        </p:spPr>
        <p:txBody>
          <a:bodyPr vert="horz" lIns="108814" tIns="54407" rIns="108814" bIns="54407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66B65A-C128-4DF6-9DC2-5A7C37140CA0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2888" y="6357822"/>
            <a:ext cx="3858287" cy="365210"/>
          </a:xfrm>
          <a:prstGeom prst="rect">
            <a:avLst/>
          </a:prstGeom>
        </p:spPr>
        <p:txBody>
          <a:bodyPr vert="horz" lIns="108814" tIns="54407" rIns="108814" bIns="54407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1912" y="6357822"/>
            <a:ext cx="2842948" cy="365210"/>
          </a:xfrm>
          <a:prstGeom prst="rect">
            <a:avLst/>
          </a:prstGeom>
        </p:spPr>
        <p:txBody>
          <a:bodyPr vert="horz" lIns="108814" tIns="54407" rIns="108814" bIns="54407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7244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slow">
    <p:push dir="u"/>
  </p:transition>
  <p:timing>
    <p:tnLst>
      <p:par>
        <p:cTn id="1" dur="indefinite" restart="never" nodeType="tmRoot"/>
      </p:par>
    </p:tnLst>
  </p:timing>
  <p:txStyles>
    <p:titleStyle>
      <a:lvl1pPr algn="ctr" defTabSz="1088136" rtl="0" eaLnBrk="1" latinLnBrk="0" hangingPunct="1"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8051" indent="-408051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84111" indent="-340043" algn="l" defTabSz="1088136" rtl="0" eaLnBrk="1" latinLnBrk="0" hangingPunct="1">
        <a:spcBef>
          <a:spcPct val="20000"/>
        </a:spcBef>
        <a:buFont typeface="Arial" panose="020B0604020202020204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60170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04238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8306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992374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6442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80510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4578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068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136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2204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6272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0340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4408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08476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2544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17.png"/><Relationship Id="rId5" Type="http://schemas.openxmlformats.org/officeDocument/2006/relationships/image" Target="../media/image12.png"/><Relationship Id="rId10" Type="http://schemas.microsoft.com/office/2007/relationships/hdphoto" Target="../media/hdphoto1.wdp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1.png"/><Relationship Id="rId7" Type="http://schemas.openxmlformats.org/officeDocument/2006/relationships/image" Target="../media/image2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67496" y="981522"/>
            <a:ext cx="9649071" cy="1323425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25" tIns="45713" rIns="91425" bIns="45713" rtlCol="0">
            <a:spAutoFit/>
          </a:bodyPr>
          <a:lstStyle/>
          <a:p>
            <a:pPr lvl="0" algn="ctr"/>
            <a:r>
              <a:rPr lang="uk-UA" sz="4000" b="1" dirty="0">
                <a:solidFill>
                  <a:srgbClr val="7030A0"/>
                </a:solidFill>
              </a:rPr>
              <a:t>Множення у стовпчик. Знаходження значень </a:t>
            </a:r>
            <a:r>
              <a:rPr lang="uk-UA" sz="4000" b="1" dirty="0" smtClean="0">
                <a:solidFill>
                  <a:srgbClr val="7030A0"/>
                </a:solidFill>
              </a:rPr>
              <a:t>виразів. Робота з одиницями часу</a:t>
            </a:r>
            <a:endParaRPr lang="ru-RU" sz="4000" b="1" dirty="0">
              <a:solidFill>
                <a:srgbClr val="7030A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416418" y="3789834"/>
            <a:ext cx="3500149" cy="1938978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uk-UA" sz="2400" b="1" dirty="0">
                <a:solidFill>
                  <a:srgbClr val="7030A0"/>
                </a:solidFill>
              </a:rPr>
              <a:t>Математика</a:t>
            </a:r>
            <a:endParaRPr lang="en-US" sz="2400" b="1" dirty="0">
              <a:solidFill>
                <a:srgbClr val="7030A0"/>
              </a:solidFill>
            </a:endParaRPr>
          </a:p>
          <a:p>
            <a:pPr algn="ctr"/>
            <a:r>
              <a:rPr lang="uk-UA" sz="2400" b="1" dirty="0" smtClean="0">
                <a:solidFill>
                  <a:srgbClr val="7030A0"/>
                </a:solidFill>
              </a:rPr>
              <a:t>4</a:t>
            </a:r>
            <a:r>
              <a:rPr lang="en-US" sz="2400" b="1" dirty="0" smtClean="0">
                <a:solidFill>
                  <a:srgbClr val="7030A0"/>
                </a:solidFill>
              </a:rPr>
              <a:t> </a:t>
            </a:r>
            <a:r>
              <a:rPr lang="uk-UA" sz="2400" b="1" dirty="0">
                <a:solidFill>
                  <a:srgbClr val="7030A0"/>
                </a:solidFill>
              </a:rPr>
              <a:t>клас</a:t>
            </a:r>
          </a:p>
          <a:p>
            <a:pPr algn="ctr"/>
            <a:r>
              <a:rPr lang="uk-UA" sz="2400" b="1" i="1" dirty="0">
                <a:solidFill>
                  <a:srgbClr val="7030A0"/>
                </a:solidFill>
              </a:rPr>
              <a:t>Розділ </a:t>
            </a:r>
            <a:r>
              <a:rPr lang="uk-UA" sz="2400" b="1" i="1" dirty="0" smtClean="0">
                <a:solidFill>
                  <a:srgbClr val="7030A0"/>
                </a:solidFill>
              </a:rPr>
              <a:t>1. </a:t>
            </a:r>
            <a:r>
              <a:rPr lang="uk-UA" sz="2400" b="1" dirty="0" smtClean="0">
                <a:solidFill>
                  <a:srgbClr val="7030A0"/>
                </a:solidFill>
              </a:rPr>
              <a:t>Повторення вивченого в 3 класі</a:t>
            </a:r>
            <a:endParaRPr lang="uk-UA" sz="2400" b="1" dirty="0">
              <a:solidFill>
                <a:schemeClr val="bg1"/>
              </a:solidFill>
            </a:endParaRPr>
          </a:p>
          <a:p>
            <a:pPr algn="ctr"/>
            <a:r>
              <a:rPr lang="uk-UA" sz="2400" b="1" dirty="0" smtClean="0">
                <a:solidFill>
                  <a:srgbClr val="7030A0"/>
                </a:solidFill>
              </a:rPr>
              <a:t>Урок 9</a:t>
            </a:r>
            <a:endParaRPr lang="uk-UA" sz="2400" b="1" dirty="0">
              <a:solidFill>
                <a:srgbClr val="7030A0"/>
              </a:solidFill>
            </a:endParaRPr>
          </a:p>
        </p:txBody>
      </p:sp>
      <p:pic>
        <p:nvPicPr>
          <p:cNvPr id="3074" name="Picture 2" descr="D:\Картинки до тестів\!!! Учні\_free_2024-01-20-22-09-20_0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9366" y="3145816"/>
            <a:ext cx="2736304" cy="2736304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046413" y="2413338"/>
            <a:ext cx="6089650" cy="41549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446120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315408" y="1485578"/>
            <a:ext cx="8827231" cy="684234"/>
          </a:xfrm>
          <a:prstGeom prst="round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108814" tIns="54407" rIns="108814" bIns="54407" rtlCol="0" anchor="ctr"/>
          <a:lstStyle/>
          <a:p>
            <a:pPr algn="ctr"/>
            <a:r>
              <a:rPr lang="uk-UA" sz="3200" b="1" dirty="0" smtClean="0">
                <a:solidFill>
                  <a:srgbClr val="7030A0"/>
                </a:solidFill>
                <a:cs typeface="Times New Roman" panose="02020603050405020304" pitchFamily="18" charset="0"/>
              </a:rPr>
              <a:t>Оберіть </a:t>
            </a:r>
            <a:r>
              <a:rPr lang="uk-UA" sz="3200" b="1" dirty="0" err="1">
                <a:solidFill>
                  <a:srgbClr val="7030A0"/>
                </a:solidFill>
                <a:cs typeface="Times New Roman" panose="02020603050405020304" pitchFamily="18" charset="0"/>
              </a:rPr>
              <a:t>смайлика</a:t>
            </a:r>
            <a:r>
              <a:rPr lang="uk-UA" sz="3200" b="1" dirty="0">
                <a:solidFill>
                  <a:srgbClr val="7030A0"/>
                </a:solidFill>
                <a:cs typeface="Times New Roman" panose="02020603050405020304" pitchFamily="18" charset="0"/>
              </a:rPr>
              <a:t> свого настрою</a:t>
            </a:r>
            <a:endParaRPr lang="ru-RU" sz="3200" b="1" dirty="0">
              <a:solidFill>
                <a:srgbClr val="7030A0"/>
              </a:solidFill>
              <a:cs typeface="Times New Roman" panose="02020603050405020304" pitchFamily="18" charset="0"/>
            </a:endParaRPr>
          </a:p>
        </p:txBody>
      </p:sp>
      <p:pic>
        <p:nvPicPr>
          <p:cNvPr id="7" name="Picture 2" descr="https://www.equilibrium-oakville.com/s/img/emotionheade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447" y="2493690"/>
            <a:ext cx="10517640" cy="2516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Скругленный прямоугольник 7"/>
          <p:cNvSpPr/>
          <p:nvPr/>
        </p:nvSpPr>
        <p:spPr>
          <a:xfrm>
            <a:off x="763440" y="549474"/>
            <a:ext cx="10517640" cy="684234"/>
          </a:xfrm>
          <a:prstGeom prst="round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108814" tIns="54407" rIns="108814" bIns="54407" rtlCol="0" anchor="ctr"/>
          <a:lstStyle/>
          <a:p>
            <a:pPr algn="ctr"/>
            <a:r>
              <a:rPr lang="uk-UA" sz="4000" b="1" dirty="0" smtClean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Рефлексія </a:t>
            </a:r>
            <a:endParaRPr lang="ru-RU" sz="4000" b="1" dirty="0">
              <a:solidFill>
                <a:schemeClr val="bg1"/>
              </a:solidFill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77795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4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2" y="5950074"/>
            <a:ext cx="1267493" cy="909514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1400" b="1" dirty="0">
                <a:solidFill>
                  <a:schemeClr val="bg1"/>
                </a:solidFill>
              </a:rPr>
              <a:t>Підручник</a:t>
            </a:r>
          </a:p>
          <a:p>
            <a:pPr algn="ctr"/>
            <a:r>
              <a:rPr lang="uk-UA" sz="2900" b="1" dirty="0" smtClean="0">
                <a:solidFill>
                  <a:schemeClr val="bg1"/>
                </a:solidFill>
              </a:rPr>
              <a:t>Ст.17</a:t>
            </a:r>
            <a:endParaRPr lang="ru-RU" sz="2900" b="1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37203" y="549474"/>
            <a:ext cx="10108647" cy="833864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Перевірка домашнього завдання</a:t>
            </a:r>
          </a:p>
        </p:txBody>
      </p:sp>
      <p:pic>
        <p:nvPicPr>
          <p:cNvPr id="8" name="Picture 2" descr="D:\Картинки до тестів\!!! Учні\634ce2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4479" y="3861840"/>
            <a:ext cx="1741451" cy="2709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D:\4 клас\3 МАТЕМАТИКА\1 Листопад\1 Повторення вивченого в 3 кл\2026-09-09_13232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204" y="1437554"/>
            <a:ext cx="9591332" cy="2854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88907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233088" y="599705"/>
            <a:ext cx="9886706" cy="707872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План уроку</a:t>
            </a: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3499396153"/>
              </p:ext>
            </p:extLst>
          </p:nvPr>
        </p:nvGraphicFramePr>
        <p:xfrm>
          <a:off x="649570" y="1577826"/>
          <a:ext cx="10915068" cy="42734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234181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233088" y="405458"/>
            <a:ext cx="9886706" cy="707872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uk-UA" sz="4000" b="1" dirty="0" smtClean="0">
                <a:solidFill>
                  <a:schemeClr val="bg1"/>
                </a:solidFill>
              </a:rPr>
              <a:t>Усні обчислення</a:t>
            </a:r>
            <a:endParaRPr lang="uk-UA" sz="4000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D:\4 клас\3 МАТЕМАТИКА\1 Листопад\1 Повторення вивченого в 3 кл\2026-09-10_1335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1511" y="1308550"/>
            <a:ext cx="1749152" cy="2886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1843559" y="3573810"/>
            <a:ext cx="1317104" cy="501493"/>
          </a:xfrm>
          <a:prstGeom prst="roundRect">
            <a:avLst/>
          </a:prstGeom>
          <a:solidFill>
            <a:srgbClr val="FFC000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3600" b="1" dirty="0">
              <a:solidFill>
                <a:srgbClr val="7030A0"/>
              </a:solidFill>
            </a:endParaRPr>
          </a:p>
        </p:txBody>
      </p:sp>
      <p:pic>
        <p:nvPicPr>
          <p:cNvPr id="1027" name="Picture 3" descr="D:\4 клас\3 МАТЕМАТИКА\1 Листопад\1 Повторення вивченого в 3 кл\2026-09-10_13364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5012" y="1285183"/>
            <a:ext cx="1642857" cy="2886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4 клас\3 МАТЕМАТИКА\1 Листопад\1 Повторення вивченого в 3 кл\2026-09-10_13370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2351" y="1197546"/>
            <a:ext cx="1443051" cy="2997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5870876" y="3573810"/>
            <a:ext cx="1126993" cy="501493"/>
          </a:xfrm>
          <a:prstGeom prst="roundRect">
            <a:avLst/>
          </a:prstGeom>
          <a:solidFill>
            <a:srgbClr val="FFC000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3600" b="1" dirty="0">
              <a:solidFill>
                <a:srgbClr val="7030A0"/>
              </a:solidFill>
            </a:endParaRPr>
          </a:p>
        </p:txBody>
      </p:sp>
      <p:sp>
        <p:nvSpPr>
          <p:cNvPr id="11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9441492" y="3501802"/>
            <a:ext cx="792088" cy="501493"/>
          </a:xfrm>
          <a:prstGeom prst="roundRect">
            <a:avLst/>
          </a:prstGeom>
          <a:solidFill>
            <a:srgbClr val="FFC000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3600" b="1" dirty="0">
              <a:solidFill>
                <a:srgbClr val="7030A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233087" y="4365898"/>
            <a:ext cx="7739263" cy="52322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7030A0"/>
                </a:solidFill>
              </a:rPr>
              <a:t>Яку </a:t>
            </a:r>
            <a:r>
              <a:rPr lang="ru-RU" sz="2800" b="1" dirty="0" err="1" smtClean="0">
                <a:solidFill>
                  <a:srgbClr val="7030A0"/>
                </a:solidFill>
              </a:rPr>
              <a:t>частину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</a:rPr>
              <a:t>кожної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</a:rPr>
              <a:t>фігури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</a:rPr>
              <a:t>зафарбовано</a:t>
            </a:r>
            <a:r>
              <a:rPr lang="ru-RU" sz="2800" b="1" dirty="0" smtClean="0">
                <a:solidFill>
                  <a:srgbClr val="7030A0"/>
                </a:solidFill>
              </a:rPr>
              <a:t>? </a:t>
            </a:r>
            <a:endParaRPr lang="ru-RU" sz="2800" b="1" dirty="0">
              <a:solidFill>
                <a:srgbClr val="7030A0"/>
              </a:solidFill>
            </a:endParaRPr>
          </a:p>
        </p:txBody>
      </p:sp>
      <p:pic>
        <p:nvPicPr>
          <p:cNvPr id="1029" name="Picture 5" descr="D:\4 клас\3 МАТЕМАТИКА\1 Листопад\1 Повторення вивченого в 3 кл\2026-09-10_134815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4734" y="5013970"/>
            <a:ext cx="9429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12488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  <p:bldP spid="11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081" y="837506"/>
            <a:ext cx="10278148" cy="548204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pic>
        <p:nvPicPr>
          <p:cNvPr id="33" name="Рисунок 32">
            <a:extLst>
              <a:ext uri="{FF2B5EF4-FFF2-40B4-BE49-F238E27FC236}">
                <a16:creationId xmlns="" xmlns:a16="http://schemas.microsoft.com/office/drawing/2014/main" id="{5E716230-8E03-4B95-B600-E59172F5457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8" t="12091" r="84872" b="82918"/>
          <a:stretch/>
        </p:blipFill>
        <p:spPr>
          <a:xfrm>
            <a:off x="2728605" y="-510299"/>
            <a:ext cx="420932" cy="276565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5261723" y="-642357"/>
            <a:ext cx="454720" cy="567792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="" xmlns:a16="http://schemas.microsoft.com/office/drawing/2014/main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5580132" y="-664526"/>
            <a:ext cx="454720" cy="567792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="" xmlns:a16="http://schemas.microsoft.com/office/drawing/2014/main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7010284" y="-611907"/>
            <a:ext cx="420547" cy="534723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="" xmlns:a16="http://schemas.microsoft.com/office/drawing/2014/main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7450806" y="-690974"/>
            <a:ext cx="454720" cy="567792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="" xmlns:a16="http://schemas.microsoft.com/office/drawing/2014/main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8084646" y="-703675"/>
            <a:ext cx="454720" cy="567792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8478225" y="-695929"/>
            <a:ext cx="454720" cy="567792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="" xmlns:a16="http://schemas.microsoft.com/office/drawing/2014/main" id="{2987296F-E6CA-41D0-B248-3D75EFBA2E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10718" r="90982" b="82891"/>
          <a:stretch/>
        </p:blipFill>
        <p:spPr>
          <a:xfrm>
            <a:off x="1321651" y="-545185"/>
            <a:ext cx="302667" cy="272949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="" xmlns:a16="http://schemas.microsoft.com/office/drawing/2014/main" id="{F92BA416-09A9-4EE9-93B0-FE06BB79CCD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3" t="10718" r="77803" b="82891"/>
          <a:stretch/>
        </p:blipFill>
        <p:spPr>
          <a:xfrm>
            <a:off x="9821960" y="-552900"/>
            <a:ext cx="312405" cy="291645"/>
          </a:xfrm>
          <a:prstGeom prst="rect">
            <a:avLst/>
          </a:prstGeom>
        </p:spPr>
      </p:pic>
      <p:pic>
        <p:nvPicPr>
          <p:cNvPr id="128" name="Рисунок 127">
            <a:extLst>
              <a:ext uri="{FF2B5EF4-FFF2-40B4-BE49-F238E27FC236}">
                <a16:creationId xmlns="" xmlns:a16="http://schemas.microsoft.com/office/drawing/2014/main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7581527" y="2645978"/>
            <a:ext cx="454720" cy="56779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842698" y="-728431"/>
            <a:ext cx="301490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·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2420708" y="-689442"/>
            <a:ext cx="307897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24318" y="-683909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(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2123541" y="-689442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)</a:t>
            </a:r>
          </a:p>
        </p:txBody>
      </p:sp>
      <p:sp>
        <p:nvSpPr>
          <p:cNvPr id="14" name="Прямоугольник 4"/>
          <p:cNvSpPr/>
          <p:nvPr/>
        </p:nvSpPr>
        <p:spPr>
          <a:xfrm>
            <a:off x="918081" y="330940"/>
            <a:ext cx="8084103" cy="722590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Математичний диктант</a:t>
            </a:r>
            <a:endParaRPr lang="ru-RU" sz="3600" b="1" dirty="0">
              <a:solidFill>
                <a:schemeClr val="bg1"/>
              </a:solidFill>
            </a:endParaRPr>
          </a:p>
        </p:txBody>
      </p:sp>
      <p:pic>
        <p:nvPicPr>
          <p:cNvPr id="63" name="Рисунок 62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01" t="46720" r="16769" b="36401"/>
          <a:stretch/>
        </p:blipFill>
        <p:spPr>
          <a:xfrm>
            <a:off x="3168000" y="1542180"/>
            <a:ext cx="4999524" cy="1080000"/>
          </a:xfrm>
          <a:prstGeom prst="rect">
            <a:avLst/>
          </a:prstGeom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xmlns="" id="{1764429C-F8FC-485D-AEFF-E3BC1A2AA38D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15458" t="28869" r="17585" b="20413"/>
          <a:stretch/>
        </p:blipFill>
        <p:spPr>
          <a:xfrm>
            <a:off x="10111283" y="-731998"/>
            <a:ext cx="1703198" cy="747074"/>
          </a:xfrm>
          <a:prstGeom prst="rect">
            <a:avLst/>
          </a:prstGeom>
        </p:spPr>
      </p:pic>
      <p:sp>
        <p:nvSpPr>
          <p:cNvPr id="99" name="TextBox 98"/>
          <p:cNvSpPr txBox="1"/>
          <p:nvPr/>
        </p:nvSpPr>
        <p:spPr>
          <a:xfrm>
            <a:off x="9002184" y="-899523"/>
            <a:ext cx="4299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endParaRPr lang="uk-UA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919727" y="-813734"/>
            <a:ext cx="466490" cy="7696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uk-UA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1" name="Рисунок 110">
            <a:extLst>
              <a:ext uri="{FF2B5EF4-FFF2-40B4-BE49-F238E27FC236}">
                <a16:creationId xmlns="" xmlns:a16="http://schemas.microsoft.com/office/drawing/2014/main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5943803" y="-659045"/>
            <a:ext cx="454720" cy="567792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4688651" y="-611907"/>
            <a:ext cx="454720" cy="567792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339119" y="-720896"/>
            <a:ext cx="5806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кг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432110" y="-821837"/>
            <a:ext cx="3898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4114097" y="-769513"/>
            <a:ext cx="6848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" name="Рисунок 70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6625883" y="-650098"/>
            <a:ext cx="454720" cy="567792"/>
          </a:xfrm>
          <a:prstGeom prst="rect">
            <a:avLst/>
          </a:prstGeom>
        </p:spPr>
      </p:pic>
      <p:sp>
        <p:nvSpPr>
          <p:cNvPr id="72" name="TextBox 71"/>
          <p:cNvSpPr txBox="1"/>
          <p:nvPr/>
        </p:nvSpPr>
        <p:spPr>
          <a:xfrm>
            <a:off x="3584741" y="-785514"/>
            <a:ext cx="5902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хв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3194673" y="-841999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4" name="Рисунок 83">
            <a:extLst>
              <a:ext uri="{FF2B5EF4-FFF2-40B4-BE49-F238E27FC236}">
                <a16:creationId xmlns="" xmlns:a16="http://schemas.microsoft.com/office/drawing/2014/main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4962453" y="-655913"/>
            <a:ext cx="454720" cy="567792"/>
          </a:xfrm>
          <a:prstGeom prst="rect">
            <a:avLst/>
          </a:prstGeom>
        </p:spPr>
      </p:pic>
      <p:pic>
        <p:nvPicPr>
          <p:cNvPr id="53" name="Рисунок 52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12" t="18143" r="6696" b="5524"/>
          <a:stretch/>
        </p:blipFill>
        <p:spPr>
          <a:xfrm>
            <a:off x="5410166" y="937031"/>
            <a:ext cx="2268000" cy="1116000"/>
          </a:xfrm>
          <a:prstGeom prst="rect">
            <a:avLst/>
          </a:prstGeom>
        </p:spPr>
      </p:pic>
      <p:sp>
        <p:nvSpPr>
          <p:cNvPr id="78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485305" y="3285778"/>
            <a:ext cx="11305256" cy="278172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sz="2800" dirty="0" smtClean="0"/>
              <a:t>Число </a:t>
            </a:r>
            <a:r>
              <a:rPr lang="ru-RU" sz="2800" dirty="0" err="1"/>
              <a:t>ніг</a:t>
            </a:r>
            <a:r>
              <a:rPr lang="ru-RU" sz="2800" dirty="0"/>
              <a:t> у </a:t>
            </a:r>
            <a:r>
              <a:rPr lang="ru-RU" sz="2800" dirty="0" err="1"/>
              <a:t>павука</a:t>
            </a:r>
            <a:r>
              <a:rPr lang="ru-RU" sz="2800" dirty="0"/>
              <a:t> </a:t>
            </a:r>
            <a:r>
              <a:rPr lang="ru-RU" sz="2800" dirty="0" err="1"/>
              <a:t>помножити</a:t>
            </a:r>
            <a:r>
              <a:rPr lang="ru-RU" sz="2800" dirty="0"/>
              <a:t> на кількість </a:t>
            </a:r>
            <a:r>
              <a:rPr lang="ru-RU" sz="2800" dirty="0" err="1"/>
              <a:t>пальців</a:t>
            </a:r>
            <a:r>
              <a:rPr lang="ru-RU" sz="2800" dirty="0"/>
              <a:t> на </a:t>
            </a:r>
            <a:r>
              <a:rPr lang="ru-RU" sz="2800" dirty="0" err="1"/>
              <a:t>руці</a:t>
            </a:r>
            <a:r>
              <a:rPr lang="ru-RU" sz="2800" dirty="0"/>
              <a:t> в людини. </a:t>
            </a:r>
            <a:endParaRPr lang="uk-UA" sz="2800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sz="2800" dirty="0" smtClean="0"/>
              <a:t>Бабусі </a:t>
            </a:r>
            <a:r>
              <a:rPr lang="ru-RU" sz="2800" dirty="0"/>
              <a:t>54 роки, а внук у 9 разів </a:t>
            </a:r>
            <a:r>
              <a:rPr lang="ru-RU" sz="2800" dirty="0" err="1"/>
              <a:t>менше</a:t>
            </a:r>
            <a:r>
              <a:rPr lang="ru-RU" sz="2800" dirty="0"/>
              <a:t>. Скільки років </a:t>
            </a:r>
            <a:r>
              <a:rPr lang="ru-RU" sz="2800" dirty="0" err="1"/>
              <a:t>онукові</a:t>
            </a:r>
            <a:r>
              <a:rPr lang="ru-RU" sz="2800" dirty="0"/>
              <a:t>? </a:t>
            </a:r>
            <a:endParaRPr lang="uk-UA" sz="2800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sz="2800" dirty="0" smtClean="0"/>
              <a:t>Кількість </a:t>
            </a:r>
            <a:r>
              <a:rPr lang="ru-RU" sz="2800" dirty="0" err="1"/>
              <a:t>місяців</a:t>
            </a:r>
            <a:r>
              <a:rPr lang="ru-RU" sz="2800" dirty="0"/>
              <a:t> у році </a:t>
            </a:r>
            <a:r>
              <a:rPr lang="ru-RU" sz="2800" dirty="0" err="1"/>
              <a:t>помножити</a:t>
            </a:r>
            <a:r>
              <a:rPr lang="ru-RU" sz="2800" dirty="0"/>
              <a:t> на число </a:t>
            </a:r>
            <a:r>
              <a:rPr lang="ru-RU" sz="2800" dirty="0" err="1"/>
              <a:t>голів</a:t>
            </a:r>
            <a:r>
              <a:rPr lang="ru-RU" sz="2800" dirty="0"/>
              <a:t> </a:t>
            </a:r>
            <a:r>
              <a:rPr lang="ru-RU" sz="2800" dirty="0" err="1"/>
              <a:t>Змія</a:t>
            </a:r>
            <a:r>
              <a:rPr lang="ru-RU" sz="2800" dirty="0"/>
              <a:t> </a:t>
            </a:r>
            <a:r>
              <a:rPr lang="ru-RU" sz="2800" dirty="0" err="1" smtClean="0"/>
              <a:t>Горинича</a:t>
            </a:r>
            <a:endParaRPr lang="ru-RU" sz="2800" dirty="0" smtClean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sz="2800" dirty="0" err="1" smtClean="0"/>
              <a:t>Знайдіть</a:t>
            </a:r>
            <a:r>
              <a:rPr lang="ru-RU" sz="2800" dirty="0" smtClean="0"/>
              <a:t> 1/6 </a:t>
            </a:r>
            <a:r>
              <a:rPr lang="ru-RU" sz="2800" dirty="0"/>
              <a:t>від числа: 42, </a:t>
            </a:r>
            <a:r>
              <a:rPr lang="ru-RU" sz="2800" dirty="0" smtClean="0"/>
              <a:t>66, 120. </a:t>
            </a:r>
            <a:endParaRPr lang="uk-UA" sz="2800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sz="2800" dirty="0" smtClean="0"/>
              <a:t>Запишіть </a:t>
            </a:r>
            <a:r>
              <a:rPr lang="ru-RU" sz="2800" dirty="0" err="1"/>
              <a:t>ціле</a:t>
            </a:r>
            <a:r>
              <a:rPr lang="ru-RU" sz="2800" dirty="0"/>
              <a:t> число, </a:t>
            </a:r>
            <a:r>
              <a:rPr lang="ru-RU" sz="2800" dirty="0" err="1"/>
              <a:t>якщо</a:t>
            </a:r>
            <a:r>
              <a:rPr lang="ru-RU" sz="2800" dirty="0"/>
              <a:t> його </a:t>
            </a:r>
            <a:r>
              <a:rPr lang="ru-RU" sz="2800" dirty="0" smtClean="0"/>
              <a:t>1/4 </a:t>
            </a:r>
            <a:r>
              <a:rPr lang="ru-RU" sz="2800" dirty="0"/>
              <a:t>становить: 12, </a:t>
            </a:r>
            <a:r>
              <a:rPr lang="ru-RU" sz="2800" dirty="0" smtClean="0"/>
              <a:t>54.</a:t>
            </a:r>
            <a:endParaRPr lang="ru-RU" sz="2800" b="1" dirty="0" smtClean="0">
              <a:solidFill>
                <a:srgbClr val="FFFF00"/>
              </a:solidFill>
            </a:endParaRPr>
          </a:p>
        </p:txBody>
      </p:sp>
      <p:pic>
        <p:nvPicPr>
          <p:cNvPr id="80" name="Рисунок 7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7121" y="258828"/>
            <a:ext cx="2328666" cy="2248704"/>
          </a:xfrm>
          <a:prstGeom prst="rect">
            <a:avLst/>
          </a:prstGeom>
        </p:spPr>
      </p:pic>
      <p:pic>
        <p:nvPicPr>
          <p:cNvPr id="62" name="Рисунок 61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2420708" y="2645978"/>
            <a:ext cx="454720" cy="567792"/>
          </a:xfrm>
          <a:prstGeom prst="rect">
            <a:avLst/>
          </a:prstGeom>
        </p:spPr>
      </p:pic>
      <p:pic>
        <p:nvPicPr>
          <p:cNvPr id="75" name="Рисунок 74">
            <a:extLst>
              <a:ext uri="{FF2B5EF4-FFF2-40B4-BE49-F238E27FC236}">
                <a16:creationId xmlns="" xmlns:a16="http://schemas.microsoft.com/office/drawing/2014/main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6089446" y="2634427"/>
            <a:ext cx="454720" cy="567792"/>
          </a:xfrm>
          <a:prstGeom prst="rect">
            <a:avLst/>
          </a:prstGeom>
        </p:spPr>
      </p:pic>
      <p:pic>
        <p:nvPicPr>
          <p:cNvPr id="76" name="Рисунок 75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5074616" y="2606206"/>
            <a:ext cx="454720" cy="567792"/>
          </a:xfrm>
          <a:prstGeom prst="rect">
            <a:avLst/>
          </a:prstGeom>
        </p:spPr>
      </p:pic>
      <p:pic>
        <p:nvPicPr>
          <p:cNvPr id="77" name="Рисунок 76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5437719" y="2617140"/>
            <a:ext cx="454720" cy="567792"/>
          </a:xfrm>
          <a:prstGeom prst="rect">
            <a:avLst/>
          </a:prstGeom>
        </p:spPr>
      </p:pic>
      <p:pic>
        <p:nvPicPr>
          <p:cNvPr id="81" name="Рисунок 80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3194673" y="2628506"/>
            <a:ext cx="454720" cy="567792"/>
          </a:xfrm>
          <a:prstGeom prst="rect">
            <a:avLst/>
          </a:prstGeom>
        </p:spPr>
      </p:pic>
      <p:pic>
        <p:nvPicPr>
          <p:cNvPr id="82" name="Рисунок 81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3499743" y="2645978"/>
            <a:ext cx="454720" cy="567792"/>
          </a:xfrm>
          <a:prstGeom prst="rect">
            <a:avLst/>
          </a:prstGeom>
        </p:spPr>
      </p:pic>
      <p:pic>
        <p:nvPicPr>
          <p:cNvPr id="85" name="Рисунок 84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6407875" y="2594526"/>
            <a:ext cx="454720" cy="567792"/>
          </a:xfrm>
          <a:prstGeom prst="rect">
            <a:avLst/>
          </a:prstGeom>
        </p:spPr>
      </p:pic>
      <p:pic>
        <p:nvPicPr>
          <p:cNvPr id="86" name="Рисунок 85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8705585" y="2604819"/>
            <a:ext cx="454720" cy="567792"/>
          </a:xfrm>
          <a:prstGeom prst="rect">
            <a:avLst/>
          </a:prstGeom>
        </p:spPr>
      </p:pic>
      <p:pic>
        <p:nvPicPr>
          <p:cNvPr id="88" name="Рисунок 87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1692191" y="2580886"/>
            <a:ext cx="454720" cy="567792"/>
          </a:xfrm>
          <a:prstGeom prst="rect">
            <a:avLst/>
          </a:prstGeom>
        </p:spPr>
      </p:pic>
      <p:pic>
        <p:nvPicPr>
          <p:cNvPr id="89" name="Рисунок 88">
            <a:extLst>
              <a:ext uri="{FF2B5EF4-FFF2-40B4-BE49-F238E27FC236}">
                <a16:creationId xmlns="" xmlns:a16="http://schemas.microsoft.com/office/drawing/2014/main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1396958" y="2609594"/>
            <a:ext cx="454720" cy="567792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="" xmlns:a16="http://schemas.microsoft.com/office/drawing/2014/main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4283331" y="2667926"/>
            <a:ext cx="420547" cy="534723"/>
          </a:xfrm>
          <a:prstGeom prst="rect">
            <a:avLst/>
          </a:prstGeom>
        </p:spPr>
      </p:pic>
      <p:pic>
        <p:nvPicPr>
          <p:cNvPr id="90" name="Рисунок 89">
            <a:extLst>
              <a:ext uri="{FF2B5EF4-FFF2-40B4-BE49-F238E27FC236}">
                <a16:creationId xmlns="" xmlns:a16="http://schemas.microsoft.com/office/drawing/2014/main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7201294" y="2594526"/>
            <a:ext cx="454720" cy="567792"/>
          </a:xfrm>
          <a:prstGeom prst="rect">
            <a:avLst/>
          </a:prstGeom>
        </p:spPr>
      </p:pic>
      <p:pic>
        <p:nvPicPr>
          <p:cNvPr id="91" name="Рисунок 90">
            <a:extLst>
              <a:ext uri="{FF2B5EF4-FFF2-40B4-BE49-F238E27FC236}">
                <a16:creationId xmlns="" xmlns:a16="http://schemas.microsoft.com/office/drawing/2014/main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8250865" y="2622282"/>
            <a:ext cx="454720" cy="567792"/>
          </a:xfrm>
          <a:prstGeom prst="rect">
            <a:avLst/>
          </a:prstGeom>
        </p:spPr>
      </p:pic>
      <p:pic>
        <p:nvPicPr>
          <p:cNvPr id="92" name="Рисунок 91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8977390" y="2606206"/>
            <a:ext cx="454720" cy="567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0051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  <p:bldP spid="7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123479" y="405458"/>
            <a:ext cx="9996315" cy="646317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ru-RU" sz="3600" b="1" dirty="0" err="1" smtClean="0"/>
              <a:t>Письмове</a:t>
            </a:r>
            <a:r>
              <a:rPr lang="ru-RU" sz="3600" b="1" dirty="0" smtClean="0"/>
              <a:t> множення </a:t>
            </a:r>
            <a:r>
              <a:rPr lang="ru-RU" sz="3600" b="1" dirty="0"/>
              <a:t>у стовпчик</a:t>
            </a:r>
            <a:endParaRPr lang="uk-UA" sz="3600" b="1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36620" y="1154149"/>
            <a:ext cx="9491915" cy="83099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7030A0"/>
                </a:solidFill>
              </a:rPr>
              <a:t>Дію множення, як і дію додавання, можна </a:t>
            </a:r>
            <a:r>
              <a:rPr lang="ru-RU" sz="2400" b="1" dirty="0" err="1" smtClean="0">
                <a:solidFill>
                  <a:srgbClr val="7030A0"/>
                </a:solidFill>
              </a:rPr>
              <a:t>виконувати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>
                <a:solidFill>
                  <a:srgbClr val="7030A0"/>
                </a:solidFill>
              </a:rPr>
              <a:t>у стовпчик. Розглянь, як при цьому </a:t>
            </a:r>
            <a:r>
              <a:rPr lang="ru-RU" sz="2400" b="1" dirty="0" err="1" smtClean="0">
                <a:solidFill>
                  <a:srgbClr val="7030A0"/>
                </a:solidFill>
              </a:rPr>
              <a:t>записують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>
                <a:solidFill>
                  <a:srgbClr val="7030A0"/>
                </a:solidFill>
              </a:rPr>
              <a:t>числа.</a:t>
            </a:r>
            <a:endParaRPr lang="ru-RU" sz="2400" b="1" dirty="0" smtClean="0">
              <a:solidFill>
                <a:srgbClr val="7030A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15133" y="3429794"/>
            <a:ext cx="6993122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dirty="0"/>
              <a:t>Як правило, у стовпчик </a:t>
            </a:r>
            <a:r>
              <a:rPr lang="ru-RU" sz="3200" dirty="0" err="1"/>
              <a:t>обчислюють</a:t>
            </a:r>
            <a:r>
              <a:rPr lang="ru-RU" sz="3200" dirty="0"/>
              <a:t> у тому </a:t>
            </a:r>
            <a:r>
              <a:rPr lang="ru-RU" sz="3200" dirty="0" err="1"/>
              <a:t>випадку</a:t>
            </a:r>
            <a:r>
              <a:rPr lang="ru-RU" sz="3200" dirty="0"/>
              <a:t>, коли </a:t>
            </a:r>
            <a:r>
              <a:rPr lang="ru-RU" sz="3200" dirty="0" err="1"/>
              <a:t>усно</a:t>
            </a:r>
            <a:r>
              <a:rPr lang="ru-RU" sz="3200" dirty="0"/>
              <a:t> це зробити складно. </a:t>
            </a:r>
            <a:endParaRPr lang="ru-RU" sz="3200" b="1" dirty="0">
              <a:solidFill>
                <a:srgbClr val="7030A0"/>
              </a:solidFill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26" t="5754" r="6815" b="9804"/>
          <a:stretch/>
        </p:blipFill>
        <p:spPr>
          <a:xfrm>
            <a:off x="8756327" y="1546794"/>
            <a:ext cx="3083547" cy="3005482"/>
          </a:xfrm>
          <a:prstGeom prst="rect">
            <a:avLst/>
          </a:prstGeom>
        </p:spPr>
      </p:pic>
      <p:sp>
        <p:nvSpPr>
          <p:cNvPr id="12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0" y="6123599"/>
            <a:ext cx="1411511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Ст.19 №88</a:t>
            </a:r>
            <a:endParaRPr lang="ru-RU" sz="2400" b="1" dirty="0">
              <a:solidFill>
                <a:schemeClr val="bg1"/>
              </a:solidFill>
            </a:endParaRPr>
          </a:p>
        </p:txBody>
      </p:sp>
      <p:pic>
        <p:nvPicPr>
          <p:cNvPr id="2050" name="Picture 2" descr="D:\4 клас\3 МАТЕМАТИКА\1 Листопад\1 Повторення вивченого в 3 кл\2026-09-10_14015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0381" y="2061642"/>
            <a:ext cx="5903284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440519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963244" y="376046"/>
            <a:ext cx="10169347" cy="677484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Розгляньте </a:t>
            </a:r>
            <a:r>
              <a:rPr lang="ru-RU" sz="3600" b="1" dirty="0"/>
              <a:t>записи та </a:t>
            </a:r>
            <a:r>
              <a:rPr lang="ru-RU" sz="3600" b="1" dirty="0" err="1"/>
              <a:t>зразок</a:t>
            </a:r>
            <a:r>
              <a:rPr lang="ru-RU" sz="3600" b="1" dirty="0"/>
              <a:t> </a:t>
            </a:r>
            <a:r>
              <a:rPr lang="ru-RU" sz="3600" b="1" dirty="0" err="1" smtClean="0"/>
              <a:t>міркувань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6" name="AutoShape 2" descr="Cute Cartoon Senior People Set. Happy Old People, Men And Women ..."/>
          <p:cNvSpPr>
            <a:spLocks noChangeAspect="1" noChangeArrowheads="1"/>
          </p:cNvSpPr>
          <p:nvPr/>
        </p:nvSpPr>
        <p:spPr bwMode="auto">
          <a:xfrm>
            <a:off x="155474" y="-144496"/>
            <a:ext cx="304602" cy="304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" name="AutoShape 4" descr="Set Of Diverse Vector People. Men And Women, Young And Old ..."/>
          <p:cNvSpPr>
            <a:spLocks noChangeAspect="1" noChangeArrowheads="1"/>
          </p:cNvSpPr>
          <p:nvPr/>
        </p:nvSpPr>
        <p:spPr bwMode="auto">
          <a:xfrm>
            <a:off x="307774" y="7939"/>
            <a:ext cx="304602" cy="304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" name="AutoShape 6" descr="Set Of Diverse Vector People. Men And Women, Young And Old ..."/>
          <p:cNvSpPr>
            <a:spLocks noChangeAspect="1" noChangeArrowheads="1"/>
          </p:cNvSpPr>
          <p:nvPr/>
        </p:nvSpPr>
        <p:spPr bwMode="auto">
          <a:xfrm>
            <a:off x="460075" y="160374"/>
            <a:ext cx="304602" cy="304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AutoShape 2" descr="Відпочинок на Чорному морі 2020 , Чорне море бази відпочинку Україна"/>
          <p:cNvSpPr>
            <a:spLocks noChangeAspect="1" noChangeArrowheads="1"/>
          </p:cNvSpPr>
          <p:nvPr/>
        </p:nvSpPr>
        <p:spPr bwMode="auto">
          <a:xfrm>
            <a:off x="612376" y="312810"/>
            <a:ext cx="304602" cy="304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5E716230-8E03-4B95-B600-E59172F5457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8" t="12091" r="84872" b="82918"/>
          <a:stretch/>
        </p:blipFill>
        <p:spPr>
          <a:xfrm>
            <a:off x="2728605" y="-510299"/>
            <a:ext cx="420932" cy="276565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3410888" y="-681624"/>
            <a:ext cx="454720" cy="567792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4013210" y="-672324"/>
            <a:ext cx="454720" cy="567792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xmlns="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4576782" y="-676929"/>
            <a:ext cx="454720" cy="567792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xmlns="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5143372" y="-695929"/>
            <a:ext cx="454720" cy="567792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xmlns="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5656339" y="-663451"/>
            <a:ext cx="454720" cy="567792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xmlns="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6247527" y="-655911"/>
            <a:ext cx="454720" cy="567792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xmlns="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6809761" y="-634892"/>
            <a:ext cx="420547" cy="534723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xmlns="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7398668" y="-655911"/>
            <a:ext cx="454720" cy="567792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xmlns="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7995887" y="-676929"/>
            <a:ext cx="454720" cy="567792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xmlns="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8478225" y="-695929"/>
            <a:ext cx="454720" cy="567792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xmlns="" id="{2987296F-E6CA-41D0-B248-3D75EFBA2E6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10718" r="90982" b="82891"/>
          <a:stretch/>
        </p:blipFill>
        <p:spPr>
          <a:xfrm>
            <a:off x="9226119" y="-534204"/>
            <a:ext cx="302667" cy="272949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xmlns="" id="{F92BA416-09A9-4EE9-93B0-FE06BB79CCD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3" t="10718" r="77803" b="82891"/>
          <a:stretch/>
        </p:blipFill>
        <p:spPr>
          <a:xfrm>
            <a:off x="9821960" y="-552900"/>
            <a:ext cx="312405" cy="281731"/>
          </a:xfrm>
          <a:prstGeom prst="rect">
            <a:avLst/>
          </a:prstGeom>
        </p:spPr>
      </p:pic>
      <p:pic>
        <p:nvPicPr>
          <p:cNvPr id="41" name="Рисунок 4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522857" y="1028468"/>
            <a:ext cx="1641587" cy="1681246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sp>
        <p:nvSpPr>
          <p:cNvPr id="42" name="Прямоугольник 41"/>
          <p:cNvSpPr/>
          <p:nvPr/>
        </p:nvSpPr>
        <p:spPr>
          <a:xfrm>
            <a:off x="5811417" y="1175940"/>
            <a:ext cx="3414702" cy="83099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err="1" smtClean="0">
                <a:solidFill>
                  <a:srgbClr val="7030A0"/>
                </a:solidFill>
              </a:rPr>
              <a:t>Міркуйте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>
                <a:solidFill>
                  <a:srgbClr val="7030A0"/>
                </a:solidFill>
              </a:rPr>
              <a:t>так: потрібно </a:t>
            </a:r>
            <a:r>
              <a:rPr lang="ru-RU" sz="2400" b="1" dirty="0" err="1">
                <a:solidFill>
                  <a:srgbClr val="7030A0"/>
                </a:solidFill>
              </a:rPr>
              <a:t>помножити</a:t>
            </a:r>
            <a:r>
              <a:rPr lang="ru-RU" sz="2400" b="1" dirty="0">
                <a:solidFill>
                  <a:srgbClr val="7030A0"/>
                </a:solidFill>
              </a:rPr>
              <a:t> 67 на 2. </a:t>
            </a:r>
            <a:endParaRPr lang="ru-RU" sz="2400" b="1" dirty="0" smtClean="0">
              <a:solidFill>
                <a:srgbClr val="7030A0"/>
              </a:solidFill>
            </a:endParaRPr>
          </a:p>
        </p:txBody>
      </p:sp>
      <p:sp>
        <p:nvSpPr>
          <p:cNvPr id="55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0" y="6123599"/>
            <a:ext cx="1123479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Ст.19 №89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63245" y="3910043"/>
            <a:ext cx="10313362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400" b="1" dirty="0" smtClean="0"/>
              <a:t>2. </a:t>
            </a:r>
            <a:r>
              <a:rPr lang="ru-RU" sz="2400" b="1" u="sng" dirty="0" smtClean="0"/>
              <a:t>Множу </a:t>
            </a:r>
            <a:r>
              <a:rPr lang="ru-RU" sz="2400" b="1" u="sng" dirty="0"/>
              <a:t>десятки</a:t>
            </a:r>
            <a:r>
              <a:rPr lang="ru-RU" sz="2400" b="1" dirty="0"/>
              <a:t>. 6 д. · 2 = 12 д. До 12 десятків додаю 1 десяток, який </a:t>
            </a:r>
            <a:r>
              <a:rPr lang="ru-RU" sz="2400" b="1" dirty="0" err="1" smtClean="0"/>
              <a:t>отримали</a:t>
            </a:r>
            <a:r>
              <a:rPr lang="ru-RU" sz="2400" b="1" dirty="0"/>
              <a:t>, коли множили </a:t>
            </a:r>
            <a:r>
              <a:rPr lang="ru-RU" sz="2400" b="1" dirty="0" err="1"/>
              <a:t>одиниці</a:t>
            </a:r>
            <a:r>
              <a:rPr lang="ru-RU" sz="2400" b="1" dirty="0"/>
              <a:t>; буде 13 десятків або 1 сотня і 3 десятки. </a:t>
            </a:r>
            <a:r>
              <a:rPr lang="ru-RU" sz="2400" b="1" dirty="0" err="1"/>
              <a:t>Записую</a:t>
            </a:r>
            <a:r>
              <a:rPr lang="ru-RU" sz="2400" b="1" dirty="0"/>
              <a:t> цифру 3 під </a:t>
            </a:r>
            <a:r>
              <a:rPr lang="ru-RU" sz="2400" b="1" dirty="0" smtClean="0"/>
              <a:t>десятками</a:t>
            </a:r>
            <a:r>
              <a:rPr lang="ru-RU" sz="2400" b="1" dirty="0"/>
              <a:t>, а цифру 1 — </a:t>
            </a:r>
            <a:r>
              <a:rPr lang="ru-RU" sz="2400" b="1" dirty="0" err="1"/>
              <a:t>ліворуч</a:t>
            </a:r>
            <a:r>
              <a:rPr lang="ru-RU" sz="2400" b="1" dirty="0"/>
              <a:t> від десятків. </a:t>
            </a:r>
            <a:endParaRPr lang="ru-RU" sz="2400" b="1" dirty="0" smtClean="0"/>
          </a:p>
          <a:p>
            <a:r>
              <a:rPr lang="ru-RU" sz="2400" b="1" dirty="0" smtClean="0"/>
              <a:t>3. </a:t>
            </a:r>
            <a:r>
              <a:rPr lang="ru-RU" sz="2400" b="1" u="sng" dirty="0" smtClean="0"/>
              <a:t>Читаю </a:t>
            </a:r>
            <a:r>
              <a:rPr lang="ru-RU" sz="2400" b="1" u="sng" dirty="0" err="1"/>
              <a:t>відповідь</a:t>
            </a:r>
            <a:r>
              <a:rPr lang="ru-RU" sz="2400" b="1" dirty="0"/>
              <a:t>: 134</a:t>
            </a: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1206967" y="5474592"/>
            <a:ext cx="10285664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dirty="0" err="1" smtClean="0"/>
              <a:t>Зверніть</a:t>
            </a:r>
            <a:r>
              <a:rPr lang="ru-RU" sz="2800" dirty="0" smtClean="0"/>
              <a:t> </a:t>
            </a:r>
            <a:r>
              <a:rPr lang="ru-RU" sz="2800" dirty="0"/>
              <a:t>увагу! За </a:t>
            </a:r>
            <a:r>
              <a:rPr lang="ru-RU" sz="2800" dirty="0" err="1"/>
              <a:t>письмового</a:t>
            </a:r>
            <a:r>
              <a:rPr lang="ru-RU" sz="2800" dirty="0"/>
              <a:t> множення виконують </a:t>
            </a:r>
            <a:r>
              <a:rPr lang="ru-RU" sz="2800" dirty="0" err="1"/>
              <a:t>порозрядне</a:t>
            </a:r>
            <a:r>
              <a:rPr lang="ru-RU" sz="2800" dirty="0"/>
              <a:t> множення. </a:t>
            </a:r>
            <a:r>
              <a:rPr lang="ru-RU" sz="2800" dirty="0" err="1"/>
              <a:t>Множити</a:t>
            </a:r>
            <a:r>
              <a:rPr lang="ru-RU" sz="2800" dirty="0"/>
              <a:t> починають з </a:t>
            </a:r>
            <a:r>
              <a:rPr lang="ru-RU" sz="2800" dirty="0" err="1"/>
              <a:t>нижчого</a:t>
            </a:r>
            <a:r>
              <a:rPr lang="ru-RU" sz="2800" dirty="0"/>
              <a:t> </a:t>
            </a:r>
            <a:r>
              <a:rPr lang="ru-RU" sz="2800" dirty="0" err="1"/>
              <a:t>розряду</a:t>
            </a:r>
            <a:r>
              <a:rPr lang="ru-RU" sz="2800" dirty="0"/>
              <a:t> — з </a:t>
            </a:r>
            <a:r>
              <a:rPr lang="ru-RU" sz="2800" dirty="0" err="1"/>
              <a:t>одиниць</a:t>
            </a:r>
            <a:r>
              <a:rPr lang="ru-RU" sz="2800" dirty="0"/>
              <a:t>.</a:t>
            </a:r>
            <a:endParaRPr lang="ru-RU" sz="2800" b="1" dirty="0">
              <a:solidFill>
                <a:srgbClr val="FFFF00"/>
              </a:solidFill>
            </a:endParaRPr>
          </a:p>
        </p:txBody>
      </p:sp>
      <p:pic>
        <p:nvPicPr>
          <p:cNvPr id="3074" name="Picture 2" descr="D:\4 клас\3 МАТЕМАТИКА\1 Листопад\1 Повторення вивченого в 3 кл\2026-09-10_140505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907" y="1175940"/>
            <a:ext cx="4687187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Прямоугольник 50"/>
          <p:cNvSpPr/>
          <p:nvPr/>
        </p:nvSpPr>
        <p:spPr>
          <a:xfrm>
            <a:off x="953735" y="2585034"/>
            <a:ext cx="10322872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400" b="1" dirty="0" smtClean="0"/>
              <a:t>1. </a:t>
            </a:r>
            <a:r>
              <a:rPr lang="ru-RU" sz="2400" b="1" u="sng" dirty="0" smtClean="0"/>
              <a:t>Множу </a:t>
            </a:r>
            <a:r>
              <a:rPr lang="ru-RU" sz="2400" b="1" u="sng" dirty="0" err="1"/>
              <a:t>одиниці</a:t>
            </a:r>
            <a:r>
              <a:rPr lang="ru-RU" sz="2400" b="1" dirty="0"/>
              <a:t>. 7 од. · 2 = 14 од.; 14 </a:t>
            </a:r>
            <a:r>
              <a:rPr lang="ru-RU" sz="2400" b="1" dirty="0" err="1"/>
              <a:t>одиниць</a:t>
            </a:r>
            <a:r>
              <a:rPr lang="ru-RU" sz="2400" b="1" dirty="0"/>
              <a:t> — це 1 десяток і 4 </a:t>
            </a:r>
            <a:r>
              <a:rPr lang="ru-RU" sz="2400" b="1" dirty="0" err="1"/>
              <a:t>одиниці</a:t>
            </a:r>
            <a:r>
              <a:rPr lang="ru-RU" sz="2400" b="1" dirty="0"/>
              <a:t>. Пишу цифру 4 під </a:t>
            </a:r>
            <a:r>
              <a:rPr lang="ru-RU" sz="2400" b="1" dirty="0" err="1"/>
              <a:t>одиницями</a:t>
            </a:r>
            <a:r>
              <a:rPr lang="ru-RU" sz="2400" b="1" dirty="0"/>
              <a:t>, а 1 десяток </a:t>
            </a:r>
            <a:r>
              <a:rPr lang="ru-RU" sz="2400" b="1" dirty="0" err="1"/>
              <a:t>запам’ятовую</a:t>
            </a:r>
            <a:r>
              <a:rPr lang="ru-RU" sz="2400" b="1" dirty="0"/>
              <a:t> (ставлю </a:t>
            </a:r>
            <a:r>
              <a:rPr lang="ru-RU" sz="2400" b="1" dirty="0" err="1"/>
              <a:t>крапку</a:t>
            </a:r>
            <a:r>
              <a:rPr lang="ru-RU" sz="2400" b="1" dirty="0"/>
              <a:t> над цифрою </a:t>
            </a:r>
            <a:r>
              <a:rPr lang="ru-RU" sz="2400" b="1" dirty="0" smtClean="0"/>
              <a:t>десятків</a:t>
            </a:r>
            <a:r>
              <a:rPr lang="ru-RU" sz="2400" b="1" dirty="0"/>
              <a:t>); додам його до десятків після множення десятків</a:t>
            </a:r>
            <a:endParaRPr lang="ru-RU" sz="24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02456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" grpId="0" animBg="1"/>
      <p:bldP spid="49" grpId="0" animBg="1"/>
      <p:bldP spid="5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4 клас\3 МАТЕМАТИКА\1 Листопад\1 Повторення вивченого в 3 кл\2026-09-10_14132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133" y="1661448"/>
            <a:ext cx="10328961" cy="1834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979463" y="549474"/>
            <a:ext cx="10297144" cy="576064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ru-RU" sz="4000" b="1" dirty="0" err="1" smtClean="0"/>
              <a:t>Виконайте</a:t>
            </a:r>
            <a:r>
              <a:rPr lang="ru-RU" sz="4000" b="1" dirty="0" smtClean="0"/>
              <a:t> </a:t>
            </a:r>
            <a:r>
              <a:rPr lang="ru-RU" sz="4000" b="1" dirty="0"/>
              <a:t>множення </a:t>
            </a:r>
            <a:r>
              <a:rPr lang="ru-RU" sz="4000" b="1" dirty="0" smtClean="0"/>
              <a:t>письмово</a:t>
            </a:r>
            <a:endParaRPr lang="uk-UA" sz="4000" b="1" dirty="0">
              <a:solidFill>
                <a:schemeClr val="bg1"/>
              </a:solidFill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8335" y="3682298"/>
            <a:ext cx="3215151" cy="2754599"/>
          </a:xfrm>
          <a:prstGeom prst="rect">
            <a:avLst/>
          </a:prstGeom>
        </p:spPr>
      </p:pic>
      <p:sp>
        <p:nvSpPr>
          <p:cNvPr id="21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0" y="6094090"/>
            <a:ext cx="981635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Ст.20 №90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681888" y="2787677"/>
            <a:ext cx="325729" cy="707886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7030A0"/>
                </a:solidFill>
              </a:rPr>
              <a:t>5</a:t>
            </a:r>
            <a:endParaRPr lang="ru-RU" sz="4000" b="1" dirty="0" smtClean="0">
              <a:solidFill>
                <a:srgbClr val="7030A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430359" y="1329109"/>
            <a:ext cx="325729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</a:rPr>
              <a:t>3</a:t>
            </a:r>
            <a:endParaRPr lang="ru-RU" sz="3200" b="1" dirty="0" smtClean="0">
              <a:solidFill>
                <a:srgbClr val="7030A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411511" y="2793916"/>
            <a:ext cx="325729" cy="707886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7030A0"/>
                </a:solidFill>
              </a:rPr>
              <a:t>3</a:t>
            </a:r>
            <a:endParaRPr lang="ru-RU" sz="4000" b="1" dirty="0" smtClean="0">
              <a:solidFill>
                <a:srgbClr val="7030A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157790" y="2793916"/>
            <a:ext cx="325729" cy="707886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7030A0"/>
                </a:solidFill>
              </a:rPr>
              <a:t>2</a:t>
            </a:r>
            <a:endParaRPr lang="ru-RU" sz="4000" b="1" dirty="0" smtClean="0">
              <a:solidFill>
                <a:srgbClr val="7030A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779270" y="2793916"/>
            <a:ext cx="325729" cy="707886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uk-UA" sz="4000" b="1" dirty="0">
                <a:solidFill>
                  <a:srgbClr val="7030A0"/>
                </a:solidFill>
              </a:rPr>
              <a:t>2</a:t>
            </a:r>
            <a:endParaRPr lang="ru-RU" sz="4000" b="1" dirty="0" smtClean="0">
              <a:solidFill>
                <a:srgbClr val="7030A0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500835" y="1267553"/>
            <a:ext cx="325729" cy="707886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7030A0"/>
                </a:solidFill>
              </a:rPr>
              <a:t>1</a:t>
            </a:r>
            <a:endParaRPr lang="ru-RU" sz="4000" b="1" dirty="0" smtClean="0">
              <a:solidFill>
                <a:srgbClr val="7030A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489088" y="2793916"/>
            <a:ext cx="325729" cy="707886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7030A0"/>
                </a:solidFill>
              </a:rPr>
              <a:t>7</a:t>
            </a:r>
            <a:endParaRPr lang="ru-RU" sz="4000" b="1" dirty="0" smtClean="0">
              <a:solidFill>
                <a:srgbClr val="7030A0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175106" y="2785128"/>
            <a:ext cx="325729" cy="707886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7030A0"/>
                </a:solidFill>
              </a:rPr>
              <a:t>3</a:t>
            </a:r>
            <a:endParaRPr lang="ru-RU" sz="4000" b="1" dirty="0" smtClean="0">
              <a:solidFill>
                <a:srgbClr val="7030A0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876007" y="2793916"/>
            <a:ext cx="325729" cy="707886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uk-UA" sz="4000" b="1" dirty="0" smtClean="0">
                <a:solidFill>
                  <a:srgbClr val="7030A0"/>
                </a:solidFill>
              </a:rPr>
              <a:t>5</a:t>
            </a:r>
            <a:endParaRPr lang="ru-RU" sz="4000" b="1" dirty="0" smtClean="0">
              <a:solidFill>
                <a:srgbClr val="7030A0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5523870" y="1269004"/>
            <a:ext cx="325729" cy="707886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7030A0"/>
                </a:solidFill>
              </a:rPr>
              <a:t>2</a:t>
            </a:r>
            <a:endParaRPr lang="ru-RU" sz="4000" b="1" dirty="0" smtClean="0">
              <a:solidFill>
                <a:srgbClr val="7030A0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5622286" y="2793916"/>
            <a:ext cx="325729" cy="707886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7030A0"/>
                </a:solidFill>
              </a:rPr>
              <a:t>2</a:t>
            </a:r>
            <a:endParaRPr lang="ru-RU" sz="4000" b="1" dirty="0" smtClean="0">
              <a:solidFill>
                <a:srgbClr val="7030A0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5338056" y="2781722"/>
            <a:ext cx="325729" cy="707886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7030A0"/>
                </a:solidFill>
              </a:rPr>
              <a:t>1</a:t>
            </a:r>
            <a:endParaRPr lang="ru-RU" sz="4000" b="1" dirty="0" smtClean="0">
              <a:solidFill>
                <a:srgbClr val="7030A0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8324279" y="2795367"/>
            <a:ext cx="325729" cy="707886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uk-UA" sz="4000" b="1" dirty="0" smtClean="0">
                <a:solidFill>
                  <a:srgbClr val="7030A0"/>
                </a:solidFill>
              </a:rPr>
              <a:t>4</a:t>
            </a:r>
            <a:endParaRPr lang="ru-RU" sz="4000" b="1" dirty="0" smtClean="0">
              <a:solidFill>
                <a:srgbClr val="7030A0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8045844" y="1269004"/>
            <a:ext cx="325729" cy="707886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7030A0"/>
                </a:solidFill>
              </a:rPr>
              <a:t>2</a:t>
            </a:r>
            <a:endParaRPr lang="ru-RU" sz="4000" b="1" dirty="0" smtClean="0">
              <a:solidFill>
                <a:srgbClr val="7030A0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8034097" y="2795367"/>
            <a:ext cx="325729" cy="707886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7030A0"/>
                </a:solidFill>
              </a:rPr>
              <a:t>6</a:t>
            </a:r>
            <a:endParaRPr lang="ru-RU" sz="4000" b="1" dirty="0" smtClean="0">
              <a:solidFill>
                <a:srgbClr val="7030A0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7720115" y="2786579"/>
            <a:ext cx="325729" cy="707886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7030A0"/>
                </a:solidFill>
              </a:rPr>
              <a:t>8</a:t>
            </a:r>
            <a:endParaRPr lang="ru-RU" sz="4000" b="1" dirty="0" smtClean="0">
              <a:solidFill>
                <a:srgbClr val="7030A0"/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10772551" y="2878874"/>
            <a:ext cx="325729" cy="707886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uk-UA" sz="4000" b="1" dirty="0" smtClean="0">
                <a:solidFill>
                  <a:srgbClr val="7030A0"/>
                </a:solidFill>
              </a:rPr>
              <a:t>0</a:t>
            </a:r>
            <a:endParaRPr lang="ru-RU" sz="4000" b="1" dirty="0" smtClean="0">
              <a:solidFill>
                <a:srgbClr val="7030A0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10340503" y="1269554"/>
            <a:ext cx="325729" cy="707886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7030A0"/>
                </a:solidFill>
              </a:rPr>
              <a:t>4</a:t>
            </a:r>
            <a:endParaRPr lang="ru-RU" sz="4000" b="1" dirty="0" smtClean="0">
              <a:solidFill>
                <a:srgbClr val="7030A0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10482369" y="2878874"/>
            <a:ext cx="325729" cy="707886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7030A0"/>
                </a:solidFill>
              </a:rPr>
              <a:t>9</a:t>
            </a:r>
            <a:endParaRPr lang="ru-RU" sz="4000" b="1" dirty="0" smtClean="0">
              <a:solidFill>
                <a:srgbClr val="7030A0"/>
              </a:solidFill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10168387" y="2870086"/>
            <a:ext cx="325729" cy="707886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7030A0"/>
                </a:solidFill>
              </a:rPr>
              <a:t>5</a:t>
            </a:r>
            <a:endParaRPr lang="ru-RU" sz="4000" b="1" dirty="0" smtClean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861447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8" grpId="0"/>
      <p:bldP spid="19" grpId="0"/>
      <p:bldP spid="20" grpId="0"/>
      <p:bldP spid="22" grpId="0"/>
      <p:bldP spid="27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772127" y="4347722"/>
            <a:ext cx="4167775" cy="183785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899522" y="1197546"/>
            <a:ext cx="5480541" cy="181588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/>
              <a:t>У магазин привезли 3 контейнери капусти, по 125 кг у кожному. Скільки кілограмів капусти привезли в магазин?</a:t>
            </a:r>
            <a:endParaRPr lang="ru-RU" sz="2800" b="1" dirty="0" smtClean="0"/>
          </a:p>
        </p:txBody>
      </p:sp>
      <p:sp>
        <p:nvSpPr>
          <p:cNvPr id="7" name="Прямоугольник 6"/>
          <p:cNvSpPr/>
          <p:nvPr/>
        </p:nvSpPr>
        <p:spPr>
          <a:xfrm>
            <a:off x="956114" y="261442"/>
            <a:ext cx="10297144" cy="792088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ru-RU" sz="3600" b="1" dirty="0" err="1" smtClean="0"/>
              <a:t>Розв’яжіть</a:t>
            </a:r>
            <a:r>
              <a:rPr lang="ru-RU" sz="3600" b="1" dirty="0" smtClean="0"/>
              <a:t> задачі</a:t>
            </a:r>
          </a:p>
        </p:txBody>
      </p:sp>
      <p:sp>
        <p:nvSpPr>
          <p:cNvPr id="21" name="Прямоугольник 4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0" y="6123599"/>
            <a:ext cx="1265274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Ст.20 №91-92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772128" y="3310330"/>
            <a:ext cx="10665116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/>
              <a:t>На </a:t>
            </a:r>
            <a:r>
              <a:rPr lang="ru-RU" sz="2800" b="1" dirty="0" err="1"/>
              <a:t>купівлю</a:t>
            </a:r>
            <a:r>
              <a:rPr lang="ru-RU" sz="2800" b="1" dirty="0"/>
              <a:t> </a:t>
            </a:r>
            <a:r>
              <a:rPr lang="ru-RU" sz="2800" b="1" dirty="0" err="1"/>
              <a:t>квитків</a:t>
            </a:r>
            <a:r>
              <a:rPr lang="ru-RU" sz="2800" b="1" dirty="0"/>
              <a:t> у музей Настя </a:t>
            </a:r>
            <a:r>
              <a:rPr lang="ru-RU" sz="2800" b="1" dirty="0" err="1"/>
              <a:t>витратила</a:t>
            </a:r>
            <a:r>
              <a:rPr lang="ru-RU" sz="2800" b="1" dirty="0"/>
              <a:t> 234 </a:t>
            </a:r>
            <a:r>
              <a:rPr lang="ru-RU" sz="2800" b="1" dirty="0" err="1"/>
              <a:t>грн</a:t>
            </a:r>
            <a:r>
              <a:rPr lang="ru-RU" sz="2800" b="1" dirty="0"/>
              <a:t>, що становило половину всіх грошей, що в неї були. Скільки </a:t>
            </a:r>
            <a:r>
              <a:rPr lang="ru-RU" sz="2800" b="1" dirty="0" err="1"/>
              <a:t>гривень</a:t>
            </a:r>
            <a:r>
              <a:rPr lang="ru-RU" sz="2800" b="1" dirty="0"/>
              <a:t> було в </a:t>
            </a:r>
            <a:r>
              <a:rPr lang="ru-RU" sz="2800" b="1" dirty="0" err="1"/>
              <a:t>Насті</a:t>
            </a:r>
            <a:r>
              <a:rPr lang="ru-RU" sz="2800" b="1" dirty="0"/>
              <a:t>?</a:t>
            </a:r>
            <a:endParaRPr lang="ru-RU" sz="2800" b="1" dirty="0" smtClean="0"/>
          </a:p>
        </p:txBody>
      </p:sp>
      <p:sp>
        <p:nvSpPr>
          <p:cNvPr id="6" name="Прямоугольник 5"/>
          <p:cNvSpPr/>
          <p:nvPr/>
        </p:nvSpPr>
        <p:spPr>
          <a:xfrm>
            <a:off x="6594560" y="1511663"/>
            <a:ext cx="1081647" cy="138499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   125</a:t>
            </a:r>
            <a:endParaRPr lang="ru-RU" sz="2800" b="1" dirty="0" smtClean="0"/>
          </a:p>
          <a:p>
            <a:r>
              <a:rPr lang="uk-UA" sz="2800" b="1" dirty="0" smtClean="0"/>
              <a:t> </a:t>
            </a:r>
            <a:r>
              <a:rPr lang="uk-UA" sz="2800" b="1" u="sng" dirty="0" smtClean="0"/>
              <a:t>      3</a:t>
            </a:r>
            <a:endParaRPr lang="uk-UA" sz="2800" b="1" u="sng" dirty="0" smtClean="0"/>
          </a:p>
          <a:p>
            <a:endParaRPr lang="ru-RU" sz="2800" b="1" dirty="0" smtClean="0"/>
          </a:p>
        </p:txBody>
      </p:sp>
      <p:sp>
        <p:nvSpPr>
          <p:cNvPr id="28" name="Прямоугольник 27"/>
          <p:cNvSpPr/>
          <p:nvPr/>
        </p:nvSpPr>
        <p:spPr>
          <a:xfrm>
            <a:off x="7260815" y="2277666"/>
            <a:ext cx="325729" cy="52322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5</a:t>
            </a:r>
            <a:endParaRPr lang="ru-RU" sz="2800" b="1" dirty="0" smtClean="0"/>
          </a:p>
        </p:txBody>
      </p:sp>
      <p:sp>
        <p:nvSpPr>
          <p:cNvPr id="22" name="Прямоугольник 21"/>
          <p:cNvSpPr/>
          <p:nvPr/>
        </p:nvSpPr>
        <p:spPr>
          <a:xfrm>
            <a:off x="7676207" y="2330510"/>
            <a:ext cx="3960440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/>
              <a:t>(</a:t>
            </a:r>
            <a:r>
              <a:rPr lang="ru-RU" sz="2800" b="1" dirty="0" smtClean="0"/>
              <a:t>кг) капусти привезли. </a:t>
            </a:r>
            <a:endParaRPr lang="ru-RU" sz="2800" b="1" dirty="0" smtClean="0"/>
          </a:p>
        </p:txBody>
      </p:sp>
      <p:sp>
        <p:nvSpPr>
          <p:cNvPr id="24" name="Прямоугольник 23"/>
          <p:cNvSpPr/>
          <p:nvPr/>
        </p:nvSpPr>
        <p:spPr>
          <a:xfrm>
            <a:off x="6245424" y="5266649"/>
            <a:ext cx="3014959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(</a:t>
            </a:r>
            <a:r>
              <a:rPr lang="ru-RU" sz="2800" b="1" dirty="0" err="1" smtClean="0"/>
              <a:t>грн</a:t>
            </a:r>
            <a:r>
              <a:rPr lang="ru-RU" sz="2800" b="1" dirty="0" smtClean="0"/>
              <a:t>) було в </a:t>
            </a:r>
            <a:r>
              <a:rPr lang="ru-RU" sz="2800" b="1" dirty="0" err="1" smtClean="0"/>
              <a:t>Насті</a:t>
            </a:r>
            <a:r>
              <a:rPr lang="ru-RU" sz="2800" b="1" dirty="0" smtClean="0"/>
              <a:t>. </a:t>
            </a:r>
            <a:endParaRPr lang="ru-RU" sz="2800" b="1" dirty="0" smtClean="0"/>
          </a:p>
        </p:txBody>
      </p:sp>
      <p:sp>
        <p:nvSpPr>
          <p:cNvPr id="16" name="Прямоугольник 15"/>
          <p:cNvSpPr/>
          <p:nvPr/>
        </p:nvSpPr>
        <p:spPr>
          <a:xfrm>
            <a:off x="1265274" y="4472260"/>
            <a:ext cx="1328755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234 </a:t>
            </a:r>
            <a:r>
              <a:rPr lang="ru-RU" sz="2800" b="1" dirty="0" err="1" smtClean="0"/>
              <a:t>грн</a:t>
            </a:r>
            <a:endParaRPr lang="ru-RU" sz="2800" b="1" dirty="0" smtClean="0"/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 flipV="1">
            <a:off x="1040329" y="5109720"/>
            <a:ext cx="3670441" cy="22075"/>
          </a:xfrm>
          <a:prstGeom prst="lin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1040329" y="4949499"/>
            <a:ext cx="0" cy="33699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2876000" y="5010532"/>
            <a:ext cx="0" cy="275957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9" name="Правая фигурная скобка 28"/>
          <p:cNvSpPr/>
          <p:nvPr/>
        </p:nvSpPr>
        <p:spPr>
          <a:xfrm rot="5400000">
            <a:off x="2712245" y="3673535"/>
            <a:ext cx="326608" cy="3670441"/>
          </a:xfrm>
          <a:prstGeom prst="rightBrac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2383165" y="5690770"/>
            <a:ext cx="1103469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? </a:t>
            </a:r>
            <a:r>
              <a:rPr lang="ru-RU" sz="2800" b="1" dirty="0" err="1" smtClean="0"/>
              <a:t>грн</a:t>
            </a:r>
            <a:endParaRPr lang="ru-RU" sz="2800" b="1" dirty="0" smtClean="0"/>
          </a:p>
        </p:txBody>
      </p:sp>
      <p:cxnSp>
        <p:nvCxnSpPr>
          <p:cNvPr id="31" name="Прямая соединительная линия 30"/>
          <p:cNvCxnSpPr/>
          <p:nvPr/>
        </p:nvCxnSpPr>
        <p:spPr>
          <a:xfrm>
            <a:off x="4710770" y="4964647"/>
            <a:ext cx="0" cy="275957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/>
          <p:cNvSpPr/>
          <p:nvPr/>
        </p:nvSpPr>
        <p:spPr>
          <a:xfrm>
            <a:off x="6594559" y="1677559"/>
            <a:ext cx="3257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</a:rPr>
              <a:t>х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7028135" y="1197546"/>
            <a:ext cx="325729" cy="52322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7030A0"/>
                </a:solidFill>
              </a:rPr>
              <a:t>1</a:t>
            </a:r>
            <a:endParaRPr lang="ru-RU" sz="2800" b="1" dirty="0" smtClean="0">
              <a:solidFill>
                <a:srgbClr val="7030A0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7062446" y="2277666"/>
            <a:ext cx="325729" cy="52322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7</a:t>
            </a:r>
            <a:endParaRPr lang="ru-RU" sz="2800" b="1" dirty="0" smtClean="0"/>
          </a:p>
        </p:txBody>
      </p:sp>
      <p:sp>
        <p:nvSpPr>
          <p:cNvPr id="34" name="Прямоугольник 33"/>
          <p:cNvSpPr/>
          <p:nvPr/>
        </p:nvSpPr>
        <p:spPr>
          <a:xfrm>
            <a:off x="6846422" y="2277666"/>
            <a:ext cx="325729" cy="52322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3</a:t>
            </a:r>
            <a:endParaRPr lang="ru-RU" sz="2800" b="1" dirty="0" smtClean="0"/>
          </a:p>
        </p:txBody>
      </p:sp>
      <p:sp>
        <p:nvSpPr>
          <p:cNvPr id="35" name="Прямоугольник 34"/>
          <p:cNvSpPr/>
          <p:nvPr/>
        </p:nvSpPr>
        <p:spPr>
          <a:xfrm>
            <a:off x="5155927" y="4410127"/>
            <a:ext cx="1081647" cy="138499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   234</a:t>
            </a:r>
            <a:endParaRPr lang="ru-RU" sz="2800" b="1" dirty="0" smtClean="0"/>
          </a:p>
          <a:p>
            <a:r>
              <a:rPr lang="uk-UA" sz="2800" b="1" dirty="0" smtClean="0"/>
              <a:t> </a:t>
            </a:r>
            <a:r>
              <a:rPr lang="uk-UA" sz="2800" b="1" u="sng" dirty="0" smtClean="0"/>
              <a:t>      2</a:t>
            </a:r>
            <a:endParaRPr lang="uk-UA" sz="2800" b="1" u="sng" dirty="0" smtClean="0"/>
          </a:p>
          <a:p>
            <a:endParaRPr lang="ru-RU" sz="2800" b="1" dirty="0" smtClean="0"/>
          </a:p>
        </p:txBody>
      </p:sp>
      <p:sp>
        <p:nvSpPr>
          <p:cNvPr id="36" name="Прямоугольник 35"/>
          <p:cNvSpPr/>
          <p:nvPr/>
        </p:nvSpPr>
        <p:spPr>
          <a:xfrm>
            <a:off x="5155926" y="4576023"/>
            <a:ext cx="3257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</a:rPr>
              <a:t>х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5733184" y="5234176"/>
            <a:ext cx="325729" cy="52322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8</a:t>
            </a:r>
            <a:endParaRPr lang="ru-RU" sz="2800" b="1" dirty="0" smtClean="0"/>
          </a:p>
        </p:txBody>
      </p:sp>
      <p:sp>
        <p:nvSpPr>
          <p:cNvPr id="38" name="Прямоугольник 37"/>
          <p:cNvSpPr/>
          <p:nvPr/>
        </p:nvSpPr>
        <p:spPr>
          <a:xfrm>
            <a:off x="5534815" y="5234176"/>
            <a:ext cx="325729" cy="52322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6</a:t>
            </a:r>
            <a:endParaRPr lang="ru-RU" sz="2800" b="1" dirty="0" smtClean="0"/>
          </a:p>
        </p:txBody>
      </p:sp>
      <p:sp>
        <p:nvSpPr>
          <p:cNvPr id="39" name="Прямоугольник 38"/>
          <p:cNvSpPr/>
          <p:nvPr/>
        </p:nvSpPr>
        <p:spPr>
          <a:xfrm>
            <a:off x="5318791" y="5234176"/>
            <a:ext cx="325729" cy="52322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4</a:t>
            </a:r>
            <a:endParaRPr lang="ru-RU" sz="2800" b="1" dirty="0" smtClean="0"/>
          </a:p>
        </p:txBody>
      </p:sp>
    </p:spTree>
    <p:extLst>
      <p:ext uri="{BB962C8B-B14F-4D97-AF65-F5344CB8AC3E}">
        <p14:creationId xmlns:p14="http://schemas.microsoft.com/office/powerpoint/2010/main" val="27055972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5" grpId="0" animBg="1"/>
      <p:bldP spid="6" grpId="0" animBg="1"/>
      <p:bldP spid="28" grpId="0"/>
      <p:bldP spid="22" grpId="0" animBg="1"/>
      <p:bldP spid="24" grpId="0" animBg="1"/>
      <p:bldP spid="16" grpId="0" animBg="1"/>
      <p:bldP spid="29" grpId="0" animBg="1"/>
      <p:bldP spid="30" grpId="0" animBg="1"/>
      <p:bldP spid="4" grpId="0"/>
      <p:bldP spid="32" grpId="0"/>
      <p:bldP spid="33" grpId="0"/>
      <p:bldP spid="34" grpId="0"/>
      <p:bldP spid="35" grpId="0" animBg="1"/>
      <p:bldP spid="36" grpId="0"/>
      <p:bldP spid="37" grpId="0"/>
      <p:bldP spid="38" grpId="0"/>
      <p:bldP spid="3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4 клас\3 МАТЕМАТИКА\1 Листопад\1 Повторення вивченого в 3 кл\2026-09-10_1924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390" y="1880218"/>
            <a:ext cx="8093191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22749" y="1002475"/>
            <a:ext cx="11257914" cy="83099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7030A0"/>
                </a:solidFill>
              </a:rPr>
              <a:t>Розгляньте </a:t>
            </a:r>
            <a:r>
              <a:rPr lang="ru-RU" sz="2400" dirty="0" err="1">
                <a:solidFill>
                  <a:srgbClr val="7030A0"/>
                </a:solidFill>
              </a:rPr>
              <a:t>годинники</a:t>
            </a:r>
            <a:r>
              <a:rPr lang="ru-RU" sz="2400" dirty="0">
                <a:solidFill>
                  <a:srgbClr val="7030A0"/>
                </a:solidFill>
              </a:rPr>
              <a:t> та </a:t>
            </a:r>
            <a:r>
              <a:rPr lang="ru-RU" sz="2400" dirty="0" err="1" smtClean="0">
                <a:solidFill>
                  <a:srgbClr val="7030A0"/>
                </a:solidFill>
              </a:rPr>
              <a:t>скажіть</a:t>
            </a:r>
            <a:r>
              <a:rPr lang="ru-RU" sz="2400" dirty="0" smtClean="0">
                <a:solidFill>
                  <a:srgbClr val="7030A0"/>
                </a:solidFill>
              </a:rPr>
              <a:t>, </a:t>
            </a:r>
            <a:r>
              <a:rPr lang="ru-RU" sz="2400" dirty="0" err="1">
                <a:solidFill>
                  <a:srgbClr val="7030A0"/>
                </a:solidFill>
              </a:rPr>
              <a:t>котру</a:t>
            </a:r>
            <a:r>
              <a:rPr lang="ru-RU" sz="2400" dirty="0">
                <a:solidFill>
                  <a:srgbClr val="7030A0"/>
                </a:solidFill>
              </a:rPr>
              <a:t> годину </a:t>
            </a:r>
            <a:r>
              <a:rPr lang="ru-RU" sz="2400" dirty="0" smtClean="0">
                <a:solidFill>
                  <a:srgbClr val="7030A0"/>
                </a:solidFill>
              </a:rPr>
              <a:t>показує </a:t>
            </a:r>
            <a:r>
              <a:rPr lang="ru-RU" sz="2400" dirty="0" err="1">
                <a:solidFill>
                  <a:srgbClr val="7030A0"/>
                </a:solidFill>
              </a:rPr>
              <a:t>кожний</a:t>
            </a:r>
            <a:r>
              <a:rPr lang="ru-RU" sz="2400" dirty="0">
                <a:solidFill>
                  <a:srgbClr val="7030A0"/>
                </a:solidFill>
              </a:rPr>
              <a:t> з них. Чи можна </a:t>
            </a:r>
            <a:r>
              <a:rPr lang="ru-RU" sz="2400" dirty="0" err="1">
                <a:solidFill>
                  <a:srgbClr val="7030A0"/>
                </a:solidFill>
              </a:rPr>
              <a:t>визначити</a:t>
            </a:r>
            <a:r>
              <a:rPr lang="ru-RU" sz="2400" dirty="0">
                <a:solidFill>
                  <a:srgbClr val="7030A0"/>
                </a:solidFill>
              </a:rPr>
              <a:t> за </a:t>
            </a:r>
            <a:r>
              <a:rPr lang="ru-RU" sz="2400" dirty="0" err="1" smtClean="0">
                <a:solidFill>
                  <a:srgbClr val="7030A0"/>
                </a:solidFill>
              </a:rPr>
              <a:t>цими</a:t>
            </a:r>
            <a:r>
              <a:rPr lang="ru-RU" sz="2400" dirty="0" smtClean="0">
                <a:solidFill>
                  <a:srgbClr val="7030A0"/>
                </a:solidFill>
              </a:rPr>
              <a:t> </a:t>
            </a:r>
            <a:r>
              <a:rPr lang="ru-RU" sz="2400" dirty="0" err="1">
                <a:solidFill>
                  <a:srgbClr val="7030A0"/>
                </a:solidFill>
              </a:rPr>
              <a:t>годинниками</a:t>
            </a:r>
            <a:r>
              <a:rPr lang="ru-RU" sz="2400" dirty="0">
                <a:solidFill>
                  <a:srgbClr val="7030A0"/>
                </a:solidFill>
              </a:rPr>
              <a:t>, яка це </a:t>
            </a:r>
            <a:r>
              <a:rPr lang="ru-RU" sz="2400" dirty="0" err="1">
                <a:solidFill>
                  <a:srgbClr val="7030A0"/>
                </a:solidFill>
              </a:rPr>
              <a:t>частина</a:t>
            </a:r>
            <a:r>
              <a:rPr lang="ru-RU" sz="2400" dirty="0">
                <a:solidFill>
                  <a:srgbClr val="7030A0"/>
                </a:solidFill>
              </a:rPr>
              <a:t> </a:t>
            </a:r>
            <a:r>
              <a:rPr lang="ru-RU" sz="2400" dirty="0" err="1">
                <a:solidFill>
                  <a:srgbClr val="7030A0"/>
                </a:solidFill>
              </a:rPr>
              <a:t>доби</a:t>
            </a:r>
            <a:r>
              <a:rPr lang="ru-RU" sz="2400" dirty="0">
                <a:solidFill>
                  <a:srgbClr val="7030A0"/>
                </a:solidFill>
              </a:rPr>
              <a:t> — ранок чи </a:t>
            </a:r>
            <a:r>
              <a:rPr lang="ru-RU" sz="2400" dirty="0" err="1">
                <a:solidFill>
                  <a:srgbClr val="7030A0"/>
                </a:solidFill>
              </a:rPr>
              <a:t>вечір</a:t>
            </a:r>
            <a:r>
              <a:rPr lang="ru-RU" sz="2400" dirty="0">
                <a:solidFill>
                  <a:srgbClr val="7030A0"/>
                </a:solidFill>
              </a:rPr>
              <a:t>, день чи </a:t>
            </a:r>
            <a:r>
              <a:rPr lang="ru-RU" sz="2400" dirty="0" err="1">
                <a:solidFill>
                  <a:srgbClr val="7030A0"/>
                </a:solidFill>
              </a:rPr>
              <a:t>ніч</a:t>
            </a:r>
            <a:r>
              <a:rPr lang="ru-RU" sz="2400" dirty="0">
                <a:solidFill>
                  <a:srgbClr val="7030A0"/>
                </a:solidFill>
              </a:rPr>
              <a:t>?</a:t>
            </a:r>
            <a:endParaRPr lang="ru-RU" sz="2400" b="1" dirty="0" smtClean="0">
              <a:solidFill>
                <a:srgbClr val="7030A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56114" y="261442"/>
            <a:ext cx="10297144" cy="720080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ru-RU" sz="3600" b="1" dirty="0"/>
              <a:t>Робота з </a:t>
            </a:r>
            <a:r>
              <a:rPr lang="ru-RU" sz="3600" b="1" dirty="0" err="1"/>
              <a:t>одиницями</a:t>
            </a:r>
            <a:r>
              <a:rPr lang="ru-RU" sz="3600" b="1" dirty="0"/>
              <a:t> часу</a:t>
            </a:r>
            <a:endParaRPr lang="ru-RU" sz="3600" b="1" dirty="0" smtClean="0"/>
          </a:p>
        </p:txBody>
      </p:sp>
      <p:sp>
        <p:nvSpPr>
          <p:cNvPr id="21" name="Прямоугольник 4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-1" y="6094090"/>
            <a:ext cx="1286343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Ст.20 №94-96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31391" y="3787473"/>
            <a:ext cx="1909904" cy="52322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dirty="0"/>
              <a:t>1 год 40 </a:t>
            </a:r>
            <a:r>
              <a:rPr lang="ru-RU" sz="2800" dirty="0" err="1" smtClean="0"/>
              <a:t>хв</a:t>
            </a:r>
            <a:endParaRPr lang="ru-RU" sz="2800" b="1" dirty="0" smtClean="0"/>
          </a:p>
        </p:txBody>
      </p:sp>
      <p:sp>
        <p:nvSpPr>
          <p:cNvPr id="12" name="Прямоугольник 11"/>
          <p:cNvSpPr/>
          <p:nvPr/>
        </p:nvSpPr>
        <p:spPr>
          <a:xfrm>
            <a:off x="2241295" y="3793043"/>
            <a:ext cx="1872208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dirty="0" smtClean="0"/>
              <a:t>8 </a:t>
            </a:r>
            <a:r>
              <a:rPr lang="ru-RU" sz="2800" dirty="0"/>
              <a:t>год 10 </a:t>
            </a:r>
            <a:r>
              <a:rPr lang="ru-RU" sz="2800" dirty="0" err="1" smtClean="0"/>
              <a:t>хв</a:t>
            </a:r>
            <a:endParaRPr lang="ru-RU" sz="2800" b="1" dirty="0" smtClean="0"/>
          </a:p>
        </p:txBody>
      </p:sp>
      <p:sp>
        <p:nvSpPr>
          <p:cNvPr id="13" name="Прямоугольник 12"/>
          <p:cNvSpPr/>
          <p:nvPr/>
        </p:nvSpPr>
        <p:spPr>
          <a:xfrm>
            <a:off x="4507855" y="3824434"/>
            <a:ext cx="1283811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dirty="0" smtClean="0"/>
              <a:t>12 </a:t>
            </a:r>
            <a:r>
              <a:rPr lang="ru-RU" sz="2800" dirty="0"/>
              <a:t>год</a:t>
            </a:r>
            <a:endParaRPr lang="ru-RU" sz="2800" b="1" dirty="0" smtClean="0"/>
          </a:p>
        </p:txBody>
      </p:sp>
      <p:sp>
        <p:nvSpPr>
          <p:cNvPr id="14" name="Прямоугольник 13"/>
          <p:cNvSpPr/>
          <p:nvPr/>
        </p:nvSpPr>
        <p:spPr>
          <a:xfrm>
            <a:off x="6492089" y="3824434"/>
            <a:ext cx="1932493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dirty="0" smtClean="0"/>
              <a:t>2 год 30 </a:t>
            </a:r>
            <a:r>
              <a:rPr lang="ru-RU" sz="2800" dirty="0" err="1" smtClean="0"/>
              <a:t>хв</a:t>
            </a:r>
            <a:endParaRPr lang="ru-RU" sz="2800" b="1" dirty="0" smtClean="0"/>
          </a:p>
        </p:txBody>
      </p:sp>
      <p:sp>
        <p:nvSpPr>
          <p:cNvPr id="3" name="Прямоугольник 2"/>
          <p:cNvSpPr/>
          <p:nvPr/>
        </p:nvSpPr>
        <p:spPr>
          <a:xfrm>
            <a:off x="8274867" y="1880218"/>
            <a:ext cx="3528392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400" b="1" dirty="0"/>
              <a:t>Скільки годин у </a:t>
            </a:r>
            <a:r>
              <a:rPr lang="ru-RU" sz="2400" b="1" dirty="0" err="1"/>
              <a:t>добі</a:t>
            </a:r>
            <a:r>
              <a:rPr lang="ru-RU" sz="2400" b="1" dirty="0"/>
              <a:t>? Скільки </a:t>
            </a:r>
            <a:r>
              <a:rPr lang="ru-RU" sz="2400" b="1" dirty="0" err="1"/>
              <a:t>хвилин</a:t>
            </a:r>
            <a:r>
              <a:rPr lang="ru-RU" sz="2400" b="1" dirty="0"/>
              <a:t> у </a:t>
            </a:r>
            <a:r>
              <a:rPr lang="ru-RU" sz="2400" b="1" dirty="0" err="1"/>
              <a:t>годині</a:t>
            </a:r>
            <a:r>
              <a:rPr lang="ru-RU" sz="2400" b="1" dirty="0"/>
              <a:t>? Скільки секунд у </a:t>
            </a:r>
            <a:r>
              <a:rPr lang="ru-RU" sz="2400" b="1" dirty="0" err="1"/>
              <a:t>хвилині</a:t>
            </a:r>
            <a:r>
              <a:rPr lang="ru-RU" sz="2400" b="1" dirty="0"/>
              <a:t>?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35447" y="5067955"/>
            <a:ext cx="9577064" cy="83099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7030A0"/>
                </a:solidFill>
              </a:rPr>
              <a:t>Скільки </a:t>
            </a:r>
            <a:r>
              <a:rPr lang="ru-RU" sz="2400" dirty="0" err="1">
                <a:solidFill>
                  <a:srgbClr val="7030A0"/>
                </a:solidFill>
              </a:rPr>
              <a:t>хвилин</a:t>
            </a:r>
            <a:r>
              <a:rPr lang="ru-RU" sz="2400" dirty="0">
                <a:solidFill>
                  <a:srgbClr val="7030A0"/>
                </a:solidFill>
              </a:rPr>
              <a:t> становить половина </a:t>
            </a:r>
            <a:r>
              <a:rPr lang="ru-RU" sz="2400" dirty="0" err="1">
                <a:solidFill>
                  <a:srgbClr val="7030A0"/>
                </a:solidFill>
              </a:rPr>
              <a:t>години</a:t>
            </a:r>
            <a:r>
              <a:rPr lang="ru-RU" sz="2400" dirty="0">
                <a:solidFill>
                  <a:srgbClr val="7030A0"/>
                </a:solidFill>
              </a:rPr>
              <a:t>? </a:t>
            </a:r>
            <a:r>
              <a:rPr lang="ru-RU" sz="2400" dirty="0" smtClean="0">
                <a:solidFill>
                  <a:srgbClr val="7030A0"/>
                </a:solidFill>
              </a:rPr>
              <a:t>1/10 </a:t>
            </a:r>
            <a:r>
              <a:rPr lang="ru-RU" sz="2400" dirty="0" err="1">
                <a:solidFill>
                  <a:srgbClr val="7030A0"/>
                </a:solidFill>
              </a:rPr>
              <a:t>години</a:t>
            </a:r>
            <a:r>
              <a:rPr lang="ru-RU" sz="2400" dirty="0">
                <a:solidFill>
                  <a:srgbClr val="7030A0"/>
                </a:solidFill>
              </a:rPr>
              <a:t>? </a:t>
            </a:r>
            <a:r>
              <a:rPr lang="ru-RU" sz="2400" dirty="0" smtClean="0">
                <a:solidFill>
                  <a:srgbClr val="7030A0"/>
                </a:solidFill>
              </a:rPr>
              <a:t>1/3 </a:t>
            </a:r>
            <a:r>
              <a:rPr lang="ru-RU" sz="2400" dirty="0" err="1">
                <a:solidFill>
                  <a:srgbClr val="7030A0"/>
                </a:solidFill>
              </a:rPr>
              <a:t>години</a:t>
            </a:r>
            <a:r>
              <a:rPr lang="ru-RU" sz="2400" dirty="0">
                <a:solidFill>
                  <a:srgbClr val="7030A0"/>
                </a:solidFill>
              </a:rPr>
              <a:t>? Скільки секунд становить </a:t>
            </a:r>
            <a:r>
              <a:rPr lang="ru-RU" sz="2400" dirty="0" err="1">
                <a:solidFill>
                  <a:srgbClr val="7030A0"/>
                </a:solidFill>
              </a:rPr>
              <a:t>третина</a:t>
            </a:r>
            <a:r>
              <a:rPr lang="ru-RU" sz="2400" dirty="0">
                <a:solidFill>
                  <a:srgbClr val="7030A0"/>
                </a:solidFill>
              </a:rPr>
              <a:t> хвилини? </a:t>
            </a:r>
            <a:r>
              <a:rPr lang="ru-RU" sz="2400" dirty="0" smtClean="0">
                <a:solidFill>
                  <a:srgbClr val="7030A0"/>
                </a:solidFill>
              </a:rPr>
              <a:t>1/2 </a:t>
            </a:r>
            <a:r>
              <a:rPr lang="ru-RU" sz="2400" dirty="0">
                <a:solidFill>
                  <a:srgbClr val="7030A0"/>
                </a:solidFill>
              </a:rPr>
              <a:t>хвилини? </a:t>
            </a:r>
            <a:r>
              <a:rPr lang="ru-RU" sz="2400" dirty="0" smtClean="0">
                <a:solidFill>
                  <a:srgbClr val="7030A0"/>
                </a:solidFill>
              </a:rPr>
              <a:t>1/6 </a:t>
            </a:r>
            <a:r>
              <a:rPr lang="ru-RU" sz="2400" dirty="0">
                <a:solidFill>
                  <a:srgbClr val="7030A0"/>
                </a:solidFill>
              </a:rPr>
              <a:t>хвилини?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331391" y="4324314"/>
            <a:ext cx="1909904" cy="52322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dirty="0" smtClean="0"/>
              <a:t>13год 40хв</a:t>
            </a:r>
            <a:endParaRPr lang="ru-RU" sz="2800" b="1" dirty="0" smtClean="0"/>
          </a:p>
        </p:txBody>
      </p:sp>
      <p:sp>
        <p:nvSpPr>
          <p:cNvPr id="19" name="Прямоугольник 18"/>
          <p:cNvSpPr/>
          <p:nvPr/>
        </p:nvSpPr>
        <p:spPr>
          <a:xfrm>
            <a:off x="2241295" y="4324314"/>
            <a:ext cx="1872208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dirty="0" smtClean="0"/>
              <a:t>20год 10хв</a:t>
            </a:r>
            <a:endParaRPr lang="ru-RU" sz="2800" b="1" dirty="0" smtClean="0"/>
          </a:p>
        </p:txBody>
      </p:sp>
      <p:sp>
        <p:nvSpPr>
          <p:cNvPr id="23" name="Прямоугольник 22"/>
          <p:cNvSpPr/>
          <p:nvPr/>
        </p:nvSpPr>
        <p:spPr>
          <a:xfrm>
            <a:off x="4522464" y="4326796"/>
            <a:ext cx="1283811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dirty="0" smtClean="0"/>
              <a:t>24 </a:t>
            </a:r>
            <a:r>
              <a:rPr lang="ru-RU" sz="2800" dirty="0"/>
              <a:t>год</a:t>
            </a:r>
            <a:endParaRPr lang="ru-RU" sz="2800" b="1" dirty="0" smtClean="0"/>
          </a:p>
        </p:txBody>
      </p:sp>
      <p:sp>
        <p:nvSpPr>
          <p:cNvPr id="24" name="Прямоугольник 23"/>
          <p:cNvSpPr/>
          <p:nvPr/>
        </p:nvSpPr>
        <p:spPr>
          <a:xfrm>
            <a:off x="6524002" y="4316263"/>
            <a:ext cx="1900580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dirty="0" smtClean="0"/>
              <a:t>14год 30хв</a:t>
            </a:r>
            <a:endParaRPr lang="ru-RU" sz="2800" b="1" dirty="0" smtClean="0"/>
          </a:p>
        </p:txBody>
      </p:sp>
    </p:spTree>
    <p:extLst>
      <p:ext uri="{BB962C8B-B14F-4D97-AF65-F5344CB8AC3E}">
        <p14:creationId xmlns:p14="http://schemas.microsoft.com/office/powerpoint/2010/main" val="162252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2" grpId="0" animBg="1"/>
      <p:bldP spid="13" grpId="0" animBg="1"/>
      <p:bldP spid="14" grpId="0" animBg="1"/>
      <p:bldP spid="3" grpId="0" animBg="1"/>
      <p:bldP spid="4" grpId="0" animBg="1"/>
      <p:bldP spid="17" grpId="0" animBg="1"/>
      <p:bldP spid="19" grpId="0" animBg="1"/>
      <p:bldP spid="23" grpId="0" animBg="1"/>
      <p:bldP spid="2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968920" y="549474"/>
            <a:ext cx="10297144" cy="576064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Складіть </a:t>
            </a:r>
            <a:r>
              <a:rPr lang="ru-RU" sz="3600" b="1" dirty="0">
                <a:solidFill>
                  <a:schemeClr val="bg1"/>
                </a:solidFill>
              </a:rPr>
              <a:t>вирази й </a:t>
            </a:r>
            <a:r>
              <a:rPr lang="ru-RU" sz="3600" b="1" dirty="0" err="1" smtClean="0">
                <a:solidFill>
                  <a:schemeClr val="bg1"/>
                </a:solidFill>
              </a:rPr>
              <a:t>обчисліть</a:t>
            </a:r>
            <a:r>
              <a:rPr lang="ru-RU" sz="3600" b="1" dirty="0" smtClean="0">
                <a:solidFill>
                  <a:schemeClr val="bg1"/>
                </a:solidFill>
              </a:rPr>
              <a:t> </a:t>
            </a:r>
            <a:r>
              <a:rPr lang="ru-RU" sz="3600" b="1" dirty="0">
                <a:solidFill>
                  <a:schemeClr val="bg1"/>
                </a:solidFill>
              </a:rPr>
              <a:t>їх значення</a:t>
            </a:r>
            <a:endParaRPr lang="uk-UA" sz="5400" b="1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0" y="6123599"/>
            <a:ext cx="981635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Ст.20 №93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74176" y="1341562"/>
            <a:ext cx="7086460" cy="156966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err="1" smtClean="0">
                <a:solidFill>
                  <a:srgbClr val="7030A0"/>
                </a:solidFill>
              </a:rPr>
              <a:t>Добуток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>
                <a:solidFill>
                  <a:srgbClr val="7030A0"/>
                </a:solidFill>
              </a:rPr>
              <a:t>чисел 127 і 3. </a:t>
            </a:r>
            <a:endParaRPr lang="uk-UA" sz="2400" b="1" dirty="0">
              <a:solidFill>
                <a:srgbClr val="7030A0"/>
              </a:solidFill>
            </a:endParaRPr>
          </a:p>
          <a:p>
            <a:r>
              <a:rPr lang="ru-RU" sz="2400" b="1" dirty="0" smtClean="0">
                <a:solidFill>
                  <a:srgbClr val="7030A0"/>
                </a:solidFill>
              </a:rPr>
              <a:t>Число </a:t>
            </a:r>
            <a:r>
              <a:rPr lang="ru-RU" sz="2400" b="1" dirty="0">
                <a:solidFill>
                  <a:srgbClr val="7030A0"/>
                </a:solidFill>
              </a:rPr>
              <a:t>245 </a:t>
            </a:r>
            <a:r>
              <a:rPr lang="ru-RU" sz="2400" b="1" dirty="0" err="1">
                <a:solidFill>
                  <a:srgbClr val="7030A0"/>
                </a:solidFill>
              </a:rPr>
              <a:t>збільшити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ru-RU" sz="2400" b="1" dirty="0" err="1">
                <a:solidFill>
                  <a:srgbClr val="7030A0"/>
                </a:solidFill>
              </a:rPr>
              <a:t>вдвічі</a:t>
            </a:r>
            <a:r>
              <a:rPr lang="ru-RU" sz="2400" b="1" dirty="0">
                <a:solidFill>
                  <a:srgbClr val="7030A0"/>
                </a:solidFill>
              </a:rPr>
              <a:t>. </a:t>
            </a:r>
            <a:endParaRPr lang="uk-UA" sz="2400" b="1" dirty="0">
              <a:solidFill>
                <a:srgbClr val="7030A0"/>
              </a:solidFill>
            </a:endParaRPr>
          </a:p>
          <a:p>
            <a:r>
              <a:rPr lang="ru-RU" sz="2400" b="1" dirty="0" smtClean="0">
                <a:solidFill>
                  <a:srgbClr val="7030A0"/>
                </a:solidFill>
              </a:rPr>
              <a:t>Сума </a:t>
            </a:r>
            <a:r>
              <a:rPr lang="ru-RU" sz="2400" b="1" dirty="0">
                <a:solidFill>
                  <a:srgbClr val="7030A0"/>
                </a:solidFill>
              </a:rPr>
              <a:t>числа 241 і </a:t>
            </a:r>
            <a:r>
              <a:rPr lang="ru-RU" sz="2400" b="1" dirty="0" err="1">
                <a:solidFill>
                  <a:srgbClr val="7030A0"/>
                </a:solidFill>
              </a:rPr>
              <a:t>добутку</a:t>
            </a:r>
            <a:r>
              <a:rPr lang="ru-RU" sz="2400" b="1" dirty="0">
                <a:solidFill>
                  <a:srgbClr val="7030A0"/>
                </a:solidFill>
              </a:rPr>
              <a:t> чисел 253 і 3. </a:t>
            </a:r>
            <a:endParaRPr lang="uk-UA" sz="2400" b="1" dirty="0">
              <a:solidFill>
                <a:srgbClr val="7030A0"/>
              </a:solidFill>
            </a:endParaRPr>
          </a:p>
          <a:p>
            <a:r>
              <a:rPr lang="ru-RU" sz="2400" b="1" dirty="0" err="1" smtClean="0">
                <a:solidFill>
                  <a:srgbClr val="7030A0"/>
                </a:solidFill>
              </a:rPr>
              <a:t>Різниця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>
                <a:solidFill>
                  <a:srgbClr val="7030A0"/>
                </a:solidFill>
              </a:rPr>
              <a:t>числа 868 і </a:t>
            </a:r>
            <a:r>
              <a:rPr lang="ru-RU" sz="2400" b="1" dirty="0" err="1">
                <a:solidFill>
                  <a:srgbClr val="7030A0"/>
                </a:solidFill>
              </a:rPr>
              <a:t>добутку</a:t>
            </a:r>
            <a:r>
              <a:rPr lang="ru-RU" sz="2400" b="1" dirty="0">
                <a:solidFill>
                  <a:srgbClr val="7030A0"/>
                </a:solidFill>
              </a:rPr>
              <a:t> чисел 217 і 4.</a:t>
            </a:r>
            <a:endParaRPr lang="ru-RU" sz="24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79066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968920" y="549474"/>
            <a:ext cx="10297144" cy="576064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4000" b="1" dirty="0" smtClean="0">
                <a:solidFill>
                  <a:schemeClr val="bg1"/>
                </a:solidFill>
              </a:rPr>
              <a:t>Практична робота</a:t>
            </a:r>
            <a:endParaRPr lang="uk-UA" sz="4000" b="1" dirty="0">
              <a:solidFill>
                <a:schemeClr val="bg1"/>
              </a:solidFill>
            </a:endParaRPr>
          </a:p>
        </p:txBody>
      </p:sp>
      <p:pic>
        <p:nvPicPr>
          <p:cNvPr id="1027" name="Picture 3" descr="D:\4 клас\3 МАТЕМАТИКА\1 Листопад\1 Повторення вивченого в 3 кл\2026-09-09_13243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5038" y="3892986"/>
            <a:ext cx="7955427" cy="2230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0" y="6123599"/>
            <a:ext cx="981635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Ст.18 №84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90818" y="3868742"/>
            <a:ext cx="2648885" cy="156966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err="1" smtClean="0">
                <a:solidFill>
                  <a:srgbClr val="7030A0"/>
                </a:solidFill>
              </a:rPr>
              <a:t>Виготовте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>
                <a:solidFill>
                  <a:srgbClr val="7030A0"/>
                </a:solidFill>
              </a:rPr>
              <a:t>макет </a:t>
            </a:r>
            <a:r>
              <a:rPr lang="ru-RU" sz="2400" b="1" dirty="0" err="1">
                <a:solidFill>
                  <a:srgbClr val="7030A0"/>
                </a:solidFill>
              </a:rPr>
              <a:t>піраміди</a:t>
            </a:r>
            <a:r>
              <a:rPr lang="ru-RU" sz="2400" b="1" dirty="0">
                <a:solidFill>
                  <a:srgbClr val="7030A0"/>
                </a:solidFill>
              </a:rPr>
              <a:t>, </a:t>
            </a:r>
            <a:r>
              <a:rPr lang="ru-RU" sz="2400" b="1" dirty="0" err="1">
                <a:solidFill>
                  <a:srgbClr val="7030A0"/>
                </a:solidFill>
              </a:rPr>
              <a:t>скориставшись</a:t>
            </a:r>
            <a:r>
              <a:rPr lang="ru-RU" sz="2400" b="1" dirty="0">
                <a:solidFill>
                  <a:srgbClr val="7030A0"/>
                </a:solidFill>
              </a:rPr>
              <a:t> малюнком.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987956" y="1209167"/>
            <a:ext cx="7086460" cy="46166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7030A0"/>
                </a:solidFill>
              </a:rPr>
              <a:t>Де </a:t>
            </a:r>
            <a:r>
              <a:rPr lang="ru-RU" sz="2400" b="1" dirty="0" err="1">
                <a:solidFill>
                  <a:srgbClr val="7030A0"/>
                </a:solidFill>
              </a:rPr>
              <a:t>зустрічаються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ru-RU" sz="2400" b="1" dirty="0" err="1">
                <a:solidFill>
                  <a:srgbClr val="7030A0"/>
                </a:solidFill>
              </a:rPr>
              <a:t>піраміди</a:t>
            </a:r>
            <a:r>
              <a:rPr lang="ru-RU" sz="2400" b="1" dirty="0">
                <a:solidFill>
                  <a:srgbClr val="7030A0"/>
                </a:solidFill>
              </a:rPr>
              <a:t> в </a:t>
            </a:r>
            <a:r>
              <a:rPr lang="ru-RU" sz="2400" b="1" dirty="0" err="1">
                <a:solidFill>
                  <a:srgbClr val="7030A0"/>
                </a:solidFill>
              </a:rPr>
              <a:t>повсякденному</a:t>
            </a:r>
            <a:r>
              <a:rPr lang="ru-RU" sz="2400" b="1" dirty="0">
                <a:solidFill>
                  <a:srgbClr val="7030A0"/>
                </a:solidFill>
              </a:rPr>
              <a:t> житті?</a:t>
            </a:r>
          </a:p>
        </p:txBody>
      </p:sp>
      <p:pic>
        <p:nvPicPr>
          <p:cNvPr id="1026" name="Picture 2" descr="Єгипетські піраміди — Вікіпедія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31" t="16609" r="1738" b="9180"/>
          <a:stretch/>
        </p:blipFill>
        <p:spPr bwMode="auto">
          <a:xfrm>
            <a:off x="863813" y="1773608"/>
            <a:ext cx="3639239" cy="1956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Піраміди у нашому житті - презентація з архітектури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03" b="2746"/>
          <a:stretch/>
        </p:blipFill>
        <p:spPr bwMode="auto">
          <a:xfrm>
            <a:off x="4521808" y="1750836"/>
            <a:ext cx="3552608" cy="1936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Купити Намет Піраміда. Play Smart M 1423 недорого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24" t="3744" r="16024" b="4517"/>
          <a:stretch/>
        </p:blipFill>
        <p:spPr bwMode="auto">
          <a:xfrm>
            <a:off x="8540303" y="1259018"/>
            <a:ext cx="2340000" cy="24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041367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979463" y="549474"/>
            <a:ext cx="10297144" cy="792088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Домашнє завдання</a:t>
            </a:r>
          </a:p>
        </p:txBody>
      </p:sp>
      <p:sp>
        <p:nvSpPr>
          <p:cNvPr id="6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-19995" y="5878066"/>
            <a:ext cx="1647529" cy="971057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1400" b="1" dirty="0">
                <a:solidFill>
                  <a:schemeClr val="bg1"/>
                </a:solidFill>
              </a:rPr>
              <a:t>Підручник</a:t>
            </a:r>
          </a:p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Ч.1 Ст.21 </a:t>
            </a:r>
          </a:p>
        </p:txBody>
      </p:sp>
      <p:pic>
        <p:nvPicPr>
          <p:cNvPr id="8" name="Picture 2" descr="D:\Картинки до тестів\!!! Учні\634ce2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84136" y="1494426"/>
            <a:ext cx="1624633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D:\4 клас\3 МАТЕМАТИКА\1 Листопад\1 Повторення вивченого в 3 кл\2026-09-10_14152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9982" y="1705317"/>
            <a:ext cx="8867755" cy="1796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55200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89048" y="494643"/>
            <a:ext cx="9776608" cy="677203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b="1" dirty="0">
                <a:solidFill>
                  <a:schemeClr val="bg1"/>
                </a:solidFill>
              </a:rPr>
              <a:t>Вправа </a:t>
            </a:r>
            <a:r>
              <a:rPr lang="uk-UA" sz="3600" b="1" dirty="0" smtClean="0">
                <a:solidFill>
                  <a:schemeClr val="bg1"/>
                </a:solidFill>
              </a:rPr>
              <a:t>«Незакінчене речення». Рефлексія</a:t>
            </a:r>
            <a:endParaRPr lang="uk-UA" sz="3600" b="1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74591" y="1238524"/>
            <a:ext cx="8044287" cy="181588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2800" b="1" dirty="0" smtClean="0">
                <a:solidFill>
                  <a:srgbClr val="7030A0"/>
                </a:solidFill>
              </a:rPr>
              <a:t>Сьогодні на уроці я дізнався/дізналась про…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2800" b="1" dirty="0">
                <a:solidFill>
                  <a:srgbClr val="7030A0"/>
                </a:solidFill>
              </a:rPr>
              <a:t>Найбільш цікавим було</a:t>
            </a:r>
            <a:r>
              <a:rPr lang="uk-UA" sz="2800" b="1" dirty="0" smtClean="0">
                <a:solidFill>
                  <a:srgbClr val="7030A0"/>
                </a:solidFill>
              </a:rPr>
              <a:t>…</a:t>
            </a:r>
          </a:p>
          <a:p>
            <a:pPr marL="457200" lvl="0" indent="-457200">
              <a:buFont typeface="Wingdings" panose="05000000000000000000" pitchFamily="2" charset="2"/>
              <a:buChar char="v"/>
            </a:pPr>
            <a:r>
              <a:rPr lang="ru-RU" sz="2800" b="1" dirty="0">
                <a:solidFill>
                  <a:srgbClr val="7030A0"/>
                </a:solidFill>
              </a:rPr>
              <a:t>Мені було важко</a:t>
            </a:r>
            <a:r>
              <a:rPr lang="ru-RU" sz="2800" b="1" dirty="0" smtClean="0">
                <a:solidFill>
                  <a:srgbClr val="7030A0"/>
                </a:solidFill>
              </a:rPr>
              <a:t>...</a:t>
            </a:r>
            <a:endParaRPr lang="uk-UA" sz="2800" b="1" dirty="0">
              <a:solidFill>
                <a:srgbClr val="7030A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2800" b="1" dirty="0">
                <a:solidFill>
                  <a:srgbClr val="7030A0"/>
                </a:solidFill>
              </a:rPr>
              <a:t>Урок запам'ятався мені тим, що </a:t>
            </a:r>
            <a:r>
              <a:rPr lang="uk-UA" sz="2800" b="1" dirty="0" smtClean="0">
                <a:solidFill>
                  <a:srgbClr val="7030A0"/>
                </a:solidFill>
              </a:rPr>
              <a:t>…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06159" y="5140842"/>
            <a:ext cx="1751459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2800" b="1" dirty="0" smtClean="0"/>
              <a:t>Було </a:t>
            </a:r>
            <a:r>
              <a:rPr lang="uk-UA" sz="2800" b="1" dirty="0"/>
              <a:t>складно!</a:t>
            </a:r>
            <a:endParaRPr lang="ru-RU" sz="2800" b="1" dirty="0"/>
          </a:p>
        </p:txBody>
      </p:sp>
      <p:pic>
        <p:nvPicPr>
          <p:cNvPr id="1030" name="Picture 6" descr="D:\Картинки до тестів\Палець 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180" y="3114452"/>
            <a:ext cx="1208776" cy="2139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D:\Картинки до тестів\Палець 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9285" y="3054406"/>
            <a:ext cx="1324067" cy="2236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D:\Картинки до тестів\Пальці 3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0441">
            <a:off x="5334305" y="3084731"/>
            <a:ext cx="1438203" cy="2367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D:\Картинки до тестів\Пальці 4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1681">
            <a:off x="7340746" y="3091018"/>
            <a:ext cx="1544693" cy="2354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D:\Картинки до тестів\Пальці 5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7354">
            <a:off x="9491575" y="3099936"/>
            <a:ext cx="1650896" cy="2223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7276597" y="5109492"/>
            <a:ext cx="1702616" cy="954107"/>
          </a:xfrm>
          <a:prstGeom prst="rect">
            <a:avLst/>
          </a:prstGeom>
          <a:solidFill>
            <a:srgbClr val="00B05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2800" b="1" dirty="0"/>
              <a:t>Все було легко! </a:t>
            </a:r>
            <a:endParaRPr lang="ru-RU" sz="2800" b="1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2794472" y="5085501"/>
            <a:ext cx="1867557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2800" b="1" dirty="0" smtClean="0"/>
              <a:t>Відчуваю втому </a:t>
            </a:r>
            <a:endParaRPr lang="ru-RU" sz="2800" b="1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9506925" y="4894047"/>
            <a:ext cx="1697983" cy="1384995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2800" b="1" dirty="0" smtClean="0"/>
              <a:t>У </a:t>
            </a:r>
            <a:r>
              <a:rPr lang="uk-UA" sz="2800" b="1" dirty="0"/>
              <a:t>мене все </a:t>
            </a:r>
            <a:r>
              <a:rPr lang="uk-UA" sz="2800" b="1" dirty="0" smtClean="0"/>
              <a:t>вийшло</a:t>
            </a:r>
            <a:endParaRPr lang="ru-RU" sz="2800" b="1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5257965" y="5085309"/>
            <a:ext cx="1610955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2800" b="1" dirty="0" smtClean="0"/>
              <a:t>Було </a:t>
            </a:r>
            <a:r>
              <a:rPr lang="uk-UA" sz="2800" b="1" dirty="0"/>
              <a:t>цікаво! 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243106536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6" grpId="0" animBg="1"/>
      <p:bldP spid="17" grpId="0" animBg="1"/>
      <p:bldP spid="18" grpId="0" animBg="1"/>
      <p:bldP spid="19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9957</TotalTime>
  <Words>651</Words>
  <Application>Microsoft Office PowerPoint</Application>
  <PresentationFormat>Произвольный</PresentationFormat>
  <Paragraphs>125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Esmiralda Ivanova</dc:creator>
  <cp:lastModifiedBy>Esmiralda Ivanova</cp:lastModifiedBy>
  <cp:revision>836</cp:revision>
  <dcterms:created xsi:type="dcterms:W3CDTF">2025-08-27T14:01:18Z</dcterms:created>
  <dcterms:modified xsi:type="dcterms:W3CDTF">2026-09-10T17:18:49Z</dcterms:modified>
</cp:coreProperties>
</file>