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357" r:id="rId3"/>
    <p:sldId id="284" r:id="rId4"/>
    <p:sldId id="285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295" r:id="rId13"/>
    <p:sldId id="384" r:id="rId14"/>
    <p:sldId id="385" r:id="rId15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339503" y="3886413"/>
            <a:ext cx="9361040" cy="179178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b="1" dirty="0">
                <a:solidFill>
                  <a:schemeClr val="accent3">
                    <a:lumMod val="50000"/>
                  </a:schemeClr>
                </a:solidFill>
              </a:rPr>
              <a:t>Повторення знань про іменник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884119" y="881798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Дізнаюся більше про іменник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892431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74769" y="607188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735362" y="4647279"/>
            <a:ext cx="262051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незрозуміло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49775" y="4645780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74768" y="4830132"/>
            <a:ext cx="2264935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цікаво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7735" y="4820871"/>
            <a:ext cx="2302436" cy="523099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Картинки до тестів\Емоції Яхти\Жовт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301" y="1558394"/>
            <a:ext cx="2233458" cy="292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Яхти\Червони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951" y="1540011"/>
            <a:ext cx="2925332" cy="292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Яхти\Яхта з чайкам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062" y="1559202"/>
            <a:ext cx="2397756" cy="290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Яхти\Яхта.jp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69" y="1557586"/>
            <a:ext cx="1904894" cy="29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3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308599" cy="35394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здійснемо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віртуальну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до нової для нас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країни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Європи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та повторимо під час неї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іменник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Повправляємось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 р</a:t>
            </a:r>
            <a:r>
              <a:rPr lang="uk-UA" sz="2800" b="1" dirty="0" err="1">
                <a:solidFill>
                  <a:schemeClr val="accent3">
                    <a:lumMod val="50000"/>
                  </a:schemeClr>
                </a:solidFill>
              </a:rPr>
              <a:t>озрізненні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 іменників — назв істот і неістот, власних і загальних назв. Складемо і </a:t>
            </a:r>
            <a:r>
              <a:rPr lang="uk-UA" sz="2800" b="1" dirty="0" err="1">
                <a:solidFill>
                  <a:schemeClr val="accent3">
                    <a:lumMod val="50000"/>
                  </a:schemeClr>
                </a:solidFill>
              </a:rPr>
              <a:t>запишемо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 речення за світлинами. 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1184673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8" t="46929" r="16582" b="34960"/>
          <a:stretch/>
        </p:blipFill>
        <p:spPr>
          <a:xfrm>
            <a:off x="3348000" y="1728000"/>
            <a:ext cx="4714672" cy="97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60386" y="1989634"/>
            <a:ext cx="2407830" cy="309775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8" t="47638" r="53832" b="38866"/>
          <a:stretch/>
        </p:blipFill>
        <p:spPr>
          <a:xfrm>
            <a:off x="1699543" y="3069752"/>
            <a:ext cx="1440160" cy="77465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82" t="47638" r="13593" b="38866"/>
          <a:stretch/>
        </p:blipFill>
        <p:spPr>
          <a:xfrm>
            <a:off x="5538095" y="3069754"/>
            <a:ext cx="1274403" cy="77465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1" r="40104" b="56350"/>
          <a:stretch/>
        </p:blipFill>
        <p:spPr>
          <a:xfrm>
            <a:off x="761620" y="2107575"/>
            <a:ext cx="2902870" cy="103495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" t="48212" r="40406" b="40996"/>
          <a:stretch/>
        </p:blipFill>
        <p:spPr>
          <a:xfrm>
            <a:off x="3521352" y="2395134"/>
            <a:ext cx="2575616" cy="7402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65758" r="48149" b="23959"/>
          <a:stretch/>
        </p:blipFill>
        <p:spPr>
          <a:xfrm>
            <a:off x="6009374" y="2437235"/>
            <a:ext cx="2296564" cy="70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5711843" y="2436343"/>
            <a:ext cx="4052595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Розташуйте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їх у дві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колонки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931" y="349820"/>
            <a:ext cx="10585177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Прочитайте </a:t>
            </a:r>
            <a:r>
              <a:rPr lang="ru-RU" sz="4000" b="1" dirty="0">
                <a:solidFill>
                  <a:schemeClr val="bg1"/>
                </a:solidFill>
              </a:rPr>
              <a:t>слова. </a:t>
            </a:r>
            <a:r>
              <a:rPr lang="ru-RU" sz="4000" b="1" dirty="0" smtClean="0">
                <a:solidFill>
                  <a:schemeClr val="bg1"/>
                </a:solidFill>
              </a:rPr>
              <a:t>Поставте </a:t>
            </a:r>
            <a:r>
              <a:rPr lang="ru-RU" sz="4000" b="1" dirty="0">
                <a:solidFill>
                  <a:schemeClr val="bg1"/>
                </a:solidFill>
              </a:rPr>
              <a:t>питання до них.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62015" y="1067744"/>
            <a:ext cx="7799441" cy="12112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Школярка</a:t>
            </a:r>
            <a:r>
              <a:rPr lang="ru-RU" sz="3200" b="1" dirty="0"/>
              <a:t>, верблюд, </a:t>
            </a:r>
            <a:r>
              <a:rPr lang="ru-RU" sz="3200" b="1" dirty="0" err="1"/>
              <a:t>екран</a:t>
            </a:r>
            <a:r>
              <a:rPr lang="ru-RU" sz="3200" b="1" dirty="0"/>
              <a:t>, йод, цифра, </a:t>
            </a:r>
            <a:r>
              <a:rPr lang="ru-RU" sz="3200" b="1" dirty="0" err="1"/>
              <a:t>артисти</a:t>
            </a:r>
            <a:r>
              <a:rPr lang="ru-RU" sz="3200" b="1" dirty="0"/>
              <a:t>, </a:t>
            </a:r>
            <a:r>
              <a:rPr lang="ru-RU" sz="3200" b="1" dirty="0" err="1"/>
              <a:t>риба</a:t>
            </a:r>
            <a:r>
              <a:rPr lang="ru-RU" sz="3200" b="1" dirty="0"/>
              <a:t>, </a:t>
            </a:r>
            <a:r>
              <a:rPr lang="ru-RU" sz="3200" b="1" dirty="0" err="1"/>
              <a:t>індик</a:t>
            </a:r>
            <a:r>
              <a:rPr lang="ru-RU" sz="3200" b="1" dirty="0"/>
              <a:t>, </a:t>
            </a:r>
            <a:r>
              <a:rPr lang="ru-RU" sz="3200" b="1" dirty="0" err="1"/>
              <a:t>яблуко</a:t>
            </a:r>
            <a:r>
              <a:rPr lang="ru-RU" sz="3200" b="1" dirty="0"/>
              <a:t>.</a:t>
            </a: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439" y="1162307"/>
            <a:ext cx="1440160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795931" y="3069754"/>
            <a:ext cx="2513605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школярка</a:t>
            </a:r>
            <a:endParaRPr lang="ru-RU" sz="3200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711844" y="3108769"/>
            <a:ext cx="5492756" cy="21646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До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частини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належать слова,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записані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колонках?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називають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питання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відповідають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назвами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істот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неістот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62015" y="2368239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Хто</a:t>
            </a:r>
            <a:r>
              <a:rPr lang="ru-RU" sz="3200" b="1" dirty="0"/>
              <a:t>?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7379" y="2349674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Що</a:t>
            </a:r>
            <a:r>
              <a:rPr lang="ru-RU" sz="3200" b="1" dirty="0"/>
              <a:t>?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815882" y="3789834"/>
            <a:ext cx="2473702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/>
              <a:t>верблюд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607511" y="3060255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екран</a:t>
            </a:r>
            <a:endParaRPr lang="ru-RU" sz="3200" b="1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607511" y="3797626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/>
              <a:t>йод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15103" y="4545192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/>
              <a:t>цифра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9548" y="4464022"/>
            <a:ext cx="2473539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артисти</a:t>
            </a:r>
            <a:endParaRPr lang="ru-RU" sz="32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49548" y="5157907"/>
            <a:ext cx="2461543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риба</a:t>
            </a:r>
            <a:endParaRPr lang="ru-RU" sz="3200" b="1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9548" y="5824303"/>
            <a:ext cx="2396676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індик</a:t>
            </a:r>
            <a:endParaRPr lang="ru-RU" sz="3200" b="1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607510" y="5267719"/>
            <a:ext cx="178143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яблуко</a:t>
            </a:r>
            <a:endParaRPr lang="ru-RU" sz="3200" b="1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587975" y="5354897"/>
            <a:ext cx="6000913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Прочитайте правило. </a:t>
            </a:r>
          </a:p>
          <a:p>
            <a:pPr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збігається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наш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висновок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правилом?</a:t>
            </a:r>
          </a:p>
        </p:txBody>
      </p:sp>
    </p:spTree>
    <p:extLst>
      <p:ext uri="{BB962C8B-B14F-4D97-AF65-F5344CB8AC3E}">
        <p14:creationId xmlns:p14="http://schemas.microsoft.com/office/powerpoint/2010/main" val="247894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782221" y="3565360"/>
            <a:ext cx="10638402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слово з перших букв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слів. Воно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називає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нову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для нас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країну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це слово,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побудуйте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його звукову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схему. </a:t>
            </a:r>
          </a:p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кількість букв, звуків, складів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787425" y="343878"/>
            <a:ext cx="10633198" cy="8051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err="1" smtClean="0"/>
              <a:t>Запам’тайте</a:t>
            </a:r>
            <a:endParaRPr lang="ru-RU" sz="4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19003" y="4776804"/>
            <a:ext cx="9164838" cy="12452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Школярка</a:t>
            </a:r>
            <a:r>
              <a:rPr lang="ru-RU" sz="3200" b="1" dirty="0"/>
              <a:t>, верблюд, </a:t>
            </a:r>
            <a:r>
              <a:rPr lang="ru-RU" sz="3200" b="1" dirty="0" err="1"/>
              <a:t>екран</a:t>
            </a:r>
            <a:r>
              <a:rPr lang="ru-RU" sz="3200" b="1" dirty="0"/>
              <a:t>, йод, цифра, </a:t>
            </a:r>
            <a:r>
              <a:rPr lang="ru-RU" sz="3200" b="1" dirty="0" err="1"/>
              <a:t>артисти</a:t>
            </a:r>
            <a:r>
              <a:rPr lang="ru-RU" sz="3200" b="1" dirty="0"/>
              <a:t>, </a:t>
            </a:r>
            <a:r>
              <a:rPr lang="ru-RU" sz="3200" b="1" dirty="0" err="1"/>
              <a:t>риба</a:t>
            </a:r>
            <a:r>
              <a:rPr lang="ru-RU" sz="3200" b="1" dirty="0"/>
              <a:t>, </a:t>
            </a:r>
            <a:r>
              <a:rPr lang="ru-RU" sz="3200" b="1" dirty="0" err="1"/>
              <a:t>індик</a:t>
            </a:r>
            <a:r>
              <a:rPr lang="ru-RU" sz="3200" b="1" dirty="0"/>
              <a:t>, </a:t>
            </a:r>
            <a:r>
              <a:rPr lang="ru-RU" sz="3200" b="1" dirty="0" err="1"/>
              <a:t>яблуко</a:t>
            </a:r>
            <a:r>
              <a:rPr lang="ru-RU" sz="3200" b="1" dirty="0"/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31992" y="5842716"/>
            <a:ext cx="2466725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/>
              <a:t>Швейцарія</a:t>
            </a:r>
            <a:endParaRPr lang="ru-RU" sz="32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98717" y="5842716"/>
            <a:ext cx="3217450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——</a:t>
            </a:r>
            <a:r>
              <a:rPr lang="ru-RU" sz="3200" dirty="0"/>
              <a:t>о= </a:t>
            </a:r>
            <a:r>
              <a:rPr lang="ru-RU" sz="3200" dirty="0">
                <a:solidFill>
                  <a:schemeClr val="bg1"/>
                </a:solidFill>
              </a:rPr>
              <a:t>—о =о =о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sz="3200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466869" y="5885767"/>
            <a:ext cx="0" cy="59731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114941" y="5894919"/>
            <a:ext cx="0" cy="5401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618997" y="5923147"/>
            <a:ext cx="0" cy="579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7316167" y="5842716"/>
            <a:ext cx="3290097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/>
              <a:t>9 б. 10 </a:t>
            </a:r>
            <a:r>
              <a:rPr lang="ru-RU" sz="3200" b="1" dirty="0" err="1"/>
              <a:t>зв</a:t>
            </a:r>
            <a:r>
              <a:rPr lang="ru-RU" sz="3200" b="1" dirty="0"/>
              <a:t>. 4 </a:t>
            </a:r>
            <a:r>
              <a:rPr lang="ru-RU" sz="3200" b="1" dirty="0" err="1"/>
              <a:t>скл</a:t>
            </a:r>
            <a:r>
              <a:rPr lang="ru-RU" sz="3200" b="1" dirty="0"/>
              <a:t>.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787425" y="343878"/>
            <a:ext cx="10643481" cy="8051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/>
              <a:t>Утворіть </a:t>
            </a:r>
            <a:r>
              <a:rPr lang="uk-UA" sz="4000" b="1" dirty="0"/>
              <a:t>слово</a:t>
            </a:r>
            <a:endParaRPr lang="ru-RU" sz="4000" b="1" dirty="0"/>
          </a:p>
        </p:txBody>
      </p:sp>
      <p:pic>
        <p:nvPicPr>
          <p:cNvPr id="15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82" y="1229551"/>
            <a:ext cx="1832567" cy="176725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1 УКР. МОВА\1 ПОНОМАРЬОВА\04 Іменник\Презентація\2026-10-17_2200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" t="5327" r="615" b="3348"/>
          <a:stretch/>
        </p:blipFill>
        <p:spPr bwMode="auto">
          <a:xfrm>
            <a:off x="2880000" y="1197546"/>
            <a:ext cx="8532000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6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1" grpId="0" animBg="1"/>
      <p:bldP spid="12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as-kvas.com/uploads/posts/2022-07/1656677225_39-gas-kvas-com-p-krasivie-foto-goroda-tsyurikh-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015" y="4236798"/>
            <a:ext cx="5514470" cy="2475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7447827" y="2790414"/>
            <a:ext cx="4266694" cy="9388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 smtClean="0"/>
              <a:t>Швейцарські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Альпи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займають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більшість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території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987" y="319517"/>
            <a:ext cx="10841058" cy="6711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Віртуальна подорож</a:t>
            </a:r>
            <a:endParaRPr lang="ru-RU" sz="4000" b="1" dirty="0"/>
          </a:p>
        </p:txBody>
      </p:sp>
      <p:pic>
        <p:nvPicPr>
          <p:cNvPr id="2050" name="Picture 2" descr="https://upload.wikimedia.org/wikipedia/commons/thumb/d/d7/Map-of-Switzerland_uk.png/600px-Map-of-Switzerland_u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87" y="955165"/>
            <a:ext cx="6922744" cy="284689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edia.slovoidilo.ua/media/publications/16/156133/ilyustratyvne-foto_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835" y="990628"/>
            <a:ext cx="3907650" cy="1875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astravel.com.ua/sites/default/files/images/countries/switzerlan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11" y="4393603"/>
            <a:ext cx="3653849" cy="2358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622987" y="3786307"/>
            <a:ext cx="4748964" cy="9388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 smtClean="0"/>
              <a:t>Швейцарія</a:t>
            </a:r>
            <a:r>
              <a:rPr lang="ru-RU" sz="2400" b="1" dirty="0" smtClean="0"/>
              <a:t> славиться озерами, </a:t>
            </a:r>
            <a:r>
              <a:rPr lang="ru-RU" sz="2400" b="1" dirty="0" err="1" smtClean="0"/>
              <a:t>яких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налічується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майже</a:t>
            </a:r>
            <a:r>
              <a:rPr lang="ru-RU" sz="2400" b="1" dirty="0" smtClean="0"/>
              <a:t> 600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48015" y="3807099"/>
            <a:ext cx="5514470" cy="9388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 smtClean="0"/>
              <a:t>Головні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економічні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центри</a:t>
            </a:r>
            <a:r>
              <a:rPr lang="ru-RU" sz="2400" b="1" dirty="0" smtClean="0"/>
              <a:t> : Цюрих, Женева та Базель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7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621821" y="968637"/>
            <a:ext cx="11158841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dirty="0"/>
              <a:t>— </a:t>
            </a:r>
            <a:r>
              <a:rPr lang="ru-RU" sz="2400" dirty="0" smtClean="0"/>
              <a:t>З </a:t>
            </a:r>
            <a:r>
              <a:rPr lang="ru-RU" sz="2400" dirty="0" err="1"/>
              <a:t>якими</a:t>
            </a:r>
            <a:r>
              <a:rPr lang="ru-RU" sz="2400" dirty="0"/>
              <a:t> </a:t>
            </a:r>
            <a:r>
              <a:rPr lang="ru-RU" sz="2400" dirty="0" err="1"/>
              <a:t>країнами</a:t>
            </a:r>
            <a:r>
              <a:rPr lang="ru-RU" sz="2400" dirty="0"/>
              <a:t> </a:t>
            </a:r>
            <a:r>
              <a:rPr lang="ru-RU" sz="2400" dirty="0" err="1"/>
              <a:t>Швейцарія</a:t>
            </a:r>
            <a:r>
              <a:rPr lang="ru-RU" sz="2400" dirty="0"/>
              <a:t> має </a:t>
            </a:r>
            <a:r>
              <a:rPr lang="ru-RU" sz="2400" dirty="0" err="1"/>
              <a:t>спільні</a:t>
            </a:r>
            <a:r>
              <a:rPr lang="ru-RU" sz="2400" dirty="0"/>
              <a:t> </a:t>
            </a:r>
            <a:r>
              <a:rPr lang="ru-RU" sz="2400" dirty="0" err="1"/>
              <a:t>кордони</a:t>
            </a:r>
            <a:r>
              <a:rPr lang="ru-RU" sz="2400" dirty="0"/>
              <a:t>? </a:t>
            </a:r>
          </a:p>
          <a:p>
            <a:r>
              <a:rPr lang="ru-RU" sz="2400" dirty="0"/>
              <a:t>— </a:t>
            </a:r>
            <a:r>
              <a:rPr lang="ru-RU" sz="2400" dirty="0" err="1"/>
              <a:t>Які</a:t>
            </a:r>
            <a:r>
              <a:rPr lang="ru-RU" sz="2400" dirty="0"/>
              <a:t> гори </a:t>
            </a:r>
            <a:r>
              <a:rPr lang="ru-RU" sz="2400" dirty="0" err="1"/>
              <a:t>розташовані</a:t>
            </a:r>
            <a:r>
              <a:rPr lang="ru-RU" sz="2400" dirty="0"/>
              <a:t> на </a:t>
            </a:r>
            <a:r>
              <a:rPr lang="ru-RU" sz="2400" dirty="0" err="1"/>
              <a:t>території</a:t>
            </a:r>
            <a:r>
              <a:rPr lang="ru-RU" sz="2400" dirty="0"/>
              <a:t> </a:t>
            </a:r>
            <a:r>
              <a:rPr lang="ru-RU" sz="2400" dirty="0" err="1"/>
              <a:t>цієї</a:t>
            </a:r>
            <a:r>
              <a:rPr lang="ru-RU" sz="2400" dirty="0"/>
              <a:t> </a:t>
            </a:r>
            <a:r>
              <a:rPr lang="ru-RU" sz="2400" dirty="0" err="1"/>
              <a:t>країни</a:t>
            </a:r>
            <a:r>
              <a:rPr lang="ru-RU" sz="2400" dirty="0"/>
              <a:t>? </a:t>
            </a:r>
          </a:p>
          <a:p>
            <a:r>
              <a:rPr lang="ru-RU" sz="2400" dirty="0"/>
              <a:t>— </a:t>
            </a:r>
            <a:r>
              <a:rPr lang="ru-RU" sz="2400" dirty="0" err="1"/>
              <a:t>Поясніть</a:t>
            </a:r>
            <a:r>
              <a:rPr lang="ru-RU" sz="2400" dirty="0"/>
              <a:t>, </a:t>
            </a:r>
            <a:r>
              <a:rPr lang="ru-RU" sz="2400" dirty="0" err="1"/>
              <a:t>чому</a:t>
            </a:r>
            <a:r>
              <a:rPr lang="ru-RU" sz="2400" dirty="0"/>
              <a:t> </a:t>
            </a:r>
            <a:r>
              <a:rPr lang="ru-RU" sz="2400" dirty="0" err="1"/>
              <a:t>виділені</a:t>
            </a:r>
            <a:r>
              <a:rPr lang="ru-RU" sz="2400" dirty="0"/>
              <a:t> слова </a:t>
            </a:r>
            <a:r>
              <a:rPr lang="ru-RU" sz="2400" dirty="0" err="1"/>
              <a:t>написані</a:t>
            </a:r>
            <a:r>
              <a:rPr lang="ru-RU" sz="2400" dirty="0"/>
              <a:t> з </a:t>
            </a:r>
            <a:r>
              <a:rPr lang="ru-RU" sz="2400" dirty="0" err="1"/>
              <a:t>великої</a:t>
            </a:r>
            <a:r>
              <a:rPr lang="ru-RU" sz="2400" dirty="0"/>
              <a:t> </a:t>
            </a:r>
            <a:r>
              <a:rPr lang="ru-RU" sz="2400" dirty="0" err="1"/>
              <a:t>літери</a:t>
            </a:r>
            <a:r>
              <a:rPr lang="ru-RU" sz="2400" dirty="0"/>
              <a:t>.</a:t>
            </a:r>
          </a:p>
          <a:p>
            <a:r>
              <a:rPr lang="ru-RU" sz="2400" dirty="0"/>
              <a:t>— </a:t>
            </a:r>
            <a:r>
              <a:rPr lang="ru-RU" sz="2400" dirty="0" err="1"/>
              <a:t>Звірте</a:t>
            </a:r>
            <a:r>
              <a:rPr lang="ru-RU" sz="2400" dirty="0"/>
              <a:t> </a:t>
            </a:r>
            <a:r>
              <a:rPr lang="ru-RU" sz="2400" dirty="0" err="1"/>
              <a:t>свій</a:t>
            </a:r>
            <a:r>
              <a:rPr lang="ru-RU" sz="2400" dirty="0"/>
              <a:t> </a:t>
            </a:r>
            <a:r>
              <a:rPr lang="ru-RU" sz="2400" dirty="0" err="1"/>
              <a:t>висновок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правилом. З </a:t>
            </a:r>
            <a:r>
              <a:rPr lang="ru-RU" sz="2400" dirty="0" err="1"/>
              <a:t>якої</a:t>
            </a:r>
            <a:r>
              <a:rPr lang="ru-RU" sz="2400" dirty="0"/>
              <a:t> </a:t>
            </a:r>
            <a:r>
              <a:rPr lang="ru-RU" sz="2400" dirty="0" err="1"/>
              <a:t>літери</a:t>
            </a:r>
            <a:r>
              <a:rPr lang="ru-RU" sz="2400" dirty="0"/>
              <a:t> </a:t>
            </a:r>
            <a:r>
              <a:rPr lang="ru-RU" sz="2400" dirty="0" err="1"/>
              <a:t>пишуть</a:t>
            </a:r>
            <a:r>
              <a:rPr lang="ru-RU" sz="2400" dirty="0"/>
              <a:t> </a:t>
            </a:r>
            <a:r>
              <a:rPr lang="ru-RU" sz="2400" dirty="0" err="1"/>
              <a:t>власні</a:t>
            </a:r>
            <a:r>
              <a:rPr lang="ru-RU" sz="2400" dirty="0"/>
              <a:t> </a:t>
            </a:r>
            <a:r>
              <a:rPr lang="ru-RU" sz="2400" dirty="0" err="1"/>
              <a:t>назви</a:t>
            </a:r>
            <a:r>
              <a:rPr lang="ru-RU" sz="2400" dirty="0"/>
              <a:t> </a:t>
            </a:r>
            <a:r>
              <a:rPr lang="ru-RU" sz="2400" dirty="0" err="1"/>
              <a:t>іменників</a:t>
            </a:r>
            <a:r>
              <a:rPr lang="ru-RU" sz="2400" dirty="0"/>
              <a:t>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542" y="333450"/>
            <a:ext cx="9488937" cy="6711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/>
              <a:t>Прочитайте інформацію про </a:t>
            </a:r>
            <a:r>
              <a:rPr lang="ru-RU" sz="4000" b="1" dirty="0" err="1" smtClean="0"/>
              <a:t>Швейцарію</a:t>
            </a:r>
            <a:endParaRPr lang="ru-RU" sz="4000" b="1" dirty="0"/>
          </a:p>
        </p:txBody>
      </p:sp>
      <p:pic>
        <p:nvPicPr>
          <p:cNvPr id="9" name="Picture 2" descr="http://www.avialine.com/img/repphotos/repphoto_8231_65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43" y="2714695"/>
            <a:ext cx="3846795" cy="2065776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479" y="333450"/>
            <a:ext cx="1417575" cy="1811433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01 УКР. МОВА\1 ПОНОМАРЬОВА\04 Іменник\Презентація\2026-10-17_221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94" y="2714694"/>
            <a:ext cx="550545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01 УКР. МОВА\1 ПОНОМАРЬОВА\04 Іменник\Презентація\2026-10-17_2211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0" y="4781619"/>
            <a:ext cx="84486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49523" y="366150"/>
            <a:ext cx="10671099" cy="7485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Пам’ятаємо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763439" y="1114705"/>
            <a:ext cx="10801200" cy="12868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600" b="1" dirty="0">
                <a:solidFill>
                  <a:schemeClr val="bg1"/>
                </a:solidFill>
              </a:rPr>
              <a:t>Іменники бувають </a:t>
            </a:r>
            <a:r>
              <a:rPr lang="uk-UA" sz="3600" b="1" dirty="0">
                <a:solidFill>
                  <a:srgbClr val="FFFF00"/>
                </a:solidFill>
              </a:rPr>
              <a:t>загальними</a:t>
            </a:r>
            <a:r>
              <a:rPr lang="uk-UA" sz="3600" b="1" dirty="0">
                <a:solidFill>
                  <a:schemeClr val="bg1"/>
                </a:solidFill>
              </a:rPr>
              <a:t> назвами і </a:t>
            </a:r>
            <a:r>
              <a:rPr lang="uk-UA" sz="3600" b="1" dirty="0">
                <a:solidFill>
                  <a:srgbClr val="FFFF00"/>
                </a:solidFill>
              </a:rPr>
              <a:t>власними.  Власні </a:t>
            </a:r>
            <a:r>
              <a:rPr lang="uk-UA" sz="3600" b="1" dirty="0">
                <a:solidFill>
                  <a:schemeClr val="bg1"/>
                </a:solidFill>
              </a:rPr>
              <a:t>назви пишемо з </a:t>
            </a:r>
            <a:r>
              <a:rPr lang="uk-UA" sz="3600" b="1" dirty="0">
                <a:solidFill>
                  <a:srgbClr val="FFFF00"/>
                </a:solidFill>
              </a:rPr>
              <a:t>великої</a:t>
            </a:r>
            <a:r>
              <a:rPr lang="uk-UA" sz="3600" b="1" dirty="0">
                <a:solidFill>
                  <a:schemeClr val="bg1"/>
                </a:solidFill>
              </a:rPr>
              <a:t> букви: собака </a:t>
            </a:r>
            <a:r>
              <a:rPr lang="uk-UA" sz="3600" b="1" dirty="0" err="1">
                <a:solidFill>
                  <a:schemeClr val="bg1"/>
                </a:solidFill>
              </a:rPr>
              <a:t>Рекс</a:t>
            </a:r>
            <a:r>
              <a:rPr lang="uk-UA" sz="3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123479" y="2401530"/>
            <a:ext cx="10311061" cy="139524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— </a:t>
            </a:r>
            <a:r>
              <a:rPr lang="ru-RU" sz="2400" b="1" dirty="0">
                <a:solidFill>
                  <a:srgbClr val="0070C0"/>
                </a:solidFill>
              </a:rPr>
              <a:t>Розгляньте світлини. </a:t>
            </a:r>
            <a:r>
              <a:rPr lang="ru-RU" sz="2400" b="1" dirty="0" smtClean="0">
                <a:solidFill>
                  <a:srgbClr val="0070C0"/>
                </a:solidFill>
              </a:rPr>
              <a:t>Дайте </a:t>
            </a:r>
            <a:r>
              <a:rPr lang="ru-RU" sz="2400" b="1" dirty="0">
                <a:solidFill>
                  <a:srgbClr val="0070C0"/>
                </a:solidFill>
              </a:rPr>
              <a:t>кличку </a:t>
            </a:r>
            <a:r>
              <a:rPr lang="ru-RU" sz="2400" b="1" dirty="0" err="1">
                <a:solidFill>
                  <a:srgbClr val="0070C0"/>
                </a:solidFill>
              </a:rPr>
              <a:t>собаці</a:t>
            </a:r>
            <a:r>
              <a:rPr lang="ru-RU" sz="2400" b="1" dirty="0">
                <a:solidFill>
                  <a:srgbClr val="0070C0"/>
                </a:solidFill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</a:rPr>
              <a:t>Доберіть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>
                <a:solidFill>
                  <a:srgbClr val="0070C0"/>
                </a:solidFill>
              </a:rPr>
              <a:t>імена</a:t>
            </a:r>
            <a:r>
              <a:rPr lang="ru-RU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 err="1">
                <a:solidFill>
                  <a:srgbClr val="0070C0"/>
                </a:solidFill>
              </a:rPr>
              <a:t>дітям</a:t>
            </a:r>
            <a:r>
              <a:rPr lang="ru-RU" sz="2400" b="1" dirty="0">
                <a:solidFill>
                  <a:srgbClr val="0070C0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70C0"/>
                </a:solidFill>
              </a:rPr>
              <a:t>— </a:t>
            </a:r>
            <a:r>
              <a:rPr lang="ru-RU" sz="2400" b="1" dirty="0" smtClean="0">
                <a:solidFill>
                  <a:srgbClr val="0070C0"/>
                </a:solidFill>
              </a:rPr>
              <a:t>Складіть </a:t>
            </a:r>
            <a:r>
              <a:rPr lang="ru-RU" sz="2400" b="1" dirty="0">
                <a:solidFill>
                  <a:srgbClr val="0070C0"/>
                </a:solidFill>
              </a:rPr>
              <a:t>речення за кожною світлиною, </a:t>
            </a:r>
            <a:r>
              <a:rPr lang="ru-RU" sz="2400" b="1" dirty="0" err="1">
                <a:solidFill>
                  <a:srgbClr val="0070C0"/>
                </a:solidFill>
              </a:rPr>
              <a:t>використовуючи</a:t>
            </a:r>
            <a:r>
              <a:rPr lang="ru-RU" sz="2400" b="1" dirty="0">
                <a:solidFill>
                  <a:srgbClr val="0070C0"/>
                </a:solidFill>
              </a:rPr>
              <a:t> власні назви.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70C0"/>
                </a:solidFill>
              </a:rPr>
              <a:t>— </a:t>
            </a:r>
            <a:r>
              <a:rPr lang="ru-RU" sz="2400" b="1" dirty="0" smtClean="0">
                <a:solidFill>
                  <a:srgbClr val="0070C0"/>
                </a:solidFill>
              </a:rPr>
              <a:t>Запишіть </a:t>
            </a:r>
            <a:r>
              <a:rPr lang="ru-RU" sz="2400" b="1" dirty="0">
                <a:solidFill>
                  <a:srgbClr val="0070C0"/>
                </a:solidFill>
              </a:rPr>
              <a:t>їх. </a:t>
            </a:r>
            <a:r>
              <a:rPr lang="ru-RU" sz="2400" b="1" dirty="0" err="1" smtClean="0">
                <a:solidFill>
                  <a:srgbClr val="0070C0"/>
                </a:solidFill>
              </a:rPr>
              <a:t>Підкресліть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назви </a:t>
            </a:r>
            <a:r>
              <a:rPr lang="ru-RU" sz="2400" b="1" dirty="0" err="1">
                <a:solidFill>
                  <a:srgbClr val="0070C0"/>
                </a:solidFill>
              </a:rPr>
              <a:t>істот</a:t>
            </a:r>
            <a:endParaRPr lang="uk-UA" sz="24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https://klike.net/uploads/posts/2020-06/1591252972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143" y="3716838"/>
            <a:ext cx="3151178" cy="1878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g4.goodfon.ru/wallpaper/nbig/2/93/malchik-devochka-darit-rozu-ulybki-udivlen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75" y="3716838"/>
            <a:ext cx="3299186" cy="179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410365" y="5519667"/>
            <a:ext cx="5537649" cy="646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 smtClean="0">
                <a:solidFill>
                  <a:schemeClr val="bg1"/>
                </a:solidFill>
              </a:rPr>
              <a:t>Олесь дарує  Оленці троянду.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5948015" y="5519667"/>
            <a:ext cx="5773597" cy="646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 err="1" smtClean="0">
                <a:solidFill>
                  <a:schemeClr val="bg1"/>
                </a:solidFill>
              </a:rPr>
              <a:t>Рекс</a:t>
            </a:r>
            <a:r>
              <a:rPr lang="uk-UA" b="1" dirty="0" smtClean="0">
                <a:solidFill>
                  <a:schemeClr val="bg1"/>
                </a:solidFill>
              </a:rPr>
              <a:t> з надією чекає господаря.</a:t>
            </a:r>
          </a:p>
        </p:txBody>
      </p:sp>
    </p:spTree>
    <p:extLst>
      <p:ext uri="{BB962C8B-B14F-4D97-AF65-F5344CB8AC3E}">
        <p14:creationId xmlns:p14="http://schemas.microsoft.com/office/powerpoint/2010/main" val="293186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87070" y="362394"/>
            <a:ext cx="10466110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Самостійна робота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07455" y="1053530"/>
            <a:ext cx="10391967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текст,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розкривши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дужки.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Підкресліть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іменники – власні назви.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4390" y="4089464"/>
            <a:ext cx="9249620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Тож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скільки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озер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території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Швейцарії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них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робить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територію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країни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живописною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привабливою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відпочинку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</p:txBody>
      </p:sp>
      <p:pic>
        <p:nvPicPr>
          <p:cNvPr id="11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010" y="1701602"/>
            <a:ext cx="1465412" cy="190865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569797" y="5436897"/>
            <a:ext cx="10274762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Де б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хотіли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відпочивати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— у горах,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біля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озера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річки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Чому саме? </a:t>
            </a:r>
          </a:p>
        </p:txBody>
      </p:sp>
      <p:pic>
        <p:nvPicPr>
          <p:cNvPr id="3074" name="Picture 2" descr="D:\4 клас\01 УКР. МОВА\1 ПОНОМАРЬОВА\04 Іменник\Презентація\2026-10-17_2221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" y="1624838"/>
            <a:ext cx="84391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77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3071" y="333450"/>
            <a:ext cx="10466110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Відпочинок у Карпатах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9463" y="1125538"/>
            <a:ext cx="10153129" cy="236898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Я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мрію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відпочинок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Карпатських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горах. Мене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приваблюють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живописні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краєвиди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гірських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полонин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. Гори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наповнюють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своєю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силою та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енергією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додають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віри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найкраще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майбутнє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26" name="Picture 2" descr="https://img.hotels24.ua/photos/ria/new_images/1123/112322/11232294/11232294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3717826"/>
            <a:ext cx="5118272" cy="2739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a.igotoworld.com/frontend/webcontent/images/tours/1942987_800x600_451216_2-rssrirsrerirs-2013-wa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400" y="3717826"/>
            <a:ext cx="4949192" cy="2684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73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4 клас\01 УКР. МОВА\1 ПОНОМАРЬОВА\04 Іменник\Презентація\2026-10-17_2239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75" y="1413570"/>
            <a:ext cx="90868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5" y="477466"/>
            <a:ext cx="10211542" cy="7200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34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518767" y="4099620"/>
            <a:ext cx="4318043" cy="6122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>
                <a:solidFill>
                  <a:schemeClr val="bg1"/>
                </a:solidFill>
              </a:rPr>
              <a:t>Або </a:t>
            </a:r>
            <a:r>
              <a:rPr lang="ru-RU" sz="2900" b="1" dirty="0" err="1" smtClean="0">
                <a:solidFill>
                  <a:schemeClr val="bg1"/>
                </a:solidFill>
              </a:rPr>
              <a:t>творче</a:t>
            </a:r>
            <a:r>
              <a:rPr lang="ru-RU" sz="2900" b="1" dirty="0" smtClean="0">
                <a:solidFill>
                  <a:schemeClr val="bg1"/>
                </a:solidFill>
              </a:rPr>
              <a:t> завдання</a:t>
            </a:r>
            <a:endParaRPr lang="uk-UA" sz="2900" b="1" dirty="0">
              <a:solidFill>
                <a:schemeClr val="bg1"/>
              </a:solidFill>
            </a:endParaRPr>
          </a:p>
        </p:txBody>
      </p:sp>
      <p:pic>
        <p:nvPicPr>
          <p:cNvPr id="4099" name="Picture 3" descr="D:\4 клас\01 УКР. МОВА\1 ПОНОМАРЬОВА\04 Іменник\Презентація\2026-10-17_2240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05" y="4724381"/>
            <a:ext cx="91821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5754" y="1341562"/>
            <a:ext cx="8720653" cy="1602822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— Якою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країною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мандрували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хотіли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б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ви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побувати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Швейцарії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— Яка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інформація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цю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країну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вас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вразила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63439" y="477466"/>
            <a:ext cx="10585176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5754" y="3069754"/>
            <a:ext cx="7928565" cy="3084079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Вправа «</a:t>
            </a:r>
            <a:r>
              <a:rPr lang="ru-RU" sz="2900" b="1" dirty="0" err="1" smtClean="0">
                <a:solidFill>
                  <a:schemeClr val="accent3">
                    <a:lumMod val="50000"/>
                  </a:schemeClr>
                </a:solidFill>
              </a:rPr>
              <a:t>Продовжте</a:t>
            </a:r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речення»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900" dirty="0" smtClean="0">
                <a:solidFill>
                  <a:schemeClr val="accent3">
                    <a:lumMod val="50000"/>
                  </a:schemeClr>
                </a:solidFill>
              </a:rPr>
              <a:t>Іменники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, які є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назвами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істот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, відповідають на питання...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Іменники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відповідають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питання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?, є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назвами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Власні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назви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dirty="0" err="1">
                <a:solidFill>
                  <a:schemeClr val="accent3">
                    <a:lumMod val="50000"/>
                  </a:schemeClr>
                </a:solidFill>
              </a:rPr>
              <a:t>пишемо</a:t>
            </a:r>
            <a:r>
              <a:rPr lang="ru-RU" sz="2900" dirty="0">
                <a:solidFill>
                  <a:schemeClr val="accent3">
                    <a:lumMod val="50000"/>
                  </a:schemeClr>
                </a:solidFill>
              </a:rPr>
              <a:t> з...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80317" y="1399868"/>
            <a:ext cx="1548173" cy="615318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900" b="1" dirty="0" err="1" smtClean="0">
                <a:solidFill>
                  <a:srgbClr val="FF0000"/>
                </a:solidFill>
              </a:rPr>
              <a:t>Дюфур</a:t>
            </a:r>
            <a:endParaRPr lang="ru-RU" sz="29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8771002" y="2848520"/>
            <a:ext cx="2577613" cy="331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8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439" y="333450"/>
            <a:ext cx="10605617" cy="7202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Рефлексія. Вправа «Гори Швейцарії»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3439" y="1194930"/>
            <a:ext cx="10657184" cy="16028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— Як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називається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найвища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вершина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Швейцарських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Альп? </a:t>
            </a:r>
          </a:p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Пропоную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проаналізувати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свою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діяльність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визначити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,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якій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висоті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ви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опинилися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по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завершенню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 уроку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 descr="https://top10.travel/wp-content/uploads/2014/09/matterhorn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86" y="2991871"/>
            <a:ext cx="6837197" cy="3597717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Картинки до тестів\Емоції геометричні Смайли\Смайл віктор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949" y="4607524"/>
            <a:ext cx="597754" cy="45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Картинки до тестів\Емоції геометричні Смайли\Смайл віктор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2997646"/>
            <a:ext cx="565016" cy="45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Картинки до тестів\Емоції геометричні Смайли\Смайл віктор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855" y="4031741"/>
            <a:ext cx="600348" cy="45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Картинки до тестів\Емоції геометричні Смайли\Смайл віктор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05" y="5064829"/>
            <a:ext cx="556474" cy="45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Картинки до тестів\Емоції геометричні Смайли\Смайл вікторі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601" y="5806058"/>
            <a:ext cx="622444" cy="45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00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1594</TotalTime>
  <Words>550</Words>
  <Application>Microsoft Office PowerPoint</Application>
  <PresentationFormat>Произвольный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Прочитайте слова. Поставте питання до них. </vt:lpstr>
      <vt:lpstr>Презентация PowerPoint</vt:lpstr>
      <vt:lpstr>Віртуальна подорож</vt:lpstr>
      <vt:lpstr>Прочитайте інформацію про Швейцарію</vt:lpstr>
      <vt:lpstr>Пам’ятаємо</vt:lpstr>
      <vt:lpstr>Самостійна робота</vt:lpstr>
      <vt:lpstr>Відпочинок у Карпатах</vt:lpstr>
      <vt:lpstr>Домашнє завдання на вибір</vt:lpstr>
      <vt:lpstr>Презентация PowerPoint</vt:lpstr>
      <vt:lpstr>Рефлексія. Вправа «Гори Швейцарії»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114</cp:revision>
  <dcterms:created xsi:type="dcterms:W3CDTF">2025-08-27T14:01:18Z</dcterms:created>
  <dcterms:modified xsi:type="dcterms:W3CDTF">2026-10-19T08:45:13Z</dcterms:modified>
</cp:coreProperties>
</file>