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76" r:id="rId3"/>
    <p:sldId id="275" r:id="rId4"/>
    <p:sldId id="265" r:id="rId5"/>
    <p:sldId id="266" r:id="rId6"/>
    <p:sldId id="260" r:id="rId7"/>
    <p:sldId id="267" r:id="rId8"/>
    <p:sldId id="268" r:id="rId9"/>
    <p:sldId id="271" r:id="rId10"/>
    <p:sldId id="259" r:id="rId11"/>
    <p:sldId id="269" r:id="rId12"/>
    <p:sldId id="262" r:id="rId13"/>
    <p:sldId id="274" r:id="rId14"/>
    <p:sldId id="272" r:id="rId15"/>
    <p:sldId id="263" r:id="rId16"/>
    <p:sldId id="264" r:id="rId17"/>
    <p:sldId id="273" r:id="rId18"/>
    <p:sldId id="258" r:id="rId1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3" d="100"/>
          <a:sy n="83" d="100"/>
        </p:scale>
        <p:origin x="-1500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8729D3-3922-474B-8B83-6610CC61937E}" type="datetimeFigureOut">
              <a:rPr lang="ru-RU" smtClean="0"/>
              <a:t>16.10.2026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78DAA9-2D99-4EDA-B2A7-882268F866E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24986382"/>
      </p:ext>
    </p:extLst>
  </p:cSld>
  <p:clrMapOvr>
    <a:masterClrMapping/>
  </p:clrMapOvr>
  <p:transition>
    <p:wip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8729D3-3922-474B-8B83-6610CC61937E}" type="datetimeFigureOut">
              <a:rPr lang="ru-RU" smtClean="0"/>
              <a:t>16.10.2026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78DAA9-2D99-4EDA-B2A7-882268F866E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06808665"/>
      </p:ext>
    </p:extLst>
  </p:cSld>
  <p:clrMapOvr>
    <a:masterClrMapping/>
  </p:clrMapOvr>
  <p:transition>
    <p:wip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8729D3-3922-474B-8B83-6610CC61937E}" type="datetimeFigureOut">
              <a:rPr lang="ru-RU" smtClean="0"/>
              <a:t>16.10.2026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78DAA9-2D99-4EDA-B2A7-882268F866E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38418426"/>
      </p:ext>
    </p:extLst>
  </p:cSld>
  <p:clrMapOvr>
    <a:masterClrMapping/>
  </p:clrMapOvr>
  <p:transition>
    <p:wip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8729D3-3922-474B-8B83-6610CC61937E}" type="datetimeFigureOut">
              <a:rPr lang="ru-RU" smtClean="0"/>
              <a:t>16.10.2026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78DAA9-2D99-4EDA-B2A7-882268F866E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77171807"/>
      </p:ext>
    </p:extLst>
  </p:cSld>
  <p:clrMapOvr>
    <a:masterClrMapping/>
  </p:clrMapOvr>
  <p:transition>
    <p:wip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8729D3-3922-474B-8B83-6610CC61937E}" type="datetimeFigureOut">
              <a:rPr lang="ru-RU" smtClean="0"/>
              <a:t>16.10.2026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78DAA9-2D99-4EDA-B2A7-882268F866E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93918182"/>
      </p:ext>
    </p:extLst>
  </p:cSld>
  <p:clrMapOvr>
    <a:masterClrMapping/>
  </p:clrMapOvr>
  <p:transition>
    <p:wip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8729D3-3922-474B-8B83-6610CC61937E}" type="datetimeFigureOut">
              <a:rPr lang="ru-RU" smtClean="0"/>
              <a:t>16.10.2026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78DAA9-2D99-4EDA-B2A7-882268F866E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75181241"/>
      </p:ext>
    </p:extLst>
  </p:cSld>
  <p:clrMapOvr>
    <a:masterClrMapping/>
  </p:clrMapOvr>
  <p:transition>
    <p:wip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8729D3-3922-474B-8B83-6610CC61937E}" type="datetimeFigureOut">
              <a:rPr lang="ru-RU" smtClean="0"/>
              <a:t>16.10.2026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78DAA9-2D99-4EDA-B2A7-882268F866E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61973281"/>
      </p:ext>
    </p:extLst>
  </p:cSld>
  <p:clrMapOvr>
    <a:masterClrMapping/>
  </p:clrMapOvr>
  <p:transition>
    <p:wip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8729D3-3922-474B-8B83-6610CC61937E}" type="datetimeFigureOut">
              <a:rPr lang="ru-RU" smtClean="0"/>
              <a:t>16.10.2026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78DAA9-2D99-4EDA-B2A7-882268F866E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07474373"/>
      </p:ext>
    </p:extLst>
  </p:cSld>
  <p:clrMapOvr>
    <a:masterClrMapping/>
  </p:clrMapOvr>
  <p:transition>
    <p:wip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8729D3-3922-474B-8B83-6610CC61937E}" type="datetimeFigureOut">
              <a:rPr lang="ru-RU" smtClean="0"/>
              <a:t>16.10.2026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78DAA9-2D99-4EDA-B2A7-882268F866E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38806"/>
      </p:ext>
    </p:extLst>
  </p:cSld>
  <p:clrMapOvr>
    <a:masterClrMapping/>
  </p:clrMapOvr>
  <p:transition>
    <p:wip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8729D3-3922-474B-8B83-6610CC61937E}" type="datetimeFigureOut">
              <a:rPr lang="ru-RU" smtClean="0"/>
              <a:t>16.10.2026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78DAA9-2D99-4EDA-B2A7-882268F866E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78417871"/>
      </p:ext>
    </p:extLst>
  </p:cSld>
  <p:clrMapOvr>
    <a:masterClrMapping/>
  </p:clrMapOvr>
  <p:transition>
    <p:wip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8729D3-3922-474B-8B83-6610CC61937E}" type="datetimeFigureOut">
              <a:rPr lang="ru-RU" smtClean="0"/>
              <a:t>16.10.2026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78DAA9-2D99-4EDA-B2A7-882268F866E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36915835"/>
      </p:ext>
    </p:extLst>
  </p:cSld>
  <p:clrMapOvr>
    <a:masterClrMapping/>
  </p:clrMapOvr>
  <p:transition>
    <p:wip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8729D3-3922-474B-8B83-6610CC61937E}" type="datetimeFigureOut">
              <a:rPr lang="ru-RU" smtClean="0"/>
              <a:t>16.10.2026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A78DAA9-2D99-4EDA-B2A7-882268F866E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358605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>
    <p:wipe/>
  </p:transition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6.png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5.jpeg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8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779912" y="1556792"/>
            <a:ext cx="4968552" cy="1470025"/>
          </a:xfrm>
          <a:prstGeom prst="roundRect">
            <a:avLst/>
          </a:prstGeom>
          <a:ln w="19050"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uk-UA" sz="3200" b="1" dirty="0" smtClean="0">
                <a:solidFill>
                  <a:schemeClr val="accent3">
                    <a:lumMod val="50000"/>
                  </a:schemeClr>
                </a:solidFill>
              </a:rPr>
              <a:t>Пишу переказ тексту</a:t>
            </a:r>
            <a:r>
              <a:rPr lang="uk-UA" sz="3200" b="1" smtClean="0">
                <a:solidFill>
                  <a:schemeClr val="accent3">
                    <a:lumMod val="50000"/>
                  </a:schemeClr>
                </a:solidFill>
              </a:rPr>
              <a:t/>
            </a:r>
            <a:br>
              <a:rPr lang="uk-UA" sz="3200" b="1" smtClean="0">
                <a:solidFill>
                  <a:schemeClr val="accent3">
                    <a:lumMod val="50000"/>
                  </a:schemeClr>
                </a:solidFill>
              </a:rPr>
            </a:br>
            <a:r>
              <a:rPr lang="uk-UA" sz="3200" b="1" smtClean="0">
                <a:solidFill>
                  <a:schemeClr val="accent3">
                    <a:lumMod val="50000"/>
                  </a:schemeClr>
                </a:solidFill>
              </a:rPr>
              <a:t>«Дві груші й одна»</a:t>
            </a:r>
            <a:endParaRPr lang="ru-RU" sz="3200" b="1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788024" y="3573016"/>
            <a:ext cx="3096344" cy="1512168"/>
          </a:xfrm>
          <a:prstGeom prst="roundRect">
            <a:avLst/>
          </a:prstGeom>
          <a:ln w="19050"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rmAutofit fontScale="92500" lnSpcReduction="20000"/>
          </a:bodyPr>
          <a:lstStyle/>
          <a:p>
            <a:r>
              <a:rPr lang="uk-UA" b="1" dirty="0" smtClean="0">
                <a:solidFill>
                  <a:schemeClr val="accent3">
                    <a:lumMod val="50000"/>
                  </a:schemeClr>
                </a:solidFill>
              </a:rPr>
              <a:t>Урок розвитку мовлення </a:t>
            </a:r>
          </a:p>
          <a:p>
            <a:r>
              <a:rPr lang="uk-UA" b="1" dirty="0" smtClean="0">
                <a:solidFill>
                  <a:schemeClr val="accent3">
                    <a:lumMod val="50000"/>
                  </a:schemeClr>
                </a:solidFill>
              </a:rPr>
              <a:t>4 клас</a:t>
            </a:r>
            <a:endParaRPr lang="ru-RU" b="1" dirty="0">
              <a:solidFill>
                <a:schemeClr val="accent3">
                  <a:lumMod val="50000"/>
                </a:schemeClr>
              </a:solidFill>
            </a:endParaRPr>
          </a:p>
        </p:txBody>
      </p:sp>
      <p:pic>
        <p:nvPicPr>
          <p:cNvPr id="6" name="Picture 2" descr="D:\4 клас\1 УКР. МОВА\Розвиток мовлення\2022-09-07_11305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980728"/>
            <a:ext cx="3096344" cy="4598203"/>
          </a:xfrm>
          <a:prstGeom prst="roundRect">
            <a:avLst/>
          </a:prstGeom>
          <a:noFill/>
          <a:ln w="19050">
            <a:solidFill>
              <a:schemeClr val="accent3">
                <a:lumMod val="75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40251091"/>
      </p:ext>
    </p:extLst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432138" y="390849"/>
            <a:ext cx="8229600" cy="792088"/>
          </a:xfrm>
          <a:prstGeom prst="round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uk-UA" sz="3600" b="1" dirty="0" smtClean="0">
                <a:solidFill>
                  <a:schemeClr val="accent3">
                    <a:lumMod val="50000"/>
                  </a:schemeClr>
                </a:solidFill>
              </a:rPr>
              <a:t>Емоційне налаштування</a:t>
            </a:r>
            <a:endParaRPr lang="ru-RU" sz="3600" b="1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2" name="Скругленный прямоугольник 1"/>
          <p:cNvSpPr/>
          <p:nvPr/>
        </p:nvSpPr>
        <p:spPr>
          <a:xfrm>
            <a:off x="736154" y="5229200"/>
            <a:ext cx="7417924" cy="1055608"/>
          </a:xfrm>
          <a:prstGeom prst="round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uk-UA" sz="2800" b="1" dirty="0" smtClean="0">
                <a:solidFill>
                  <a:schemeClr val="accent3">
                    <a:lumMod val="75000"/>
                  </a:schemeClr>
                </a:solidFill>
              </a:rPr>
              <a:t>Подумай, настрій якої ромашки співпадає з твоїм настроєм? Чому? </a:t>
            </a:r>
            <a:endParaRPr lang="ru-RU" sz="2800" b="1" i="1" dirty="0">
              <a:solidFill>
                <a:schemeClr val="accent3">
                  <a:lumMod val="75000"/>
                </a:schemeClr>
              </a:solidFill>
            </a:endParaRPr>
          </a:p>
        </p:txBody>
      </p:sp>
      <p:pic>
        <p:nvPicPr>
          <p:cNvPr id="1026" name="Picture 2" descr="D:\Картинки до тестів\Ромашка замріяна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631" b="11445"/>
          <a:stretch/>
        </p:blipFill>
        <p:spPr bwMode="auto">
          <a:xfrm>
            <a:off x="193347" y="1995568"/>
            <a:ext cx="1572028" cy="21068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Скругленный прямоугольник 9"/>
          <p:cNvSpPr/>
          <p:nvPr/>
        </p:nvSpPr>
        <p:spPr>
          <a:xfrm>
            <a:off x="258278" y="4241157"/>
            <a:ext cx="1685303" cy="510778"/>
          </a:xfrm>
          <a:prstGeom prst="round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uk-UA" sz="2400" b="1" dirty="0" smtClean="0">
                <a:solidFill>
                  <a:schemeClr val="accent3">
                    <a:lumMod val="75000"/>
                  </a:schemeClr>
                </a:solidFill>
              </a:rPr>
              <a:t>мрійливий</a:t>
            </a:r>
            <a:endParaRPr lang="ru-RU" sz="2400" b="1" i="1" dirty="0">
              <a:solidFill>
                <a:schemeClr val="accent3">
                  <a:lumMod val="75000"/>
                </a:schemeClr>
              </a:solidFill>
            </a:endParaRPr>
          </a:p>
        </p:txBody>
      </p:sp>
      <p:pic>
        <p:nvPicPr>
          <p:cNvPr id="1027" name="Picture 3" descr="D:\Картинки до тестів\Ромашка зло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984" b="16631"/>
          <a:stretch/>
        </p:blipFill>
        <p:spPr bwMode="auto">
          <a:xfrm>
            <a:off x="1805990" y="1182937"/>
            <a:ext cx="1613882" cy="18767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Скругленный прямоугольник 11"/>
          <p:cNvSpPr/>
          <p:nvPr/>
        </p:nvSpPr>
        <p:spPr>
          <a:xfrm>
            <a:off x="1943581" y="3440937"/>
            <a:ext cx="1411275" cy="510778"/>
          </a:xfrm>
          <a:prstGeom prst="round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uk-UA" sz="2400" b="1" dirty="0" smtClean="0">
                <a:solidFill>
                  <a:schemeClr val="accent3">
                    <a:lumMod val="75000"/>
                  </a:schemeClr>
                </a:solidFill>
              </a:rPr>
              <a:t>злий</a:t>
            </a:r>
            <a:endParaRPr lang="ru-RU" sz="2400" b="1" i="1" dirty="0">
              <a:solidFill>
                <a:schemeClr val="accent3">
                  <a:lumMod val="75000"/>
                </a:schemeClr>
              </a:solidFill>
            </a:endParaRPr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3419872" y="4330030"/>
            <a:ext cx="1776871" cy="510778"/>
          </a:xfrm>
          <a:prstGeom prst="round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uk-UA" sz="2400" b="1" dirty="0" smtClean="0">
                <a:solidFill>
                  <a:schemeClr val="accent3">
                    <a:lumMod val="75000"/>
                  </a:schemeClr>
                </a:solidFill>
              </a:rPr>
              <a:t>спокійний</a:t>
            </a:r>
            <a:endParaRPr lang="ru-RU" sz="2400" b="1" i="1" dirty="0">
              <a:solidFill>
                <a:schemeClr val="accent3">
                  <a:lumMod val="75000"/>
                </a:schemeClr>
              </a:solidFill>
            </a:endParaRPr>
          </a:p>
        </p:txBody>
      </p:sp>
      <p:pic>
        <p:nvPicPr>
          <p:cNvPr id="1029" name="Picture 5" descr="D:\Картинки до тестів\Ромашка подив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8" b="12757"/>
          <a:stretch/>
        </p:blipFill>
        <p:spPr bwMode="auto">
          <a:xfrm>
            <a:off x="5444159" y="1194573"/>
            <a:ext cx="1552427" cy="20250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Скругленный прямоугольник 15"/>
          <p:cNvSpPr/>
          <p:nvPr/>
        </p:nvSpPr>
        <p:spPr>
          <a:xfrm>
            <a:off x="5290954" y="3573016"/>
            <a:ext cx="1945342" cy="510778"/>
          </a:xfrm>
          <a:prstGeom prst="round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uk-UA" sz="2400" b="1" dirty="0" smtClean="0">
                <a:solidFill>
                  <a:schemeClr val="accent3">
                    <a:lumMod val="75000"/>
                  </a:schemeClr>
                </a:solidFill>
              </a:rPr>
              <a:t>здивований</a:t>
            </a:r>
            <a:endParaRPr lang="ru-RU" sz="2400" b="1" i="1" dirty="0">
              <a:solidFill>
                <a:schemeClr val="accent3">
                  <a:lumMod val="75000"/>
                </a:schemeClr>
              </a:solidFill>
            </a:endParaRPr>
          </a:p>
        </p:txBody>
      </p:sp>
      <p:pic>
        <p:nvPicPr>
          <p:cNvPr id="1030" name="Picture 6" descr="D:\Картинки до тестів\Ромашка посмішка.jpg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" b="12041"/>
          <a:stretch/>
        </p:blipFill>
        <p:spPr bwMode="auto">
          <a:xfrm>
            <a:off x="7158526" y="1964706"/>
            <a:ext cx="1743075" cy="230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Скругленный прямоугольник 17"/>
          <p:cNvSpPr/>
          <p:nvPr/>
        </p:nvSpPr>
        <p:spPr>
          <a:xfrm>
            <a:off x="7158527" y="4330030"/>
            <a:ext cx="1503212" cy="510778"/>
          </a:xfrm>
          <a:prstGeom prst="round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uk-UA" sz="2400" b="1" dirty="0" smtClean="0">
                <a:solidFill>
                  <a:schemeClr val="accent3">
                    <a:lumMod val="75000"/>
                  </a:schemeClr>
                </a:solidFill>
              </a:rPr>
              <a:t>радісний</a:t>
            </a:r>
            <a:endParaRPr lang="ru-RU" sz="2400" b="1" i="1" dirty="0">
              <a:solidFill>
                <a:schemeClr val="accent3">
                  <a:lumMod val="75000"/>
                </a:schemeClr>
              </a:solidFill>
            </a:endParaRPr>
          </a:p>
        </p:txBody>
      </p:sp>
      <p:pic>
        <p:nvPicPr>
          <p:cNvPr id="1031" name="Picture 7" descr="D:\Картинки до тестів\Ромашка спокійна.png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30" b="12450"/>
          <a:stretch/>
        </p:blipFill>
        <p:spPr bwMode="auto">
          <a:xfrm>
            <a:off x="3638122" y="2105278"/>
            <a:ext cx="1652832" cy="21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Скругленный прямоугольник 14"/>
          <p:cNvSpPr/>
          <p:nvPr/>
        </p:nvSpPr>
        <p:spPr>
          <a:xfrm>
            <a:off x="2016492" y="1602135"/>
            <a:ext cx="5040724" cy="2281476"/>
          </a:xfrm>
          <a:prstGeom prst="round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uk-UA" sz="3200" b="1" dirty="0" smtClean="0">
                <a:solidFill>
                  <a:schemeClr val="accent3">
                    <a:lumMod val="75000"/>
                  </a:schemeClr>
                </a:solidFill>
              </a:rPr>
              <a:t>Всі за парту ми сідаєм,</a:t>
            </a:r>
          </a:p>
          <a:p>
            <a:pPr algn="ctr"/>
            <a:r>
              <a:rPr lang="uk-UA" sz="3200" b="1" dirty="0" smtClean="0">
                <a:solidFill>
                  <a:schemeClr val="accent3">
                    <a:lumMod val="75000"/>
                  </a:schemeClr>
                </a:solidFill>
              </a:rPr>
              <a:t>До роботи приступаєм.</a:t>
            </a:r>
          </a:p>
          <a:p>
            <a:pPr algn="ctr"/>
            <a:r>
              <a:rPr lang="uk-UA" sz="3200" b="1" dirty="0" smtClean="0">
                <a:solidFill>
                  <a:schemeClr val="accent3">
                    <a:lumMod val="75000"/>
                  </a:schemeClr>
                </a:solidFill>
              </a:rPr>
              <a:t>Щоб помилок уникати, </a:t>
            </a:r>
          </a:p>
          <a:p>
            <a:pPr algn="ctr"/>
            <a:r>
              <a:rPr lang="uk-UA" sz="3200" b="1" dirty="0" smtClean="0">
                <a:solidFill>
                  <a:schemeClr val="accent3">
                    <a:lumMod val="75000"/>
                  </a:schemeClr>
                </a:solidFill>
              </a:rPr>
              <a:t>Треба мову добре знати.</a:t>
            </a:r>
            <a:endParaRPr lang="ru-RU" sz="3200" b="1" dirty="0">
              <a:solidFill>
                <a:schemeClr val="accent3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67184296"/>
      </p:ext>
    </p:extLst>
  </p:cSld>
  <p:clrMapOvr>
    <a:masterClrMapping/>
  </p:clrMapOvr>
  <p:transition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xit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10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10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10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10" grpId="0" animBg="1"/>
      <p:bldP spid="12" grpId="0" animBg="1"/>
      <p:bldP spid="14" grpId="0" animBg="1"/>
      <p:bldP spid="16" grpId="0" animBg="1"/>
      <p:bldP spid="18" grpId="0" animBg="1"/>
      <p:bldP spid="15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633222" y="404664"/>
            <a:ext cx="7847897" cy="720080"/>
          </a:xfrm>
          <a:prstGeom prst="round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uk-UA" sz="4000" b="1" dirty="0" smtClean="0">
                <a:solidFill>
                  <a:schemeClr val="accent3">
                    <a:lumMod val="50000"/>
                  </a:schemeClr>
                </a:solidFill>
              </a:rPr>
              <a:t>Тема уроку</a:t>
            </a:r>
            <a:endParaRPr lang="ru-RU" sz="4000" b="1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3857515" y="1281366"/>
            <a:ext cx="4655504" cy="3539430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3200" b="1" dirty="0">
                <a:solidFill>
                  <a:schemeClr val="accent3">
                    <a:lumMod val="50000"/>
                  </a:schemeClr>
                </a:solidFill>
              </a:rPr>
              <a:t>Сьогодні на уроці ми </a:t>
            </a:r>
            <a:r>
              <a:rPr lang="ru-RU" sz="3200" b="1" dirty="0" smtClean="0">
                <a:solidFill>
                  <a:schemeClr val="accent3">
                    <a:lumMod val="50000"/>
                  </a:schemeClr>
                </a:solidFill>
              </a:rPr>
              <a:t>будемо писати</a:t>
            </a:r>
            <a:r>
              <a:rPr lang="ru-RU" sz="3200" b="1" dirty="0">
                <a:solidFill>
                  <a:schemeClr val="accent3">
                    <a:lumMod val="50000"/>
                  </a:schemeClr>
                </a:solidFill>
              </a:rPr>
              <a:t> </a:t>
            </a:r>
            <a:endParaRPr lang="ru-RU" sz="3200" b="1" dirty="0" smtClean="0">
              <a:solidFill>
                <a:schemeClr val="accent3">
                  <a:lumMod val="50000"/>
                </a:schemeClr>
              </a:solidFill>
            </a:endParaRPr>
          </a:p>
          <a:p>
            <a:pPr algn="ctr"/>
            <a:r>
              <a:rPr lang="ru-RU" sz="3200" b="1" u="sng" dirty="0" err="1" smtClean="0">
                <a:solidFill>
                  <a:schemeClr val="accent3">
                    <a:lumMod val="50000"/>
                  </a:schemeClr>
                </a:solidFill>
              </a:rPr>
              <a:t>стислий</a:t>
            </a:r>
            <a:r>
              <a:rPr lang="ru-RU" sz="3200" b="1" dirty="0">
                <a:solidFill>
                  <a:schemeClr val="accent3">
                    <a:lumMod val="50000"/>
                  </a:schemeClr>
                </a:solidFill>
              </a:rPr>
              <a:t> переказ тексту «Дві </a:t>
            </a:r>
            <a:r>
              <a:rPr lang="ru-RU" sz="3200" b="1" dirty="0" err="1">
                <a:solidFill>
                  <a:schemeClr val="accent3">
                    <a:lumMod val="50000"/>
                  </a:schemeClr>
                </a:solidFill>
              </a:rPr>
              <a:t>груші</a:t>
            </a:r>
            <a:r>
              <a:rPr lang="ru-RU" sz="3200" b="1" dirty="0">
                <a:solidFill>
                  <a:schemeClr val="accent3">
                    <a:lumMod val="50000"/>
                  </a:schemeClr>
                </a:solidFill>
              </a:rPr>
              <a:t> й одна», </a:t>
            </a:r>
          </a:p>
          <a:p>
            <a:pPr algn="ctr"/>
            <a:r>
              <a:rPr lang="ru-RU" sz="3200" b="1" dirty="0" smtClean="0">
                <a:solidFill>
                  <a:schemeClr val="accent3">
                    <a:lumMod val="50000"/>
                  </a:schemeClr>
                </a:solidFill>
              </a:rPr>
              <a:t>– Пригадайте, </a:t>
            </a:r>
            <a:r>
              <a:rPr lang="ru-RU" sz="3200" b="1" dirty="0">
                <a:solidFill>
                  <a:schemeClr val="accent3">
                    <a:lumMod val="50000"/>
                  </a:schemeClr>
                </a:solidFill>
              </a:rPr>
              <a:t>який переказ називають </a:t>
            </a:r>
            <a:r>
              <a:rPr lang="ru-RU" sz="3200" b="1" dirty="0" err="1">
                <a:solidFill>
                  <a:schemeClr val="accent3">
                    <a:lumMod val="50000"/>
                  </a:schemeClr>
                </a:solidFill>
              </a:rPr>
              <a:t>стислий</a:t>
            </a:r>
            <a:r>
              <a:rPr lang="ru-RU" sz="3200" b="1" dirty="0">
                <a:solidFill>
                  <a:schemeClr val="accent3">
                    <a:lumMod val="50000"/>
                  </a:schemeClr>
                </a:solidFill>
              </a:rPr>
              <a:t>?</a:t>
            </a:r>
          </a:p>
        </p:txBody>
      </p:sp>
      <p:pic>
        <p:nvPicPr>
          <p:cNvPr id="5" name="Picture 2" descr="D:\Картинки до тестів\!!!!Эсмира_512х512\_free_2024-01-13-17-30-26_00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3224" y="1249349"/>
            <a:ext cx="3224290" cy="31149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Скругленный прямоугольник 5"/>
          <p:cNvSpPr/>
          <p:nvPr/>
        </p:nvSpPr>
        <p:spPr>
          <a:xfrm>
            <a:off x="633224" y="4941168"/>
            <a:ext cx="7879795" cy="1191816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ru-RU" sz="3200" b="1" dirty="0">
                <a:solidFill>
                  <a:schemeClr val="bg1"/>
                </a:solidFill>
              </a:rPr>
              <a:t>Це переказ своїми словами </a:t>
            </a:r>
            <a:r>
              <a:rPr lang="ru-RU" sz="3200" b="1" dirty="0" err="1">
                <a:solidFill>
                  <a:schemeClr val="bg1"/>
                </a:solidFill>
              </a:rPr>
              <a:t>основних</a:t>
            </a:r>
            <a:r>
              <a:rPr lang="ru-RU" sz="3200" b="1" dirty="0">
                <a:solidFill>
                  <a:schemeClr val="bg1"/>
                </a:solidFill>
              </a:rPr>
              <a:t> </a:t>
            </a:r>
            <a:r>
              <a:rPr lang="ru-RU" sz="3200" b="1" dirty="0" err="1">
                <a:solidFill>
                  <a:schemeClr val="bg1"/>
                </a:solidFill>
              </a:rPr>
              <a:t>частин</a:t>
            </a:r>
            <a:r>
              <a:rPr lang="ru-RU" sz="3200" b="1" dirty="0">
                <a:solidFill>
                  <a:schemeClr val="bg1"/>
                </a:solidFill>
              </a:rPr>
              <a:t> тексту </a:t>
            </a:r>
            <a:r>
              <a:rPr lang="ru-RU" sz="3200" b="1" dirty="0" smtClean="0">
                <a:solidFill>
                  <a:schemeClr val="bg1"/>
                </a:solidFill>
              </a:rPr>
              <a:t>без </a:t>
            </a:r>
            <a:r>
              <a:rPr lang="ru-RU" sz="3200" b="1" dirty="0" err="1">
                <a:solidFill>
                  <a:schemeClr val="bg1"/>
                </a:solidFill>
              </a:rPr>
              <a:t>подробиць</a:t>
            </a:r>
            <a:endParaRPr lang="ru-RU" sz="32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4022095"/>
      </p:ext>
    </p:extLst>
  </p:cSld>
  <p:clrMapOvr>
    <a:masterClrMapping/>
  </p:clrMapOvr>
  <p:transition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467544" y="476672"/>
            <a:ext cx="8229600" cy="596672"/>
          </a:xfrm>
          <a:prstGeom prst="round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uk-UA" sz="4000" b="1" dirty="0" smtClean="0">
                <a:solidFill>
                  <a:schemeClr val="accent3">
                    <a:lumMod val="50000"/>
                  </a:schemeClr>
                </a:solidFill>
              </a:rPr>
              <a:t>Поміркуємо</a:t>
            </a:r>
            <a:endParaRPr lang="ru-RU" sz="4000" b="1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2" name="Скругленный прямоугольник 1"/>
          <p:cNvSpPr/>
          <p:nvPr/>
        </p:nvSpPr>
        <p:spPr>
          <a:xfrm>
            <a:off x="597694" y="1052736"/>
            <a:ext cx="8136904" cy="1328023"/>
          </a:xfrm>
          <a:prstGeom prst="round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uk-UA" sz="2400" b="1" dirty="0">
                <a:solidFill>
                  <a:schemeClr val="accent3">
                    <a:lumMod val="50000"/>
                  </a:schemeClr>
                </a:solidFill>
              </a:rPr>
              <a:t>Ми з вами неодноразово вели мову про минуле нашої держави, обговорювали сьогоднішнє, а також мріяли про майбутнє. Без минулого не може бути майбутнього.</a:t>
            </a:r>
            <a:endParaRPr lang="ru-RU" sz="2400" b="1" i="1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610238" y="2433509"/>
            <a:ext cx="5617946" cy="578882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uk-UA" sz="2800" b="1" dirty="0" smtClean="0">
                <a:solidFill>
                  <a:schemeClr val="bg1"/>
                </a:solidFill>
              </a:rPr>
              <a:t>А </a:t>
            </a:r>
            <a:r>
              <a:rPr lang="uk-UA" sz="2800" b="1" dirty="0">
                <a:solidFill>
                  <a:schemeClr val="bg1"/>
                </a:solidFill>
              </a:rPr>
              <a:t>хто є майбутнім нашої країни</a:t>
            </a:r>
            <a:r>
              <a:rPr lang="uk-UA" sz="2800" b="1" dirty="0" smtClean="0">
                <a:solidFill>
                  <a:schemeClr val="bg1"/>
                </a:solidFill>
              </a:rPr>
              <a:t>?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6254432" y="2475212"/>
            <a:ext cx="1080120" cy="52322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uk-UA" sz="2800" b="1" dirty="0" smtClean="0">
                <a:solidFill>
                  <a:schemeClr val="bg1"/>
                </a:solidFill>
              </a:rPr>
              <a:t>Діти</a:t>
            </a:r>
            <a:endParaRPr lang="ru-RU" sz="2800" b="1" dirty="0">
              <a:solidFill>
                <a:schemeClr val="bg1"/>
              </a:solidFill>
            </a:endParaRP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610239" y="3066142"/>
            <a:ext cx="4608676" cy="578882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uk-UA" sz="2800" b="1" dirty="0" smtClean="0">
                <a:solidFill>
                  <a:schemeClr val="bg1"/>
                </a:solidFill>
              </a:rPr>
              <a:t>Хто </a:t>
            </a:r>
            <a:r>
              <a:rPr lang="uk-UA" sz="2800" b="1" dirty="0">
                <a:solidFill>
                  <a:schemeClr val="bg1"/>
                </a:solidFill>
              </a:rPr>
              <a:t>нам подарував життя? </a:t>
            </a:r>
            <a:endParaRPr lang="ru-RU" sz="2800" b="1" dirty="0">
              <a:solidFill>
                <a:schemeClr val="bg1"/>
              </a:solidFill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610239" y="3645024"/>
            <a:ext cx="4608676" cy="1055608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uk-UA" sz="2800" b="1" dirty="0" smtClean="0">
                <a:solidFill>
                  <a:schemeClr val="bg1"/>
                </a:solidFill>
              </a:rPr>
              <a:t>Хто </a:t>
            </a:r>
            <a:r>
              <a:rPr lang="uk-UA" sz="2800" b="1" dirty="0">
                <a:solidFill>
                  <a:schemeClr val="bg1"/>
                </a:solidFill>
              </a:rPr>
              <a:t>подарував життя </a:t>
            </a:r>
            <a:r>
              <a:rPr lang="uk-UA" sz="2800" b="1" dirty="0" smtClean="0">
                <a:solidFill>
                  <a:schemeClr val="bg1"/>
                </a:solidFill>
              </a:rPr>
              <a:t>нашим </a:t>
            </a:r>
            <a:r>
              <a:rPr lang="uk-UA" sz="2800" b="1" dirty="0">
                <a:solidFill>
                  <a:schemeClr val="bg1"/>
                </a:solidFill>
              </a:rPr>
              <a:t>батькам? </a:t>
            </a:r>
            <a:endParaRPr lang="ru-RU" sz="2800" b="1" dirty="0">
              <a:solidFill>
                <a:schemeClr val="bg1"/>
              </a:solidFill>
            </a:endParaRP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5217284" y="3079328"/>
            <a:ext cx="2906639" cy="578882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uk-UA" sz="2800" b="1" dirty="0" smtClean="0">
                <a:solidFill>
                  <a:schemeClr val="bg1"/>
                </a:solidFill>
              </a:rPr>
              <a:t>Наші батьки</a:t>
            </a:r>
            <a:endParaRPr lang="ru-RU" sz="2800" b="1" dirty="0">
              <a:solidFill>
                <a:schemeClr val="bg1"/>
              </a:solidFill>
            </a:endParaRP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5217284" y="3645024"/>
            <a:ext cx="3517313" cy="578882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uk-UA" sz="2800" b="1" dirty="0" smtClean="0">
                <a:solidFill>
                  <a:schemeClr val="bg1"/>
                </a:solidFill>
              </a:rPr>
              <a:t>Наші </a:t>
            </a:r>
            <a:r>
              <a:rPr lang="uk-UA" sz="2800" b="1" dirty="0">
                <a:solidFill>
                  <a:schemeClr val="bg1"/>
                </a:solidFill>
              </a:rPr>
              <a:t>дідусі і </a:t>
            </a:r>
            <a:r>
              <a:rPr lang="uk-UA" sz="2800" b="1" dirty="0" smtClean="0">
                <a:solidFill>
                  <a:schemeClr val="bg1"/>
                </a:solidFill>
              </a:rPr>
              <a:t>бабусі</a:t>
            </a:r>
            <a:endParaRPr lang="ru-RU" sz="2800" b="1" dirty="0">
              <a:solidFill>
                <a:schemeClr val="bg1"/>
              </a:solidFill>
            </a:endParaRPr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5519735" y="4221088"/>
            <a:ext cx="2912409" cy="578882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uk-UA" sz="2800" b="1" dirty="0" smtClean="0">
                <a:solidFill>
                  <a:schemeClr val="bg1"/>
                </a:solidFill>
              </a:rPr>
              <a:t>Це </a:t>
            </a:r>
            <a:r>
              <a:rPr lang="uk-UA" sz="2800" b="1" dirty="0">
                <a:solidFill>
                  <a:schemeClr val="bg1"/>
                </a:solidFill>
              </a:rPr>
              <a:t>наше </a:t>
            </a:r>
            <a:r>
              <a:rPr lang="uk-UA" sz="2800" b="1" dirty="0" smtClean="0">
                <a:solidFill>
                  <a:schemeClr val="bg1"/>
                </a:solidFill>
              </a:rPr>
              <a:t>минуле</a:t>
            </a:r>
            <a:endParaRPr lang="ru-RU" sz="2800" b="1" dirty="0">
              <a:solidFill>
                <a:schemeClr val="bg1"/>
              </a:solidFill>
            </a:endParaRPr>
          </a:p>
        </p:txBody>
      </p:sp>
      <p:pic>
        <p:nvPicPr>
          <p:cNvPr id="5" name="Picture 2" descr="D:\Картинки до тестів\Людина\Родина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8486" y="4617214"/>
            <a:ext cx="3743259" cy="2096225"/>
          </a:xfrm>
          <a:prstGeom prst="roundRect">
            <a:avLst/>
          </a:prstGeom>
          <a:noFill/>
          <a:ln w="19050">
            <a:solidFill>
              <a:schemeClr val="accent3">
                <a:lumMod val="75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79418951"/>
      </p:ext>
    </p:extLst>
  </p:cSld>
  <p:clrMapOvr>
    <a:masterClrMapping/>
  </p:clrMapOvr>
  <p:transition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2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3" grpId="0" animBg="1"/>
      <p:bldP spid="10" grpId="0" animBg="1"/>
      <p:bldP spid="11" grpId="0" animBg="1"/>
      <p:bldP spid="12" grpId="0" animBg="1"/>
      <p:bldP spid="13" grpId="0" animBg="1"/>
      <p:bldP spid="14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544664" y="285363"/>
            <a:ext cx="8013576" cy="792088"/>
          </a:xfrm>
          <a:prstGeom prst="round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uk-UA" sz="4000" b="1" dirty="0" smtClean="0">
                <a:solidFill>
                  <a:schemeClr val="accent3">
                    <a:lumMod val="50000"/>
                  </a:schemeClr>
                </a:solidFill>
              </a:rPr>
              <a:t>Проведемо дослідження</a:t>
            </a:r>
            <a:endParaRPr lang="ru-RU" sz="4000" b="1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2" name="Скругленный прямоугольник 1"/>
          <p:cNvSpPr/>
          <p:nvPr/>
        </p:nvSpPr>
        <p:spPr>
          <a:xfrm>
            <a:off x="899592" y="1123628"/>
            <a:ext cx="7416824" cy="1055608"/>
          </a:xfrm>
          <a:prstGeom prst="round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uk-UA" sz="2800" b="1" dirty="0">
                <a:solidFill>
                  <a:schemeClr val="accent3">
                    <a:lumMod val="50000"/>
                  </a:schemeClr>
                </a:solidFill>
              </a:rPr>
              <a:t>Бабуся, бабуня, бабусечка! Перша заступниця і порадниця. Але кожна бабуся </a:t>
            </a:r>
            <a:r>
              <a:rPr lang="uk-UA" sz="2800" b="1" dirty="0" smtClean="0">
                <a:solidFill>
                  <a:schemeClr val="accent3">
                    <a:lumMod val="50000"/>
                  </a:schemeClr>
                </a:solidFill>
              </a:rPr>
              <a:t>– це…</a:t>
            </a:r>
            <a:endParaRPr lang="ru-RU" sz="2800" b="1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755575" y="5658430"/>
            <a:ext cx="5831472" cy="578882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uk-UA" sz="2800" b="1" dirty="0">
                <a:solidFill>
                  <a:schemeClr val="bg1"/>
                </a:solidFill>
              </a:rPr>
              <a:t>Про молодість, зрілість і старість</a:t>
            </a:r>
            <a:endParaRPr lang="ru-RU" sz="2800" b="1" dirty="0">
              <a:solidFill>
                <a:schemeClr val="bg1"/>
              </a:solidFill>
            </a:endParaRPr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823323" y="5010358"/>
            <a:ext cx="5652609" cy="578882"/>
          </a:xfrm>
          <a:prstGeom prst="round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uk-UA" sz="2800" b="1" dirty="0">
                <a:solidFill>
                  <a:schemeClr val="accent3">
                    <a:lumMod val="50000"/>
                  </a:schemeClr>
                </a:solidFill>
              </a:rPr>
              <a:t>  Про що ми можемо </a:t>
            </a:r>
            <a:r>
              <a:rPr lang="uk-UA" sz="2800" b="1" dirty="0" smtClean="0">
                <a:solidFill>
                  <a:schemeClr val="accent3">
                    <a:lumMod val="50000"/>
                  </a:schemeClr>
                </a:solidFill>
              </a:rPr>
              <a:t>так сказати</a:t>
            </a:r>
            <a:r>
              <a:rPr lang="uk-UA" sz="2800" b="1" dirty="0">
                <a:solidFill>
                  <a:schemeClr val="accent3">
                    <a:lumMod val="50000"/>
                  </a:schemeClr>
                </a:solidFill>
              </a:rPr>
              <a:t>? </a:t>
            </a:r>
            <a:endParaRPr lang="ru-RU" sz="2800" b="1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466717" y="1086852"/>
            <a:ext cx="8282574" cy="2962513"/>
          </a:xfrm>
          <a:prstGeom prst="round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uk-UA" sz="2800" b="1" dirty="0" smtClean="0">
                <a:solidFill>
                  <a:schemeClr val="accent3">
                    <a:lumMod val="50000"/>
                  </a:schemeClr>
                </a:solidFill>
              </a:rPr>
              <a:t>Кожна </a:t>
            </a:r>
            <a:r>
              <a:rPr lang="uk-UA" sz="2800" b="1" dirty="0">
                <a:solidFill>
                  <a:schemeClr val="accent3">
                    <a:lumMod val="50000"/>
                  </a:schemeClr>
                </a:solidFill>
              </a:rPr>
              <a:t>бабуся – це колишня донечка і внучка… Дівчинка, дівчина, дружина, мати… </a:t>
            </a:r>
            <a:endParaRPr lang="uk-UA" sz="2800" b="1" dirty="0" smtClean="0">
              <a:solidFill>
                <a:schemeClr val="accent3">
                  <a:lumMod val="50000"/>
                </a:schemeClr>
              </a:solidFill>
            </a:endParaRPr>
          </a:p>
          <a:p>
            <a:pPr algn="ctr"/>
            <a:r>
              <a:rPr lang="uk-UA" sz="2800" b="1" dirty="0" smtClean="0">
                <a:solidFill>
                  <a:srgbClr val="FF0000"/>
                </a:solidFill>
              </a:rPr>
              <a:t>Бабуся </a:t>
            </a:r>
            <a:r>
              <a:rPr lang="uk-UA" sz="2800" b="1" dirty="0">
                <a:solidFill>
                  <a:srgbClr val="FF0000"/>
                </a:solidFill>
              </a:rPr>
              <a:t>– це довге життя жінки</a:t>
            </a:r>
            <a:r>
              <a:rPr lang="uk-UA" sz="2800" b="1" dirty="0">
                <a:solidFill>
                  <a:schemeClr val="accent3">
                    <a:lumMod val="50000"/>
                  </a:schemeClr>
                </a:solidFill>
              </a:rPr>
              <a:t>. </a:t>
            </a:r>
            <a:endParaRPr lang="uk-UA" sz="2800" b="1" dirty="0" smtClean="0">
              <a:solidFill>
                <a:schemeClr val="accent3">
                  <a:lumMod val="50000"/>
                </a:schemeClr>
              </a:solidFill>
            </a:endParaRPr>
          </a:p>
          <a:p>
            <a:pPr algn="ctr"/>
            <a:r>
              <a:rPr lang="uk-UA" sz="2800" b="1" dirty="0" smtClean="0">
                <a:solidFill>
                  <a:schemeClr val="accent3">
                    <a:lumMod val="50000"/>
                  </a:schemeClr>
                </a:solidFill>
              </a:rPr>
              <a:t>Дай </a:t>
            </a:r>
            <a:r>
              <a:rPr lang="uk-UA" sz="2800" b="1" dirty="0">
                <a:solidFill>
                  <a:schemeClr val="accent3">
                    <a:lumMod val="50000"/>
                  </a:schemeClr>
                </a:solidFill>
              </a:rPr>
              <a:t>нам, Боже, дожити до віку бабусь, і навіть прабабусь, при доброму здоров’ї, при ясному розумі, при великій мудрості.</a:t>
            </a:r>
            <a:endParaRPr lang="ru-RU" sz="2800" b="1" dirty="0">
              <a:solidFill>
                <a:schemeClr val="accent3">
                  <a:lumMod val="50000"/>
                </a:schemeClr>
              </a:solidFill>
            </a:endParaRPr>
          </a:p>
        </p:txBody>
      </p:sp>
      <p:pic>
        <p:nvPicPr>
          <p:cNvPr id="2050" name="Picture 2" descr="D:\Картинки до тестів\Людина\Бабуся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48264" y="3158539"/>
            <a:ext cx="2091002" cy="3555444"/>
          </a:xfrm>
          <a:prstGeom prst="roundRect">
            <a:avLst/>
          </a:prstGeom>
          <a:noFill/>
          <a:ln w="19050">
            <a:solidFill>
              <a:schemeClr val="accent3">
                <a:lumMod val="75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Скругленный прямоугольник 10"/>
          <p:cNvSpPr/>
          <p:nvPr/>
        </p:nvSpPr>
        <p:spPr>
          <a:xfrm>
            <a:off x="1331640" y="3833315"/>
            <a:ext cx="4824536" cy="1055608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uk-UA" sz="2800" b="1" dirty="0">
                <a:solidFill>
                  <a:schemeClr val="bg1"/>
                </a:solidFill>
              </a:rPr>
              <a:t>Я – весна, мене жде </a:t>
            </a:r>
            <a:r>
              <a:rPr lang="uk-UA" sz="2800" b="1" dirty="0" smtClean="0">
                <a:solidFill>
                  <a:schemeClr val="bg1"/>
                </a:solidFill>
              </a:rPr>
              <a:t>літо,</a:t>
            </a:r>
            <a:endParaRPr lang="ru-RU" sz="2800" b="1" dirty="0">
              <a:solidFill>
                <a:schemeClr val="bg1"/>
              </a:solidFill>
            </a:endParaRPr>
          </a:p>
          <a:p>
            <a:pPr algn="ctr"/>
            <a:r>
              <a:rPr lang="uk-UA" sz="2800" b="1" dirty="0" smtClean="0">
                <a:solidFill>
                  <a:schemeClr val="bg1"/>
                </a:solidFill>
              </a:rPr>
              <a:t>а </a:t>
            </a:r>
            <a:r>
              <a:rPr lang="uk-UA" sz="2800" b="1" dirty="0">
                <a:solidFill>
                  <a:schemeClr val="bg1"/>
                </a:solidFill>
              </a:rPr>
              <a:t>бабуся вже зима</a:t>
            </a:r>
            <a:r>
              <a:rPr lang="uk-UA" sz="2800" b="1" dirty="0" smtClean="0">
                <a:solidFill>
                  <a:schemeClr val="bg1"/>
                </a:solidFill>
              </a:rPr>
              <a:t>.</a:t>
            </a:r>
            <a:endParaRPr lang="ru-RU" sz="28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04835859"/>
      </p:ext>
    </p:extLst>
  </p:cSld>
  <p:clrMapOvr>
    <a:masterClrMapping/>
  </p:clrMapOvr>
  <p:transition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5" grpId="0" animBg="1"/>
      <p:bldP spid="8" grpId="0" animBg="1"/>
      <p:bldP spid="11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529198" y="346646"/>
            <a:ext cx="8075250" cy="778098"/>
          </a:xfrm>
          <a:prstGeom prst="round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uk-UA" sz="4000" b="1" dirty="0" smtClean="0">
                <a:solidFill>
                  <a:schemeClr val="accent3">
                    <a:lumMod val="50000"/>
                  </a:schemeClr>
                </a:solidFill>
              </a:rPr>
              <a:t>Допомога літнім людям</a:t>
            </a:r>
            <a:endParaRPr lang="ru-RU" sz="4000" b="1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753304" y="1124744"/>
            <a:ext cx="7563112" cy="2145268"/>
          </a:xfrm>
          <a:prstGeom prst="round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2400" b="1" dirty="0">
                <a:solidFill>
                  <a:schemeClr val="accent3">
                    <a:lumMod val="50000"/>
                  </a:schemeClr>
                </a:solidFill>
              </a:rPr>
              <a:t>У кожного з вас є </a:t>
            </a:r>
            <a:r>
              <a:rPr lang="ru-RU" sz="2400" b="1" dirty="0" err="1">
                <a:solidFill>
                  <a:schemeClr val="accent3">
                    <a:lumMod val="50000"/>
                  </a:schemeClr>
                </a:solidFill>
              </a:rPr>
              <a:t>або</a:t>
            </a:r>
            <a:r>
              <a:rPr lang="ru-RU" sz="2400" b="1" dirty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2400" b="1" dirty="0" err="1" smtClean="0">
                <a:solidFill>
                  <a:schemeClr val="accent3">
                    <a:lumMod val="50000"/>
                  </a:schemeClr>
                </a:solidFill>
              </a:rPr>
              <a:t>були</a:t>
            </a:r>
            <a:r>
              <a:rPr lang="ru-RU" sz="2400" b="1" dirty="0" smtClean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2400" b="1" dirty="0" err="1" smtClean="0">
                <a:solidFill>
                  <a:schemeClr val="accent3">
                    <a:lumMod val="50000"/>
                  </a:schemeClr>
                </a:solidFill>
              </a:rPr>
              <a:t>бабусі</a:t>
            </a:r>
            <a:r>
              <a:rPr lang="ru-RU" sz="2400" b="1" dirty="0" smtClean="0">
                <a:solidFill>
                  <a:schemeClr val="accent3">
                    <a:lumMod val="50000"/>
                  </a:schemeClr>
                </a:solidFill>
              </a:rPr>
              <a:t>. Вони прожили </a:t>
            </a:r>
            <a:r>
              <a:rPr lang="ru-RU" sz="2400" b="1" dirty="0" err="1">
                <a:solidFill>
                  <a:schemeClr val="accent3">
                    <a:lumMod val="50000"/>
                  </a:schemeClr>
                </a:solidFill>
              </a:rPr>
              <a:t>довге</a:t>
            </a:r>
            <a:r>
              <a:rPr lang="ru-RU" sz="2400" b="1" dirty="0">
                <a:solidFill>
                  <a:schemeClr val="accent3">
                    <a:lumMod val="50000"/>
                  </a:schemeClr>
                </a:solidFill>
              </a:rPr>
              <a:t> і </a:t>
            </a:r>
            <a:r>
              <a:rPr lang="ru-RU" sz="2400" b="1" dirty="0" err="1">
                <a:solidFill>
                  <a:schemeClr val="accent3">
                    <a:lumMod val="50000"/>
                  </a:schemeClr>
                </a:solidFill>
              </a:rPr>
              <a:t>нелегке</a:t>
            </a:r>
            <a:r>
              <a:rPr lang="ru-RU" sz="2400" b="1" dirty="0">
                <a:solidFill>
                  <a:schemeClr val="accent3">
                    <a:lumMod val="50000"/>
                  </a:schemeClr>
                </a:solidFill>
              </a:rPr>
              <a:t> життя, багато роботи </a:t>
            </a:r>
            <a:r>
              <a:rPr lang="ru-RU" sz="2400" b="1" dirty="0" err="1">
                <a:solidFill>
                  <a:schemeClr val="accent3">
                    <a:lumMod val="50000"/>
                  </a:schemeClr>
                </a:solidFill>
              </a:rPr>
              <a:t>виконали</a:t>
            </a:r>
            <a:r>
              <a:rPr lang="ru-RU" sz="2400" b="1" dirty="0">
                <a:solidFill>
                  <a:schemeClr val="accent3">
                    <a:lumMod val="50000"/>
                  </a:schemeClr>
                </a:solidFill>
              </a:rPr>
              <a:t>, </a:t>
            </a:r>
            <a:r>
              <a:rPr lang="ru-RU" sz="2400" b="1" dirty="0" err="1">
                <a:solidFill>
                  <a:schemeClr val="accent3">
                    <a:lumMod val="50000"/>
                  </a:schemeClr>
                </a:solidFill>
              </a:rPr>
              <a:t>чимало</a:t>
            </a:r>
            <a:r>
              <a:rPr lang="ru-RU" sz="2400" b="1" dirty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2400" b="1" dirty="0" err="1">
                <a:solidFill>
                  <a:schemeClr val="accent3">
                    <a:lumMod val="50000"/>
                  </a:schemeClr>
                </a:solidFill>
              </a:rPr>
              <a:t>радості</a:t>
            </a:r>
            <a:r>
              <a:rPr lang="ru-RU" sz="2400" b="1" dirty="0">
                <a:solidFill>
                  <a:schemeClr val="accent3">
                    <a:lumMod val="50000"/>
                  </a:schemeClr>
                </a:solidFill>
              </a:rPr>
              <a:t> і горя </a:t>
            </a:r>
            <a:r>
              <a:rPr lang="ru-RU" sz="2400" b="1" dirty="0" err="1">
                <a:solidFill>
                  <a:schemeClr val="accent3">
                    <a:lumMod val="50000"/>
                  </a:schemeClr>
                </a:solidFill>
              </a:rPr>
              <a:t>зазнали</a:t>
            </a:r>
            <a:r>
              <a:rPr lang="ru-RU" sz="2400" b="1" dirty="0">
                <a:solidFill>
                  <a:schemeClr val="accent3">
                    <a:lumMod val="50000"/>
                  </a:schemeClr>
                </a:solidFill>
              </a:rPr>
              <a:t>. </a:t>
            </a:r>
            <a:endParaRPr lang="ru-RU" sz="2400" b="1" dirty="0" smtClean="0">
              <a:solidFill>
                <a:schemeClr val="accent3">
                  <a:lumMod val="50000"/>
                </a:schemeClr>
              </a:solidFill>
            </a:endParaRPr>
          </a:p>
          <a:p>
            <a:pPr algn="ctr"/>
            <a:r>
              <a:rPr lang="ru-RU" sz="2400" b="1" dirty="0" smtClean="0">
                <a:solidFill>
                  <a:schemeClr val="accent3">
                    <a:lumMod val="50000"/>
                  </a:schemeClr>
                </a:solidFill>
              </a:rPr>
              <a:t>Щодня всі ми </a:t>
            </a:r>
            <a:r>
              <a:rPr lang="ru-RU" sz="2400" b="1" dirty="0" err="1" smtClean="0">
                <a:solidFill>
                  <a:schemeClr val="accent3">
                    <a:lumMod val="50000"/>
                  </a:schemeClr>
                </a:solidFill>
              </a:rPr>
              <a:t>маємо</a:t>
            </a:r>
            <a:r>
              <a:rPr lang="ru-RU" sz="2400" b="1" dirty="0" smtClean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2400" b="1" dirty="0">
                <a:solidFill>
                  <a:schemeClr val="accent3">
                    <a:lumMod val="50000"/>
                  </a:schemeClr>
                </a:solidFill>
              </a:rPr>
              <a:t>бути </a:t>
            </a:r>
            <a:r>
              <a:rPr lang="ru-RU" sz="2400" b="1" dirty="0" err="1">
                <a:solidFill>
                  <a:schemeClr val="accent3">
                    <a:lumMod val="50000"/>
                  </a:schemeClr>
                </a:solidFill>
              </a:rPr>
              <a:t>уважними</a:t>
            </a:r>
            <a:r>
              <a:rPr lang="ru-RU" sz="2400" b="1" dirty="0">
                <a:solidFill>
                  <a:schemeClr val="accent3">
                    <a:lumMod val="50000"/>
                  </a:schemeClr>
                </a:solidFill>
              </a:rPr>
              <a:t> до них, </a:t>
            </a:r>
            <a:r>
              <a:rPr lang="ru-RU" sz="2400" b="1" dirty="0" err="1">
                <a:solidFill>
                  <a:schemeClr val="accent3">
                    <a:lumMod val="50000"/>
                  </a:schemeClr>
                </a:solidFill>
              </a:rPr>
              <a:t>шанувати</a:t>
            </a:r>
            <a:r>
              <a:rPr lang="ru-RU" sz="2400" b="1" dirty="0">
                <a:solidFill>
                  <a:schemeClr val="accent3">
                    <a:lumMod val="50000"/>
                  </a:schemeClr>
                </a:solidFill>
              </a:rPr>
              <a:t> їх, у </a:t>
            </a:r>
            <a:r>
              <a:rPr lang="ru-RU" sz="2400" b="1" dirty="0" err="1">
                <a:solidFill>
                  <a:schemeClr val="accent3">
                    <a:lumMod val="50000"/>
                  </a:schemeClr>
                </a:solidFill>
              </a:rPr>
              <a:t>всьому</a:t>
            </a:r>
            <a:r>
              <a:rPr lang="ru-RU" sz="2400" b="1" dirty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2400" b="1" dirty="0" err="1">
                <a:solidFill>
                  <a:schemeClr val="accent3">
                    <a:lumMod val="50000"/>
                  </a:schemeClr>
                </a:solidFill>
              </a:rPr>
              <a:t>допомагати</a:t>
            </a:r>
            <a:r>
              <a:rPr lang="ru-RU" sz="2400" b="1" dirty="0">
                <a:solidFill>
                  <a:schemeClr val="accent3">
                    <a:lumMod val="50000"/>
                  </a:schemeClr>
                </a:solidFill>
              </a:rPr>
              <a:t>.</a:t>
            </a: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789366" y="3429000"/>
            <a:ext cx="4574722" cy="1532334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ru-RU" sz="2800" b="1" dirty="0" smtClean="0">
                <a:solidFill>
                  <a:schemeClr val="bg1"/>
                </a:solidFill>
              </a:rPr>
              <a:t>А </a:t>
            </a:r>
            <a:r>
              <a:rPr lang="ru-RU" sz="2800" b="1" dirty="0" err="1">
                <a:solidFill>
                  <a:schemeClr val="bg1"/>
                </a:solidFill>
              </a:rPr>
              <a:t>що</a:t>
            </a:r>
            <a:r>
              <a:rPr lang="ru-RU" sz="2800" b="1" dirty="0">
                <a:solidFill>
                  <a:schemeClr val="bg1"/>
                </a:solidFill>
              </a:rPr>
              <a:t> </a:t>
            </a:r>
            <a:r>
              <a:rPr lang="ru-RU" sz="2800" b="1" dirty="0" err="1">
                <a:solidFill>
                  <a:schemeClr val="bg1"/>
                </a:solidFill>
              </a:rPr>
              <a:t>ви</a:t>
            </a:r>
            <a:r>
              <a:rPr lang="ru-RU" sz="2800" b="1" dirty="0">
                <a:solidFill>
                  <a:schemeClr val="bg1"/>
                </a:solidFill>
              </a:rPr>
              <a:t> можете </a:t>
            </a:r>
            <a:r>
              <a:rPr lang="ru-RU" sz="2800" b="1" dirty="0" err="1">
                <a:solidFill>
                  <a:schemeClr val="bg1"/>
                </a:solidFill>
              </a:rPr>
              <a:t>зробити</a:t>
            </a:r>
            <a:r>
              <a:rPr lang="ru-RU" sz="2800" b="1" dirty="0">
                <a:solidFill>
                  <a:schemeClr val="bg1"/>
                </a:solidFill>
              </a:rPr>
              <a:t> для </a:t>
            </a:r>
            <a:r>
              <a:rPr lang="ru-RU" sz="2800" b="1" dirty="0" err="1">
                <a:solidFill>
                  <a:schemeClr val="bg1"/>
                </a:solidFill>
              </a:rPr>
              <a:t>літніх</a:t>
            </a:r>
            <a:r>
              <a:rPr lang="ru-RU" sz="2800" b="1" dirty="0">
                <a:solidFill>
                  <a:schemeClr val="bg1"/>
                </a:solidFill>
              </a:rPr>
              <a:t> людей </a:t>
            </a:r>
            <a:r>
              <a:rPr lang="ru-RU" sz="2800" b="1" dirty="0" err="1">
                <a:solidFill>
                  <a:schemeClr val="bg1"/>
                </a:solidFill>
              </a:rPr>
              <a:t>вже</a:t>
            </a:r>
            <a:r>
              <a:rPr lang="ru-RU" sz="2800" b="1" dirty="0">
                <a:solidFill>
                  <a:schemeClr val="bg1"/>
                </a:solidFill>
              </a:rPr>
              <a:t> зараз</a:t>
            </a:r>
            <a:r>
              <a:rPr lang="ru-RU" sz="2800" b="1" dirty="0" smtClean="0">
                <a:solidFill>
                  <a:schemeClr val="bg1"/>
                </a:solidFill>
              </a:rPr>
              <a:t>?</a:t>
            </a:r>
            <a:endParaRPr lang="ru-RU" sz="2800" b="1" dirty="0">
              <a:solidFill>
                <a:schemeClr val="bg1"/>
              </a:solidFill>
            </a:endParaRP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971600" y="5085184"/>
            <a:ext cx="4104456" cy="1055608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ru-RU" sz="2800" b="1" dirty="0" err="1" smtClean="0">
                <a:solidFill>
                  <a:schemeClr val="bg1"/>
                </a:solidFill>
              </a:rPr>
              <a:t>Купити</a:t>
            </a:r>
            <a:r>
              <a:rPr lang="ru-RU" sz="2800" b="1" dirty="0" smtClean="0">
                <a:solidFill>
                  <a:schemeClr val="bg1"/>
                </a:solidFill>
              </a:rPr>
              <a:t> </a:t>
            </a:r>
            <a:r>
              <a:rPr lang="ru-RU" sz="2800" b="1" dirty="0" err="1">
                <a:solidFill>
                  <a:schemeClr val="bg1"/>
                </a:solidFill>
              </a:rPr>
              <a:t>ліки</a:t>
            </a:r>
            <a:r>
              <a:rPr lang="ru-RU" sz="2800" b="1" dirty="0">
                <a:solidFill>
                  <a:schemeClr val="bg1"/>
                </a:solidFill>
              </a:rPr>
              <a:t>, </a:t>
            </a:r>
            <a:r>
              <a:rPr lang="ru-RU" sz="2800" b="1" dirty="0" err="1">
                <a:solidFill>
                  <a:schemeClr val="bg1"/>
                </a:solidFill>
              </a:rPr>
              <a:t>продукти</a:t>
            </a:r>
            <a:r>
              <a:rPr lang="ru-RU" sz="2800" b="1" dirty="0">
                <a:solidFill>
                  <a:schemeClr val="bg1"/>
                </a:solidFill>
              </a:rPr>
              <a:t>, </a:t>
            </a:r>
            <a:r>
              <a:rPr lang="ru-RU" sz="2800" b="1" dirty="0" err="1" smtClean="0">
                <a:solidFill>
                  <a:schemeClr val="bg1"/>
                </a:solidFill>
              </a:rPr>
              <a:t>розрадити</a:t>
            </a:r>
            <a:r>
              <a:rPr lang="ru-RU" sz="2800" b="1" dirty="0" smtClean="0">
                <a:solidFill>
                  <a:schemeClr val="bg1"/>
                </a:solidFill>
              </a:rPr>
              <a:t>, тощо. </a:t>
            </a:r>
            <a:endParaRPr lang="ru-RU" sz="2800" dirty="0">
              <a:solidFill>
                <a:schemeClr val="bg1"/>
              </a:solidFill>
            </a:endParaRPr>
          </a:p>
        </p:txBody>
      </p:sp>
      <p:pic>
        <p:nvPicPr>
          <p:cNvPr id="3074" name="Picture 2" descr="https://bigpic.net.ua/wp-content/uploads/134353168712334_3474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55508" y="3212976"/>
            <a:ext cx="3509066" cy="3509066"/>
          </a:xfrm>
          <a:prstGeom prst="roundRect">
            <a:avLst/>
          </a:prstGeom>
          <a:noFill/>
          <a:ln w="19050">
            <a:solidFill>
              <a:schemeClr val="accent3">
                <a:lumMod val="75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33980568"/>
      </p:ext>
    </p:extLst>
  </p:cSld>
  <p:clrMapOvr>
    <a:masterClrMapping/>
  </p:clrMapOvr>
  <p:transition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0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https://s00.yaplakal.com/pics/pics_original/9/7/6/2550679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96934" y="3738920"/>
            <a:ext cx="1847850" cy="2466975"/>
          </a:xfrm>
          <a:prstGeom prst="roundRect">
            <a:avLst/>
          </a:prstGeom>
          <a:noFill/>
          <a:ln w="19050">
            <a:solidFill>
              <a:schemeClr val="bg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511961" y="332656"/>
            <a:ext cx="8229600" cy="650394"/>
          </a:xfrm>
          <a:prstGeom prst="round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uk-UA" sz="4000" b="1" dirty="0" smtClean="0">
                <a:solidFill>
                  <a:schemeClr val="accent3">
                    <a:lumMod val="50000"/>
                  </a:schemeClr>
                </a:solidFill>
              </a:rPr>
              <a:t>Допомога літнім людям</a:t>
            </a:r>
            <a:endParaRPr lang="ru-RU" sz="4000" b="1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3093433" y="3492506"/>
            <a:ext cx="3471503" cy="2553891"/>
          </a:xfrm>
          <a:prstGeom prst="round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2400" b="1" dirty="0">
                <a:solidFill>
                  <a:schemeClr val="accent3">
                    <a:lumMod val="50000"/>
                  </a:schemeClr>
                </a:solidFill>
              </a:rPr>
              <a:t>Особливо </a:t>
            </a:r>
            <a:r>
              <a:rPr lang="ru-RU" sz="2400" b="1" dirty="0" err="1">
                <a:solidFill>
                  <a:schemeClr val="accent3">
                    <a:lumMod val="50000"/>
                  </a:schemeClr>
                </a:solidFill>
              </a:rPr>
              <a:t>важливо</a:t>
            </a:r>
            <a:r>
              <a:rPr lang="ru-RU" sz="2400" b="1" dirty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2400" b="1" dirty="0" err="1">
                <a:solidFill>
                  <a:schemeClr val="accent3">
                    <a:lumMod val="50000"/>
                  </a:schemeClr>
                </a:solidFill>
              </a:rPr>
              <a:t>вміти</a:t>
            </a:r>
            <a:r>
              <a:rPr lang="ru-RU" sz="2400" b="1" dirty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2400" b="1" dirty="0" err="1">
                <a:solidFill>
                  <a:schemeClr val="accent3">
                    <a:lumMod val="50000"/>
                  </a:schemeClr>
                </a:solidFill>
              </a:rPr>
              <a:t>вислухати</a:t>
            </a:r>
            <a:r>
              <a:rPr lang="ru-RU" sz="2400" b="1" dirty="0">
                <a:solidFill>
                  <a:schemeClr val="accent3">
                    <a:lumMod val="50000"/>
                  </a:schemeClr>
                </a:solidFill>
              </a:rPr>
              <a:t>, </a:t>
            </a:r>
            <a:r>
              <a:rPr lang="ru-RU" sz="2400" b="1" dirty="0" err="1">
                <a:solidFill>
                  <a:schemeClr val="accent3">
                    <a:lumMod val="50000"/>
                  </a:schemeClr>
                </a:solidFill>
              </a:rPr>
              <a:t>може</a:t>
            </a:r>
            <a:r>
              <a:rPr lang="ru-RU" sz="2400" b="1" dirty="0">
                <a:solidFill>
                  <a:schemeClr val="accent3">
                    <a:lumMod val="50000"/>
                  </a:schemeClr>
                </a:solidFill>
              </a:rPr>
              <a:t>, </a:t>
            </a:r>
            <a:r>
              <a:rPr lang="ru-RU" sz="2400" b="1" dirty="0" err="1">
                <a:solidFill>
                  <a:schemeClr val="accent3">
                    <a:lumMod val="50000"/>
                  </a:schemeClr>
                </a:solidFill>
              </a:rPr>
              <a:t>навіть</a:t>
            </a:r>
            <a:r>
              <a:rPr lang="ru-RU" sz="2400" b="1" dirty="0">
                <a:solidFill>
                  <a:schemeClr val="accent3">
                    <a:lumMod val="50000"/>
                  </a:schemeClr>
                </a:solidFill>
              </a:rPr>
              <a:t> в </a:t>
            </a:r>
            <a:r>
              <a:rPr lang="ru-RU" sz="2400" b="1" dirty="0" err="1">
                <a:solidFill>
                  <a:schemeClr val="accent3">
                    <a:lumMod val="50000"/>
                  </a:schemeClr>
                </a:solidFill>
              </a:rPr>
              <a:t>котрий</a:t>
            </a:r>
            <a:r>
              <a:rPr lang="ru-RU" sz="2400" b="1" dirty="0">
                <a:solidFill>
                  <a:schemeClr val="accent3">
                    <a:lumMod val="50000"/>
                  </a:schemeClr>
                </a:solidFill>
              </a:rPr>
              <a:t> раз </a:t>
            </a:r>
            <a:r>
              <a:rPr lang="ru-RU" sz="2400" b="1" dirty="0" err="1">
                <a:solidFill>
                  <a:schemeClr val="accent3">
                    <a:lumMod val="50000"/>
                  </a:schemeClr>
                </a:solidFill>
              </a:rPr>
              <a:t>їхню</a:t>
            </a:r>
            <a:r>
              <a:rPr lang="ru-RU" sz="2400" b="1" dirty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2400" b="1" dirty="0" err="1">
                <a:solidFill>
                  <a:schemeClr val="accent3">
                    <a:lumMod val="50000"/>
                  </a:schemeClr>
                </a:solidFill>
              </a:rPr>
              <a:t>розповідь</a:t>
            </a:r>
            <a:r>
              <a:rPr lang="ru-RU" sz="2400" b="1" dirty="0">
                <a:solidFill>
                  <a:schemeClr val="accent3">
                    <a:lumMod val="50000"/>
                  </a:schemeClr>
                </a:solidFill>
              </a:rPr>
              <a:t>, </a:t>
            </a:r>
            <a:r>
              <a:rPr lang="ru-RU" sz="2400" b="1" dirty="0" err="1">
                <a:solidFill>
                  <a:schemeClr val="accent3">
                    <a:lumMod val="50000"/>
                  </a:schemeClr>
                </a:solidFill>
              </a:rPr>
              <a:t>щоб</a:t>
            </a:r>
            <a:r>
              <a:rPr lang="ru-RU" sz="2400" b="1" dirty="0">
                <a:solidFill>
                  <a:schemeClr val="accent3">
                    <a:lumMod val="50000"/>
                  </a:schemeClr>
                </a:solidFill>
              </a:rPr>
              <a:t> вони </a:t>
            </a:r>
            <a:r>
              <a:rPr lang="ru-RU" sz="2400" b="1" dirty="0" err="1">
                <a:solidFill>
                  <a:schemeClr val="accent3">
                    <a:lumMod val="50000"/>
                  </a:schemeClr>
                </a:solidFill>
              </a:rPr>
              <a:t>відчули</a:t>
            </a:r>
            <a:r>
              <a:rPr lang="ru-RU" sz="2400" b="1" dirty="0">
                <a:solidFill>
                  <a:schemeClr val="accent3">
                    <a:lumMod val="50000"/>
                  </a:schemeClr>
                </a:solidFill>
              </a:rPr>
              <a:t>, </a:t>
            </a:r>
            <a:r>
              <a:rPr lang="ru-RU" sz="2400" b="1" dirty="0" err="1">
                <a:solidFill>
                  <a:schemeClr val="accent3">
                    <a:lumMod val="50000"/>
                  </a:schemeClr>
                </a:solidFill>
              </a:rPr>
              <a:t>що</a:t>
            </a:r>
            <a:r>
              <a:rPr lang="ru-RU" sz="2400" b="1" dirty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2400" b="1" dirty="0" err="1">
                <a:solidFill>
                  <a:schemeClr val="accent3">
                    <a:lumMod val="50000"/>
                  </a:schemeClr>
                </a:solidFill>
              </a:rPr>
              <a:t>комусь</a:t>
            </a:r>
            <a:r>
              <a:rPr lang="ru-RU" sz="2400" b="1" dirty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2400" b="1" dirty="0" err="1">
                <a:solidFill>
                  <a:schemeClr val="accent3">
                    <a:lumMod val="50000"/>
                  </a:schemeClr>
                </a:solidFill>
              </a:rPr>
              <a:t>потрібні</a:t>
            </a:r>
            <a:endParaRPr lang="ru-RU" sz="2400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5364088" y="5805264"/>
            <a:ext cx="3384376" cy="919401"/>
          </a:xfrm>
          <a:prstGeom prst="roundRect">
            <a:avLst/>
          </a:prstGeom>
          <a:ln/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ru-RU" sz="2400" b="1" dirty="0" err="1" smtClean="0">
                <a:solidFill>
                  <a:schemeClr val="bg1"/>
                </a:solidFill>
              </a:rPr>
              <a:t>піднятись</a:t>
            </a:r>
            <a:r>
              <a:rPr lang="ru-RU" sz="2400" b="1" dirty="0" smtClean="0">
                <a:solidFill>
                  <a:schemeClr val="bg1"/>
                </a:solidFill>
              </a:rPr>
              <a:t> </a:t>
            </a:r>
            <a:r>
              <a:rPr lang="ru-RU" sz="2400" b="1" dirty="0">
                <a:solidFill>
                  <a:schemeClr val="bg1"/>
                </a:solidFill>
              </a:rPr>
              <a:t>по сходах, </a:t>
            </a:r>
            <a:r>
              <a:rPr lang="ru-RU" sz="2400" b="1" dirty="0" err="1">
                <a:solidFill>
                  <a:schemeClr val="bg1"/>
                </a:solidFill>
              </a:rPr>
              <a:t>піднести</a:t>
            </a:r>
            <a:r>
              <a:rPr lang="ru-RU" sz="2400" b="1" dirty="0">
                <a:solidFill>
                  <a:schemeClr val="bg1"/>
                </a:solidFill>
              </a:rPr>
              <a:t> </a:t>
            </a:r>
            <a:r>
              <a:rPr lang="ru-RU" sz="2400" b="1" dirty="0" smtClean="0">
                <a:solidFill>
                  <a:schemeClr val="bg1"/>
                </a:solidFill>
              </a:rPr>
              <a:t>сумку</a:t>
            </a:r>
            <a:endParaRPr lang="ru-RU" sz="2400" dirty="0">
              <a:solidFill>
                <a:schemeClr val="bg1"/>
              </a:solidFill>
            </a:endParaRPr>
          </a:p>
        </p:txBody>
      </p:sp>
      <p:pic>
        <p:nvPicPr>
          <p:cNvPr id="4098" name="Picture 2" descr="https://ukr.media/static/ba/aimg/3/6/8/368121_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04768" y="980728"/>
            <a:ext cx="2498767" cy="2423804"/>
          </a:xfrm>
          <a:prstGeom prst="roundRect">
            <a:avLst/>
          </a:prstGeom>
          <a:noFill/>
          <a:ln w="19050">
            <a:solidFill>
              <a:schemeClr val="accent3">
                <a:lumMod val="75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https://static2.gazeta.ua/img2/cache/preview/865/865651_w_300.jpg?v=0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07614" y="1712451"/>
            <a:ext cx="2508833" cy="2007067"/>
          </a:xfrm>
          <a:prstGeom prst="roundRect">
            <a:avLst/>
          </a:prstGeom>
          <a:noFill/>
          <a:ln w="19050">
            <a:solidFill>
              <a:schemeClr val="accent3">
                <a:lumMod val="75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Скругленный прямоугольник 10"/>
          <p:cNvSpPr/>
          <p:nvPr/>
        </p:nvSpPr>
        <p:spPr>
          <a:xfrm>
            <a:off x="5885303" y="980728"/>
            <a:ext cx="2952328" cy="919401"/>
          </a:xfrm>
          <a:prstGeom prst="roundRect">
            <a:avLst/>
          </a:prstGeom>
          <a:ln/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ru-RU" sz="2400" b="1" dirty="0" err="1" smtClean="0">
                <a:solidFill>
                  <a:schemeClr val="bg1"/>
                </a:solidFill>
              </a:rPr>
              <a:t>Виконати</a:t>
            </a:r>
            <a:r>
              <a:rPr lang="ru-RU" sz="2400" b="1" dirty="0" smtClean="0">
                <a:solidFill>
                  <a:schemeClr val="bg1"/>
                </a:solidFill>
              </a:rPr>
              <a:t> </a:t>
            </a:r>
            <a:r>
              <a:rPr lang="ru-RU" sz="2400" b="1" dirty="0" err="1">
                <a:solidFill>
                  <a:schemeClr val="bg1"/>
                </a:solidFill>
              </a:rPr>
              <a:t>їхнє</a:t>
            </a:r>
            <a:r>
              <a:rPr lang="ru-RU" sz="2400" b="1" dirty="0">
                <a:solidFill>
                  <a:schemeClr val="bg1"/>
                </a:solidFill>
              </a:rPr>
              <a:t> </a:t>
            </a:r>
            <a:r>
              <a:rPr lang="ru-RU" sz="2400" b="1" dirty="0" err="1" smtClean="0">
                <a:solidFill>
                  <a:schemeClr val="bg1"/>
                </a:solidFill>
              </a:rPr>
              <a:t>прохання</a:t>
            </a:r>
            <a:r>
              <a:rPr lang="ru-RU" sz="2400" b="1" dirty="0" smtClean="0">
                <a:solidFill>
                  <a:schemeClr val="bg1"/>
                </a:solidFill>
              </a:rPr>
              <a:t> </a:t>
            </a:r>
            <a:endParaRPr lang="ru-RU" sz="2400" dirty="0">
              <a:solidFill>
                <a:schemeClr val="bg1"/>
              </a:solidFill>
            </a:endParaRPr>
          </a:p>
        </p:txBody>
      </p:sp>
      <p:pic>
        <p:nvPicPr>
          <p:cNvPr id="4104" name="Picture 8" descr="https://intermarium.news/wp-content/uploads/2018/11/babusya-e1541418140178-1280x720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5247" y="4236430"/>
            <a:ext cx="2836679" cy="1595632"/>
          </a:xfrm>
          <a:prstGeom prst="roundRect">
            <a:avLst/>
          </a:prstGeom>
          <a:noFill/>
          <a:ln w="19050">
            <a:solidFill>
              <a:schemeClr val="bg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Скругленный прямоугольник 12"/>
          <p:cNvSpPr/>
          <p:nvPr/>
        </p:nvSpPr>
        <p:spPr>
          <a:xfrm>
            <a:off x="160043" y="5808033"/>
            <a:ext cx="3206196" cy="919401"/>
          </a:xfrm>
          <a:prstGeom prst="roundRect">
            <a:avLst/>
          </a:prstGeom>
          <a:ln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ru-RU" sz="2400" b="1" dirty="0" err="1">
                <a:solidFill>
                  <a:schemeClr val="bg1"/>
                </a:solidFill>
              </a:rPr>
              <a:t>Д</a:t>
            </a:r>
            <a:r>
              <a:rPr lang="ru-RU" sz="2400" b="1" dirty="0" err="1" smtClean="0">
                <a:solidFill>
                  <a:schemeClr val="bg1"/>
                </a:solidFill>
              </a:rPr>
              <a:t>опомогти</a:t>
            </a:r>
            <a:r>
              <a:rPr lang="ru-RU" sz="2400" b="1" dirty="0" smtClean="0">
                <a:solidFill>
                  <a:schemeClr val="bg1"/>
                </a:solidFill>
              </a:rPr>
              <a:t> </a:t>
            </a:r>
            <a:r>
              <a:rPr lang="ru-RU" sz="2400" b="1" dirty="0">
                <a:solidFill>
                  <a:schemeClr val="bg1"/>
                </a:solidFill>
              </a:rPr>
              <a:t>перейти </a:t>
            </a:r>
            <a:r>
              <a:rPr lang="ru-RU" sz="2400" b="1" dirty="0" smtClean="0">
                <a:solidFill>
                  <a:schemeClr val="bg1"/>
                </a:solidFill>
              </a:rPr>
              <a:t>дорогу</a:t>
            </a:r>
            <a:endParaRPr lang="ru-RU" sz="2400" dirty="0">
              <a:solidFill>
                <a:schemeClr val="bg1"/>
              </a:solidFill>
            </a:endParaRPr>
          </a:p>
        </p:txBody>
      </p:sp>
      <p:pic>
        <p:nvPicPr>
          <p:cNvPr id="1026" name="Picture 2" descr="https://nuschool.com.ua/textbook/world/1klas_13/1klas_13.files/image066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9172" y="1980117"/>
            <a:ext cx="2990014" cy="2060284"/>
          </a:xfrm>
          <a:prstGeom prst="roundRect">
            <a:avLst/>
          </a:prstGeom>
          <a:noFill/>
          <a:ln w="19050">
            <a:solidFill>
              <a:schemeClr val="accent3">
                <a:lumMod val="75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Скругленный прямоугольник 11"/>
          <p:cNvSpPr/>
          <p:nvPr/>
        </p:nvSpPr>
        <p:spPr>
          <a:xfrm>
            <a:off x="330294" y="980727"/>
            <a:ext cx="3035944" cy="919401"/>
          </a:xfrm>
          <a:prstGeom prst="roundRect">
            <a:avLst/>
          </a:prstGeom>
          <a:ln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ru-RU" sz="2400" b="1" dirty="0" err="1">
                <a:solidFill>
                  <a:schemeClr val="bg1"/>
                </a:solidFill>
              </a:rPr>
              <a:t>П</a:t>
            </a:r>
            <a:r>
              <a:rPr lang="ru-RU" sz="2400" b="1" dirty="0" err="1" smtClean="0">
                <a:solidFill>
                  <a:schemeClr val="bg1"/>
                </a:solidFill>
              </a:rPr>
              <a:t>оступитися</a:t>
            </a:r>
            <a:r>
              <a:rPr lang="ru-RU" sz="2400" b="1" dirty="0" smtClean="0">
                <a:solidFill>
                  <a:schemeClr val="bg1"/>
                </a:solidFill>
              </a:rPr>
              <a:t> </a:t>
            </a:r>
            <a:r>
              <a:rPr lang="ru-RU" sz="2400" b="1" dirty="0" err="1" smtClean="0">
                <a:solidFill>
                  <a:schemeClr val="bg1"/>
                </a:solidFill>
              </a:rPr>
              <a:t>місцем</a:t>
            </a:r>
            <a:r>
              <a:rPr lang="ru-RU" sz="2400" b="1" dirty="0" smtClean="0">
                <a:solidFill>
                  <a:schemeClr val="bg1"/>
                </a:solidFill>
              </a:rPr>
              <a:t> у </a:t>
            </a:r>
            <a:r>
              <a:rPr lang="ru-RU" sz="2400" b="1" dirty="0" err="1" smtClean="0">
                <a:solidFill>
                  <a:schemeClr val="bg1"/>
                </a:solidFill>
              </a:rPr>
              <a:t>транспорті</a:t>
            </a:r>
            <a:r>
              <a:rPr lang="ru-RU" sz="2400" b="1" dirty="0" smtClean="0">
                <a:solidFill>
                  <a:schemeClr val="bg1"/>
                </a:solidFill>
              </a:rPr>
              <a:t> </a:t>
            </a:r>
            <a:endParaRPr lang="ru-RU" sz="2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50577691"/>
      </p:ext>
    </p:extLst>
  </p:cSld>
  <p:clrMapOvr>
    <a:masterClrMapping/>
  </p:clrMapOvr>
  <p:transition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4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4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3" dur="5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1" dur="5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0" grpId="0" animBg="1"/>
      <p:bldP spid="11" grpId="0" animBg="1"/>
      <p:bldP spid="13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467544" y="188640"/>
            <a:ext cx="8229600" cy="778098"/>
          </a:xfrm>
          <a:prstGeom prst="round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uk-UA" sz="4000" b="1" dirty="0" smtClean="0">
                <a:solidFill>
                  <a:schemeClr val="accent3">
                    <a:lumMod val="50000"/>
                  </a:schemeClr>
                </a:solidFill>
              </a:rPr>
              <a:t>Допомога літнім людям</a:t>
            </a:r>
            <a:endParaRPr lang="ru-RU" sz="4000" b="1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307975" y="1103196"/>
            <a:ext cx="6608082" cy="2862322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2000" b="1" dirty="0">
                <a:solidFill>
                  <a:schemeClr val="accent3">
                    <a:lumMod val="50000"/>
                  </a:schemeClr>
                </a:solidFill>
              </a:rPr>
              <a:t>Але є </a:t>
            </a:r>
            <a:r>
              <a:rPr lang="ru-RU" sz="2000" b="1" dirty="0" err="1">
                <a:solidFill>
                  <a:schemeClr val="accent3">
                    <a:lumMod val="50000"/>
                  </a:schemeClr>
                </a:solidFill>
              </a:rPr>
              <a:t>ще</a:t>
            </a:r>
            <a:r>
              <a:rPr lang="ru-RU" sz="2000" b="1" dirty="0">
                <a:solidFill>
                  <a:schemeClr val="accent3">
                    <a:lumMod val="50000"/>
                  </a:schemeClr>
                </a:solidFill>
              </a:rPr>
              <a:t> і </a:t>
            </a:r>
            <a:r>
              <a:rPr lang="ru-RU" sz="2000" b="1" dirty="0" err="1">
                <a:solidFill>
                  <a:schemeClr val="accent3">
                    <a:lumMod val="50000"/>
                  </a:schemeClr>
                </a:solidFill>
              </a:rPr>
              <a:t>чужі</a:t>
            </a:r>
            <a:r>
              <a:rPr lang="ru-RU" sz="2000" b="1" dirty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2000" b="1" dirty="0" err="1">
                <a:solidFill>
                  <a:schemeClr val="accent3">
                    <a:lumMod val="50000"/>
                  </a:schemeClr>
                </a:solidFill>
              </a:rPr>
              <a:t>дідусі</a:t>
            </a:r>
            <a:r>
              <a:rPr lang="ru-RU" sz="2000" b="1" dirty="0">
                <a:solidFill>
                  <a:schemeClr val="accent3">
                    <a:lumMod val="50000"/>
                  </a:schemeClr>
                </a:solidFill>
              </a:rPr>
              <a:t> і </a:t>
            </a:r>
            <a:r>
              <a:rPr lang="ru-RU" sz="2000" b="1" dirty="0" err="1">
                <a:solidFill>
                  <a:schemeClr val="accent3">
                    <a:lumMod val="50000"/>
                  </a:schemeClr>
                </a:solidFill>
              </a:rPr>
              <a:t>бабусі</a:t>
            </a:r>
            <a:r>
              <a:rPr lang="ru-RU" sz="2000" b="1" dirty="0">
                <a:solidFill>
                  <a:schemeClr val="accent3">
                    <a:lumMod val="50000"/>
                  </a:schemeClr>
                </a:solidFill>
              </a:rPr>
              <a:t>, в </a:t>
            </a:r>
            <a:r>
              <a:rPr lang="ru-RU" sz="2000" b="1" dirty="0" err="1">
                <a:solidFill>
                  <a:schemeClr val="accent3">
                    <a:lumMod val="50000"/>
                  </a:schemeClr>
                </a:solidFill>
              </a:rPr>
              <a:t>яких</a:t>
            </a:r>
            <a:r>
              <a:rPr lang="ru-RU" sz="2000" b="1" dirty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2000" b="1" dirty="0" err="1">
                <a:solidFill>
                  <a:schemeClr val="accent3">
                    <a:lumMod val="50000"/>
                  </a:schemeClr>
                </a:solidFill>
              </a:rPr>
              <a:t>немає</a:t>
            </a:r>
            <a:r>
              <a:rPr lang="ru-RU" sz="2000" b="1" dirty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2000" b="1" dirty="0" err="1">
                <a:solidFill>
                  <a:schemeClr val="accent3">
                    <a:lumMod val="50000"/>
                  </a:schemeClr>
                </a:solidFill>
              </a:rPr>
              <a:t>дітей</a:t>
            </a:r>
            <a:r>
              <a:rPr lang="ru-RU" sz="2000" b="1" dirty="0">
                <a:solidFill>
                  <a:schemeClr val="accent3">
                    <a:lumMod val="50000"/>
                  </a:schemeClr>
                </a:solidFill>
              </a:rPr>
              <a:t>, </a:t>
            </a:r>
            <a:r>
              <a:rPr lang="ru-RU" sz="2000" b="1" dirty="0" err="1">
                <a:solidFill>
                  <a:schemeClr val="accent3">
                    <a:lumMod val="50000"/>
                  </a:schemeClr>
                </a:solidFill>
              </a:rPr>
              <a:t>онуків</a:t>
            </a:r>
            <a:r>
              <a:rPr lang="ru-RU" sz="2000" b="1" dirty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2000" b="1" dirty="0" err="1">
                <a:solidFill>
                  <a:schemeClr val="accent3">
                    <a:lumMod val="50000"/>
                  </a:schemeClr>
                </a:solidFill>
              </a:rPr>
              <a:t>або</a:t>
            </a:r>
            <a:r>
              <a:rPr lang="ru-RU" sz="2000" b="1" dirty="0">
                <a:solidFill>
                  <a:schemeClr val="accent3">
                    <a:lumMod val="50000"/>
                  </a:schemeClr>
                </a:solidFill>
              </a:rPr>
              <a:t> вони </a:t>
            </a:r>
            <a:r>
              <a:rPr lang="ru-RU" sz="2000" b="1" dirty="0" err="1">
                <a:solidFill>
                  <a:schemeClr val="accent3">
                    <a:lumMod val="50000"/>
                  </a:schemeClr>
                </a:solidFill>
              </a:rPr>
              <a:t>дуже</a:t>
            </a:r>
            <a:r>
              <a:rPr lang="ru-RU" sz="2000" b="1" dirty="0">
                <a:solidFill>
                  <a:schemeClr val="accent3">
                    <a:lumMod val="50000"/>
                  </a:schemeClr>
                </a:solidFill>
              </a:rPr>
              <a:t> далеко. </a:t>
            </a:r>
            <a:r>
              <a:rPr lang="ru-RU" sz="2000" b="1" dirty="0" smtClean="0">
                <a:solidFill>
                  <a:schemeClr val="accent3">
                    <a:lumMod val="50000"/>
                  </a:schemeClr>
                </a:solidFill>
              </a:rPr>
              <a:t>У </a:t>
            </a:r>
            <a:r>
              <a:rPr lang="ru-RU" sz="2000" b="1" dirty="0">
                <a:solidFill>
                  <a:schemeClr val="accent3">
                    <a:lumMod val="50000"/>
                  </a:schemeClr>
                </a:solidFill>
              </a:rPr>
              <a:t>нас, </a:t>
            </a:r>
            <a:r>
              <a:rPr lang="ru-RU" sz="2000" b="1" dirty="0" err="1" smtClean="0">
                <a:solidFill>
                  <a:schemeClr val="accent3">
                    <a:lumMod val="50000"/>
                  </a:schemeClr>
                </a:solidFill>
              </a:rPr>
              <a:t>українців</a:t>
            </a:r>
            <a:r>
              <a:rPr lang="ru-RU" sz="2000" b="1" dirty="0">
                <a:solidFill>
                  <a:schemeClr val="accent3">
                    <a:lumMod val="50000"/>
                  </a:schemeClr>
                </a:solidFill>
              </a:rPr>
              <a:t>, </a:t>
            </a:r>
            <a:r>
              <a:rPr lang="ru-RU" sz="2000" b="1" dirty="0" err="1">
                <a:solidFill>
                  <a:schemeClr val="accent3">
                    <a:lumMod val="50000"/>
                  </a:schemeClr>
                </a:solidFill>
              </a:rPr>
              <a:t>цілком</a:t>
            </a:r>
            <a:r>
              <a:rPr lang="ru-RU" sz="2000" b="1" dirty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2000" b="1" dirty="0" err="1">
                <a:solidFill>
                  <a:schemeClr val="accent3">
                    <a:lumMod val="50000"/>
                  </a:schemeClr>
                </a:solidFill>
              </a:rPr>
              <a:t>природним</a:t>
            </a:r>
            <a:r>
              <a:rPr lang="ru-RU" sz="2000" b="1" dirty="0">
                <a:solidFill>
                  <a:schemeClr val="accent3">
                    <a:lumMod val="50000"/>
                  </a:schemeClr>
                </a:solidFill>
              </a:rPr>
              <a:t> є </a:t>
            </a:r>
            <a:r>
              <a:rPr lang="ru-RU" sz="2000" b="1" dirty="0" err="1">
                <a:solidFill>
                  <a:schemeClr val="accent3">
                    <a:lumMod val="50000"/>
                  </a:schemeClr>
                </a:solidFill>
              </a:rPr>
              <a:t>допомогти</a:t>
            </a:r>
            <a:r>
              <a:rPr lang="ru-RU" sz="2000" b="1" dirty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2000" b="1" dirty="0" err="1">
                <a:solidFill>
                  <a:schemeClr val="accent3">
                    <a:lumMod val="50000"/>
                  </a:schemeClr>
                </a:solidFill>
              </a:rPr>
              <a:t>знедоленому</a:t>
            </a:r>
            <a:r>
              <a:rPr lang="ru-RU" sz="2000" b="1" dirty="0">
                <a:solidFill>
                  <a:schemeClr val="accent3">
                    <a:lumMod val="50000"/>
                  </a:schemeClr>
                </a:solidFill>
              </a:rPr>
              <a:t>, </a:t>
            </a:r>
            <a:r>
              <a:rPr lang="ru-RU" sz="2000" b="1" dirty="0" err="1">
                <a:solidFill>
                  <a:schemeClr val="accent3">
                    <a:lumMod val="50000"/>
                  </a:schemeClr>
                </a:solidFill>
              </a:rPr>
              <a:t>нещасному</a:t>
            </a:r>
            <a:r>
              <a:rPr lang="ru-RU" sz="2000" b="1" dirty="0">
                <a:solidFill>
                  <a:schemeClr val="accent3">
                    <a:lumMod val="50000"/>
                  </a:schemeClr>
                </a:solidFill>
              </a:rPr>
              <a:t>, </a:t>
            </a:r>
            <a:r>
              <a:rPr lang="ru-RU" sz="2000" b="1" dirty="0" err="1">
                <a:solidFill>
                  <a:schemeClr val="accent3">
                    <a:lumMod val="50000"/>
                  </a:schemeClr>
                </a:solidFill>
              </a:rPr>
              <a:t>поділитися</a:t>
            </a:r>
            <a:r>
              <a:rPr lang="ru-RU" sz="2000" b="1" dirty="0">
                <a:solidFill>
                  <a:schemeClr val="accent3">
                    <a:lumMod val="50000"/>
                  </a:schemeClr>
                </a:solidFill>
              </a:rPr>
              <a:t> шматком </a:t>
            </a:r>
            <a:r>
              <a:rPr lang="ru-RU" sz="2000" b="1" dirty="0" err="1">
                <a:solidFill>
                  <a:schemeClr val="accent3">
                    <a:lumMod val="50000"/>
                  </a:schemeClr>
                </a:solidFill>
              </a:rPr>
              <a:t>хліба</a:t>
            </a:r>
            <a:r>
              <a:rPr lang="ru-RU" sz="2000" b="1" dirty="0">
                <a:solidFill>
                  <a:schemeClr val="accent3">
                    <a:lumMod val="50000"/>
                  </a:schemeClr>
                </a:solidFill>
              </a:rPr>
              <a:t>, </a:t>
            </a:r>
            <a:r>
              <a:rPr lang="ru-RU" sz="2000" b="1" dirty="0" err="1">
                <a:solidFill>
                  <a:schemeClr val="accent3">
                    <a:lumMod val="50000"/>
                  </a:schemeClr>
                </a:solidFill>
              </a:rPr>
              <a:t>дати</a:t>
            </a:r>
            <a:r>
              <a:rPr lang="ru-RU" sz="2000" b="1" dirty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2000" b="1" dirty="0" err="1">
                <a:solidFill>
                  <a:schemeClr val="accent3">
                    <a:lumMod val="50000"/>
                  </a:schemeClr>
                </a:solidFill>
              </a:rPr>
              <a:t>притулок</a:t>
            </a:r>
            <a:r>
              <a:rPr lang="ru-RU" sz="2000" b="1" dirty="0">
                <a:solidFill>
                  <a:schemeClr val="accent3">
                    <a:lumMod val="50000"/>
                  </a:schemeClr>
                </a:solidFill>
              </a:rPr>
              <a:t> бездомному, </a:t>
            </a:r>
            <a:r>
              <a:rPr lang="ru-RU" sz="2000" b="1" dirty="0" err="1">
                <a:solidFill>
                  <a:schemeClr val="accent3">
                    <a:lumMod val="50000"/>
                  </a:schemeClr>
                </a:solidFill>
              </a:rPr>
              <a:t>захистити</a:t>
            </a:r>
            <a:r>
              <a:rPr lang="ru-RU" sz="2000" b="1" dirty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2000" b="1" dirty="0" err="1">
                <a:solidFill>
                  <a:schemeClr val="accent3">
                    <a:lumMod val="50000"/>
                  </a:schemeClr>
                </a:solidFill>
              </a:rPr>
              <a:t>старість</a:t>
            </a:r>
            <a:r>
              <a:rPr lang="ru-RU" sz="2000" b="1" dirty="0">
                <a:solidFill>
                  <a:schemeClr val="accent3">
                    <a:lumMod val="50000"/>
                  </a:schemeClr>
                </a:solidFill>
              </a:rPr>
              <a:t> і </a:t>
            </a:r>
            <a:r>
              <a:rPr lang="ru-RU" sz="2000" b="1" dirty="0" err="1">
                <a:solidFill>
                  <a:schemeClr val="accent3">
                    <a:lumMod val="50000"/>
                  </a:schemeClr>
                </a:solidFill>
              </a:rPr>
              <a:t>немічність</a:t>
            </a:r>
            <a:r>
              <a:rPr lang="ru-RU" sz="2000" b="1" dirty="0">
                <a:solidFill>
                  <a:schemeClr val="accent3">
                    <a:lumMod val="50000"/>
                  </a:schemeClr>
                </a:solidFill>
              </a:rPr>
              <a:t>, </a:t>
            </a:r>
            <a:r>
              <a:rPr lang="ru-RU" sz="2000" b="1" dirty="0" err="1">
                <a:solidFill>
                  <a:schemeClr val="accent3">
                    <a:lumMod val="50000"/>
                  </a:schemeClr>
                </a:solidFill>
              </a:rPr>
              <a:t>порятувати</a:t>
            </a:r>
            <a:r>
              <a:rPr lang="ru-RU" sz="2000" b="1" dirty="0">
                <a:solidFill>
                  <a:schemeClr val="accent3">
                    <a:lumMod val="50000"/>
                  </a:schemeClr>
                </a:solidFill>
              </a:rPr>
              <a:t> хворого </a:t>
            </a:r>
            <a:r>
              <a:rPr lang="ru-RU" sz="2000" b="1" dirty="0" err="1">
                <a:solidFill>
                  <a:schemeClr val="accent3">
                    <a:lumMod val="50000"/>
                  </a:schemeClr>
                </a:solidFill>
              </a:rPr>
              <a:t>або</a:t>
            </a:r>
            <a:r>
              <a:rPr lang="ru-RU" sz="2000" b="1" dirty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2000" b="1" dirty="0" err="1">
                <a:solidFill>
                  <a:schemeClr val="accent3">
                    <a:lumMod val="50000"/>
                  </a:schemeClr>
                </a:solidFill>
              </a:rPr>
              <a:t>каліку</a:t>
            </a:r>
            <a:r>
              <a:rPr lang="ru-RU" sz="2000" b="1" dirty="0">
                <a:solidFill>
                  <a:schemeClr val="accent3">
                    <a:lumMod val="50000"/>
                  </a:schemeClr>
                </a:solidFill>
              </a:rPr>
              <a:t>, </a:t>
            </a:r>
            <a:r>
              <a:rPr lang="ru-RU" sz="2000" b="1" dirty="0" err="1">
                <a:solidFill>
                  <a:schemeClr val="accent3">
                    <a:lumMod val="50000"/>
                  </a:schemeClr>
                </a:solidFill>
              </a:rPr>
              <a:t>захистити</a:t>
            </a:r>
            <a:r>
              <a:rPr lang="ru-RU" sz="2000" b="1" dirty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2000" b="1" dirty="0" err="1">
                <a:solidFill>
                  <a:schemeClr val="accent3">
                    <a:lumMod val="50000"/>
                  </a:schemeClr>
                </a:solidFill>
              </a:rPr>
              <a:t>скривдженого</a:t>
            </a:r>
            <a:r>
              <a:rPr lang="ru-RU" sz="2000" b="1" dirty="0">
                <a:solidFill>
                  <a:schemeClr val="accent3">
                    <a:lumMod val="50000"/>
                  </a:schemeClr>
                </a:solidFill>
              </a:rPr>
              <a:t>.</a:t>
            </a:r>
          </a:p>
          <a:p>
            <a:pPr algn="ctr"/>
            <a:r>
              <a:rPr lang="ru-RU" sz="2000" b="1" dirty="0" smtClean="0">
                <a:solidFill>
                  <a:schemeClr val="accent3">
                    <a:lumMod val="50000"/>
                  </a:schemeClr>
                </a:solidFill>
              </a:rPr>
              <a:t>То </a:t>
            </a:r>
            <a:r>
              <a:rPr lang="ru-RU" sz="2000" b="1" dirty="0">
                <a:solidFill>
                  <a:schemeClr val="accent3">
                    <a:lumMod val="50000"/>
                  </a:schemeClr>
                </a:solidFill>
              </a:rPr>
              <a:t>ж  не </a:t>
            </a:r>
            <a:r>
              <a:rPr lang="ru-RU" sz="2000" b="1" dirty="0" err="1" smtClean="0">
                <a:solidFill>
                  <a:schemeClr val="accent3">
                    <a:lumMod val="50000"/>
                  </a:schemeClr>
                </a:solidFill>
              </a:rPr>
              <a:t>забудьмо</a:t>
            </a:r>
            <a:r>
              <a:rPr lang="ru-RU" sz="2000" b="1" dirty="0" smtClean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2000" b="1" dirty="0" err="1">
                <a:solidFill>
                  <a:schemeClr val="accent3">
                    <a:lumMod val="50000"/>
                  </a:schemeClr>
                </a:solidFill>
              </a:rPr>
              <a:t>всміхнутися</a:t>
            </a:r>
            <a:r>
              <a:rPr lang="ru-RU" sz="2000" b="1" dirty="0">
                <a:solidFill>
                  <a:schemeClr val="accent3">
                    <a:lumMod val="50000"/>
                  </a:schemeClr>
                </a:solidFill>
              </a:rPr>
              <a:t>, </a:t>
            </a:r>
            <a:r>
              <a:rPr lang="ru-RU" sz="2000" b="1" dirty="0" err="1">
                <a:solidFill>
                  <a:schemeClr val="accent3">
                    <a:lumMod val="50000"/>
                  </a:schemeClr>
                </a:solidFill>
              </a:rPr>
              <a:t>вітаючись</a:t>
            </a:r>
            <a:r>
              <a:rPr lang="ru-RU" sz="2000" b="1" dirty="0">
                <a:solidFill>
                  <a:schemeClr val="accent3">
                    <a:lumMod val="50000"/>
                  </a:schemeClr>
                </a:solidFill>
              </a:rPr>
              <a:t> з ними, </a:t>
            </a:r>
            <a:r>
              <a:rPr lang="ru-RU" sz="2000" b="1" dirty="0" err="1">
                <a:solidFill>
                  <a:schemeClr val="accent3">
                    <a:lumMod val="50000"/>
                  </a:schemeClr>
                </a:solidFill>
              </a:rPr>
              <a:t>зупинитись</a:t>
            </a:r>
            <a:r>
              <a:rPr lang="ru-RU" sz="2000" b="1" dirty="0">
                <a:solidFill>
                  <a:schemeClr val="accent3">
                    <a:lumMod val="50000"/>
                  </a:schemeClr>
                </a:solidFill>
              </a:rPr>
              <a:t> і </a:t>
            </a:r>
            <a:r>
              <a:rPr lang="ru-RU" sz="2000" b="1" dirty="0" err="1">
                <a:solidFill>
                  <a:schemeClr val="accent3">
                    <a:lumMod val="50000"/>
                  </a:schemeClr>
                </a:solidFill>
              </a:rPr>
              <a:t>поцікавитись</a:t>
            </a:r>
            <a:r>
              <a:rPr lang="ru-RU" sz="2000" b="1" dirty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2000" b="1" dirty="0" err="1">
                <a:solidFill>
                  <a:schemeClr val="accent3">
                    <a:lumMod val="50000"/>
                  </a:schemeClr>
                </a:solidFill>
              </a:rPr>
              <a:t>їх</a:t>
            </a:r>
            <a:r>
              <a:rPr lang="ru-RU" sz="2000" b="1" dirty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2000" b="1" dirty="0" err="1">
                <a:solidFill>
                  <a:schemeClr val="accent3">
                    <a:lumMod val="50000"/>
                  </a:schemeClr>
                </a:solidFill>
              </a:rPr>
              <a:t>самопочуттям</a:t>
            </a:r>
            <a:r>
              <a:rPr lang="ru-RU" sz="2000" b="1" dirty="0">
                <a:solidFill>
                  <a:schemeClr val="accent3">
                    <a:lumMod val="50000"/>
                  </a:schemeClr>
                </a:solidFill>
              </a:rPr>
              <a:t> і </a:t>
            </a:r>
            <a:r>
              <a:rPr lang="ru-RU" sz="2000" b="1" dirty="0" err="1">
                <a:solidFill>
                  <a:schemeClr val="accent3">
                    <a:lumMod val="50000"/>
                  </a:schemeClr>
                </a:solidFill>
              </a:rPr>
              <a:t>надати</a:t>
            </a:r>
            <a:r>
              <a:rPr lang="ru-RU" sz="2000" b="1" dirty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2000" b="1" dirty="0" err="1">
                <a:solidFill>
                  <a:schemeClr val="accent3">
                    <a:lumMod val="50000"/>
                  </a:schemeClr>
                </a:solidFill>
              </a:rPr>
              <a:t>посильну</a:t>
            </a:r>
            <a:r>
              <a:rPr lang="ru-RU" sz="2000" b="1" dirty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2000" b="1" dirty="0" err="1">
                <a:solidFill>
                  <a:schemeClr val="accent3">
                    <a:lumMod val="50000"/>
                  </a:schemeClr>
                </a:solidFill>
              </a:rPr>
              <a:t>допомогу</a:t>
            </a:r>
            <a:r>
              <a:rPr lang="ru-RU" sz="2000" b="1" dirty="0" smtClean="0">
                <a:solidFill>
                  <a:schemeClr val="accent3">
                    <a:lumMod val="50000"/>
                  </a:schemeClr>
                </a:solidFill>
              </a:rPr>
              <a:t>.</a:t>
            </a:r>
            <a:endParaRPr lang="ru-RU" sz="2000" b="1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2011730" y="3965518"/>
            <a:ext cx="4608512" cy="510778"/>
          </a:xfrm>
          <a:prstGeom prst="round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2400" b="1" dirty="0">
                <a:solidFill>
                  <a:schemeClr val="accent3">
                    <a:lumMod val="50000"/>
                  </a:schemeClr>
                </a:solidFill>
              </a:rPr>
              <a:t>Про бабусь </a:t>
            </a:r>
            <a:r>
              <a:rPr lang="ru-RU" sz="2400" b="1" dirty="0" err="1">
                <a:solidFill>
                  <a:schemeClr val="accent3">
                    <a:lumMod val="50000"/>
                  </a:schemeClr>
                </a:solidFill>
              </a:rPr>
              <a:t>складені</a:t>
            </a:r>
            <a:r>
              <a:rPr lang="ru-RU" sz="2400" b="1" dirty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2400" b="1" dirty="0" err="1">
                <a:solidFill>
                  <a:schemeClr val="accent3">
                    <a:lumMod val="50000"/>
                  </a:schemeClr>
                </a:solidFill>
              </a:rPr>
              <a:t>прислів’я</a:t>
            </a:r>
            <a:r>
              <a:rPr lang="ru-RU" sz="2400" b="1" dirty="0">
                <a:solidFill>
                  <a:schemeClr val="accent3">
                    <a:lumMod val="50000"/>
                  </a:schemeClr>
                </a:solidFill>
              </a:rPr>
              <a:t>.</a:t>
            </a:r>
          </a:p>
        </p:txBody>
      </p:sp>
      <p:pic>
        <p:nvPicPr>
          <p:cNvPr id="5122" name="Picture 2" descr="https://mamabook.com.ua/wp-content/uploads/2020/05/be89f79eed617b4156590d5cc8w8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6311" y="4476296"/>
            <a:ext cx="2829741" cy="2169468"/>
          </a:xfrm>
          <a:prstGeom prst="roundRect">
            <a:avLst/>
          </a:prstGeom>
          <a:noFill/>
          <a:ln w="19050">
            <a:solidFill>
              <a:schemeClr val="bg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AutoShape 4" descr="https://detskie-stihi.com/wp-content/uploads/2017/08/vnuchka-i-babushka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" name="AutoShape 6" descr="https://detskie-stihi.com/wp-content/uploads/2017/08/vnuchka-i-babushka.jpg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5128" name="Picture 8" descr="https://encrypted-tbn0.gstatic.com/images?q=tbn:ANd9GcT2ez4Uimz_DLuU_2hw7pz73r19bnJ76QgSj5haPXk3NhjI8wqaghcxTPf9It91023uQXs&amp;usqp=CAU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0375" y="4446928"/>
            <a:ext cx="2085138" cy="2085138"/>
          </a:xfrm>
          <a:prstGeom prst="roundRect">
            <a:avLst/>
          </a:prstGeom>
          <a:noFill/>
          <a:ln w="19050">
            <a:solidFill>
              <a:schemeClr val="bg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Скругленный прямоугольник 9"/>
          <p:cNvSpPr/>
          <p:nvPr/>
        </p:nvSpPr>
        <p:spPr>
          <a:xfrm>
            <a:off x="2911830" y="4633607"/>
            <a:ext cx="2808312" cy="919401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ru-RU" sz="2400" b="1" dirty="0" err="1">
                <a:solidFill>
                  <a:schemeClr val="bg1"/>
                </a:solidFill>
              </a:rPr>
              <a:t>Хто</a:t>
            </a:r>
            <a:r>
              <a:rPr lang="ru-RU" sz="2400" b="1" dirty="0">
                <a:solidFill>
                  <a:schemeClr val="bg1"/>
                </a:solidFill>
              </a:rPr>
              <a:t> бабусю </a:t>
            </a:r>
            <a:r>
              <a:rPr lang="ru-RU" sz="2400" b="1" dirty="0" err="1">
                <a:solidFill>
                  <a:schemeClr val="bg1"/>
                </a:solidFill>
              </a:rPr>
              <a:t>має</a:t>
            </a:r>
            <a:r>
              <a:rPr lang="ru-RU" sz="2400" b="1" dirty="0">
                <a:solidFill>
                  <a:schemeClr val="bg1"/>
                </a:solidFill>
              </a:rPr>
              <a:t>, </a:t>
            </a:r>
            <a:endParaRPr lang="ru-RU" sz="2400" b="1" dirty="0" smtClean="0">
              <a:solidFill>
                <a:schemeClr val="bg1"/>
              </a:solidFill>
            </a:endParaRPr>
          </a:p>
          <a:p>
            <a:pPr algn="ctr"/>
            <a:r>
              <a:rPr lang="ru-RU" sz="2400" b="1" dirty="0" smtClean="0">
                <a:solidFill>
                  <a:schemeClr val="bg1"/>
                </a:solidFill>
              </a:rPr>
              <a:t>той </a:t>
            </a:r>
            <a:r>
              <a:rPr lang="ru-RU" sz="2400" b="1" dirty="0" err="1">
                <a:solidFill>
                  <a:schemeClr val="bg1"/>
                </a:solidFill>
              </a:rPr>
              <a:t>потіху</a:t>
            </a:r>
            <a:r>
              <a:rPr lang="ru-RU" sz="2400" b="1" dirty="0">
                <a:solidFill>
                  <a:schemeClr val="bg1"/>
                </a:solidFill>
              </a:rPr>
              <a:t> </a:t>
            </a:r>
            <a:r>
              <a:rPr lang="ru-RU" sz="2400" b="1" dirty="0" err="1">
                <a:solidFill>
                  <a:schemeClr val="bg1"/>
                </a:solidFill>
              </a:rPr>
              <a:t>знає</a:t>
            </a:r>
            <a:r>
              <a:rPr lang="ru-RU" sz="2400" b="1" dirty="0" smtClean="0">
                <a:solidFill>
                  <a:schemeClr val="bg1"/>
                </a:solidFill>
              </a:rPr>
              <a:t>.</a:t>
            </a:r>
            <a:endParaRPr lang="ru-RU" sz="2400" dirty="0">
              <a:solidFill>
                <a:schemeClr val="bg1"/>
              </a:solidFill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2658737" y="5661248"/>
            <a:ext cx="3314497" cy="510778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solidFill>
                  <a:schemeClr val="bg1"/>
                </a:solidFill>
              </a:rPr>
              <a:t>Там </a:t>
            </a:r>
            <a:r>
              <a:rPr lang="ru-RU" sz="2400" b="1" dirty="0" err="1">
                <a:solidFill>
                  <a:schemeClr val="bg1"/>
                </a:solidFill>
              </a:rPr>
              <a:t>бабусі</a:t>
            </a:r>
            <a:r>
              <a:rPr lang="ru-RU" sz="2400" b="1" dirty="0">
                <a:solidFill>
                  <a:schemeClr val="bg1"/>
                </a:solidFill>
              </a:rPr>
              <a:t>, де </a:t>
            </a:r>
            <a:r>
              <a:rPr lang="ru-RU" sz="2400" b="1" dirty="0" err="1">
                <a:solidFill>
                  <a:schemeClr val="bg1"/>
                </a:solidFill>
              </a:rPr>
              <a:t>онуки</a:t>
            </a:r>
            <a:r>
              <a:rPr lang="ru-RU" sz="2400" b="1" dirty="0">
                <a:solidFill>
                  <a:schemeClr val="bg1"/>
                </a:solidFill>
              </a:rPr>
              <a:t>.</a:t>
            </a:r>
            <a:endParaRPr lang="ru-RU" sz="2400" dirty="0">
              <a:solidFill>
                <a:schemeClr val="bg1"/>
              </a:solidFill>
            </a:endParaRPr>
          </a:p>
        </p:txBody>
      </p:sp>
      <p:pic>
        <p:nvPicPr>
          <p:cNvPr id="1026" name="Picture 2" descr="Изображения «Бабуся малюнок» — бесплатное скачивание на ...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087" t="3169" r="19641" b="2289"/>
          <a:stretch/>
        </p:blipFill>
        <p:spPr bwMode="auto">
          <a:xfrm>
            <a:off x="7071186" y="1103196"/>
            <a:ext cx="1836000" cy="28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15934178"/>
      </p:ext>
    </p:extLst>
  </p:cSld>
  <p:clrMapOvr>
    <a:masterClrMapping/>
  </p:clrMapOvr>
  <p:transition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51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51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5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0" grpId="0" animBg="1"/>
      <p:bldP spid="11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467544" y="188640"/>
            <a:ext cx="8229600" cy="778098"/>
          </a:xfrm>
          <a:prstGeom prst="round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uk-UA" sz="4000" b="1" dirty="0" smtClean="0">
                <a:solidFill>
                  <a:schemeClr val="accent3">
                    <a:lumMod val="50000"/>
                  </a:schemeClr>
                </a:solidFill>
              </a:rPr>
              <a:t>Вправа «</a:t>
            </a:r>
            <a:r>
              <a:rPr lang="uk-UA" sz="4000" b="1" dirty="0" err="1" smtClean="0">
                <a:solidFill>
                  <a:schemeClr val="accent3">
                    <a:lumMod val="50000"/>
                  </a:schemeClr>
                </a:solidFill>
              </a:rPr>
              <a:t>Інтуіція</a:t>
            </a:r>
            <a:r>
              <a:rPr lang="uk-UA" sz="4000" b="1" dirty="0" smtClean="0">
                <a:solidFill>
                  <a:schemeClr val="accent3">
                    <a:lumMod val="50000"/>
                  </a:schemeClr>
                </a:solidFill>
              </a:rPr>
              <a:t>»</a:t>
            </a:r>
            <a:endParaRPr lang="ru-RU" sz="4000" b="1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2" name="AutoShape 4" descr="https://detskie-stihi.com/wp-content/uploads/2017/08/vnuchka-i-babushka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" name="AutoShape 6" descr="https://detskie-stihi.com/wp-content/uploads/2017/08/vnuchka-i-babushka.jpg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4098" name="Picture 2" descr="D:\4 клас\1 УКР. МОВА\ПОНОМАРЬОВА\Розвиток мовлення\Переказ Дві груші й одна\2022-10-18_20364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8119" y="1196752"/>
            <a:ext cx="3266329" cy="5020469"/>
          </a:xfrm>
          <a:prstGeom prst="roundRect">
            <a:avLst/>
          </a:prstGeom>
          <a:noFill/>
          <a:ln w="19050">
            <a:solidFill>
              <a:schemeClr val="accent3">
                <a:lumMod val="75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Заголовок 3"/>
          <p:cNvSpPr txBox="1">
            <a:spLocks/>
          </p:cNvSpPr>
          <p:nvPr/>
        </p:nvSpPr>
        <p:spPr>
          <a:xfrm>
            <a:off x="762496" y="1196752"/>
            <a:ext cx="3972142" cy="2160240"/>
          </a:xfrm>
          <a:prstGeom prst="round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uk-UA" sz="2800" b="1" dirty="0" smtClean="0">
                <a:solidFill>
                  <a:schemeClr val="accent3">
                    <a:lumMod val="50000"/>
                  </a:schemeClr>
                </a:solidFill>
              </a:rPr>
              <a:t>Поміркуйте, про що може йти мова в тексті, що має заголовок </a:t>
            </a:r>
          </a:p>
          <a:p>
            <a:r>
              <a:rPr lang="uk-UA" sz="2800" b="1" dirty="0" smtClean="0">
                <a:solidFill>
                  <a:schemeClr val="accent3">
                    <a:lumMod val="50000"/>
                  </a:schemeClr>
                </a:solidFill>
              </a:rPr>
              <a:t>«Дві груші й одна»</a:t>
            </a:r>
            <a:endParaRPr lang="ru-RU" sz="2800" b="1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10" name="Заголовок 3"/>
          <p:cNvSpPr txBox="1">
            <a:spLocks/>
          </p:cNvSpPr>
          <p:nvPr/>
        </p:nvSpPr>
        <p:spPr>
          <a:xfrm>
            <a:off x="762496" y="3789040"/>
            <a:ext cx="3972142" cy="1728192"/>
          </a:xfrm>
          <a:prstGeom prst="round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uk-UA" sz="2800" b="1" dirty="0" smtClean="0">
                <a:solidFill>
                  <a:schemeClr val="accent3">
                    <a:lumMod val="50000"/>
                  </a:schemeClr>
                </a:solidFill>
              </a:rPr>
              <a:t>А про що може йти мова в тексті з такою ілюстрацією?</a:t>
            </a:r>
            <a:endParaRPr lang="ru-RU" sz="2800" b="1" dirty="0">
              <a:solidFill>
                <a:schemeClr val="accent3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46985012"/>
      </p:ext>
    </p:extLst>
  </p:cSld>
  <p:clrMapOvr>
    <a:masterClrMapping/>
  </p:clrMapOvr>
  <p:transition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5490" y="908720"/>
            <a:ext cx="8971006" cy="5632311"/>
          </a:xfrm>
          <a:prstGeom prst="rect">
            <a:avLst/>
          </a:prstGeom>
          <a:ln w="19050"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uk-UA" sz="2400" b="1" dirty="0" smtClean="0">
                <a:solidFill>
                  <a:schemeClr val="accent3">
                    <a:lumMod val="50000"/>
                  </a:schemeClr>
                </a:solidFill>
              </a:rPr>
              <a:t>Сергійко </a:t>
            </a:r>
            <a:r>
              <a:rPr lang="uk-UA" sz="2400" b="1" dirty="0">
                <a:solidFill>
                  <a:schemeClr val="accent3">
                    <a:lumMod val="50000"/>
                  </a:schemeClr>
                </a:solidFill>
              </a:rPr>
              <a:t>й Леся гралися в саду. Повз них стежкою йшла незнайома бабуся. В одній руці вона несла кошик із грушами, другою опиралася на довгу сукувату палицю. Спіткнулася бабуся об камінець, що лежав на стежці, і мало не впала. Не втримала кошика. Випустила з рук, і груші розсипалися.</a:t>
            </a:r>
            <a:endParaRPr lang="ru-RU" sz="2400" b="1" dirty="0">
              <a:solidFill>
                <a:schemeClr val="accent3">
                  <a:lumMod val="50000"/>
                </a:schemeClr>
              </a:solidFill>
            </a:endParaRPr>
          </a:p>
          <a:p>
            <a:r>
              <a:rPr lang="uk-UA" sz="2400" b="1" dirty="0">
                <a:solidFill>
                  <a:schemeClr val="accent3">
                    <a:lumMod val="50000"/>
                  </a:schemeClr>
                </a:solidFill>
              </a:rPr>
              <a:t>-          От лихо! – скрушно мовила вона.</a:t>
            </a:r>
            <a:endParaRPr lang="ru-RU" sz="2400" b="1" dirty="0">
              <a:solidFill>
                <a:schemeClr val="accent3">
                  <a:lumMod val="50000"/>
                </a:schemeClr>
              </a:solidFill>
            </a:endParaRPr>
          </a:p>
          <a:p>
            <a:r>
              <a:rPr lang="uk-UA" sz="2400" b="1" dirty="0">
                <a:solidFill>
                  <a:schemeClr val="accent3">
                    <a:lumMod val="50000"/>
                  </a:schemeClr>
                </a:solidFill>
              </a:rPr>
              <a:t>Відкинула палицею камінець зі стежки й заходилася збирати розсипані груші.</a:t>
            </a:r>
            <a:endParaRPr lang="ru-RU" sz="2400" b="1" dirty="0">
              <a:solidFill>
                <a:schemeClr val="accent3">
                  <a:lumMod val="50000"/>
                </a:schemeClr>
              </a:solidFill>
            </a:endParaRPr>
          </a:p>
          <a:p>
            <a:r>
              <a:rPr lang="uk-UA" sz="2400" b="1" dirty="0">
                <a:solidFill>
                  <a:schemeClr val="accent3">
                    <a:lumMod val="50000"/>
                  </a:schemeClr>
                </a:solidFill>
              </a:rPr>
              <a:t>Тільки їй, старенькій, мабуть, важко було нахилятися за ними. Та, видно, ще й недобачала. Мацала, мацала навколо себе по стежці, по траві, поки не знаходила яку грушу.</a:t>
            </a:r>
            <a:endParaRPr lang="ru-RU" sz="2400" b="1" dirty="0">
              <a:solidFill>
                <a:schemeClr val="accent3">
                  <a:lumMod val="50000"/>
                </a:schemeClr>
              </a:solidFill>
            </a:endParaRPr>
          </a:p>
          <a:p>
            <a:r>
              <a:rPr lang="uk-UA" sz="2400" b="1" dirty="0">
                <a:solidFill>
                  <a:schemeClr val="accent3">
                    <a:lumMod val="50000"/>
                  </a:schemeClr>
                </a:solidFill>
              </a:rPr>
              <a:t>Сергійко підійшов до бабусі, став показувати, де вони лежать</a:t>
            </a:r>
            <a:r>
              <a:rPr lang="uk-UA" sz="2400" b="1" dirty="0" smtClean="0">
                <a:solidFill>
                  <a:schemeClr val="accent3">
                    <a:lumMod val="50000"/>
                  </a:schemeClr>
                </a:solidFill>
              </a:rPr>
              <a:t>.</a:t>
            </a:r>
          </a:p>
          <a:p>
            <a:r>
              <a:rPr lang="uk-UA" sz="2400" b="1" dirty="0">
                <a:solidFill>
                  <a:schemeClr val="accent3">
                    <a:lumMod val="50000"/>
                  </a:schemeClr>
                </a:solidFill>
              </a:rPr>
              <a:t>Ось…ось… - тикав пальцем. А коли бабуся і тоді водила руками не там, де він показував, Сергійко сердився:</a:t>
            </a:r>
            <a:endParaRPr lang="ru-RU" sz="2400" b="1" dirty="0">
              <a:solidFill>
                <a:schemeClr val="accent3">
                  <a:lumMod val="50000"/>
                </a:schemeClr>
              </a:solidFill>
            </a:endParaRPr>
          </a:p>
          <a:p>
            <a:r>
              <a:rPr lang="uk-UA" sz="2400" b="1" dirty="0">
                <a:solidFill>
                  <a:schemeClr val="accent3">
                    <a:lumMod val="50000"/>
                  </a:schemeClr>
                </a:solidFill>
              </a:rPr>
              <a:t>-          Та не там! Ось тут</a:t>
            </a:r>
            <a:r>
              <a:rPr lang="uk-UA" sz="2400" b="1" dirty="0" smtClean="0">
                <a:solidFill>
                  <a:schemeClr val="accent3">
                    <a:lumMod val="50000"/>
                  </a:schemeClr>
                </a:solidFill>
              </a:rPr>
              <a:t>…</a:t>
            </a:r>
            <a:endParaRPr lang="ru-RU" sz="2400" b="1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10" name="Заголовок 3"/>
          <p:cNvSpPr txBox="1">
            <a:spLocks/>
          </p:cNvSpPr>
          <p:nvPr/>
        </p:nvSpPr>
        <p:spPr>
          <a:xfrm>
            <a:off x="2051720" y="116632"/>
            <a:ext cx="4608512" cy="648072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3600" b="1" dirty="0" err="1" smtClean="0">
                <a:solidFill>
                  <a:schemeClr val="bg1"/>
                </a:solidFill>
              </a:rPr>
              <a:t>Дві</a:t>
            </a:r>
            <a:r>
              <a:rPr lang="ru-RU" sz="3600" b="1" dirty="0" smtClean="0">
                <a:solidFill>
                  <a:schemeClr val="bg1"/>
                </a:solidFill>
              </a:rPr>
              <a:t> </a:t>
            </a:r>
            <a:r>
              <a:rPr lang="ru-RU" sz="3600" b="1" dirty="0" err="1">
                <a:solidFill>
                  <a:schemeClr val="bg1"/>
                </a:solidFill>
              </a:rPr>
              <a:t>груші</a:t>
            </a:r>
            <a:r>
              <a:rPr lang="ru-RU" sz="3600" b="1" dirty="0">
                <a:solidFill>
                  <a:schemeClr val="bg1"/>
                </a:solidFill>
              </a:rPr>
              <a:t> й </a:t>
            </a:r>
            <a:r>
              <a:rPr lang="ru-RU" sz="3600" b="1" dirty="0" smtClean="0">
                <a:solidFill>
                  <a:schemeClr val="bg1"/>
                </a:solidFill>
              </a:rPr>
              <a:t>одна</a:t>
            </a:r>
            <a:endParaRPr lang="ru-RU" sz="36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79532166"/>
      </p:ext>
    </p:extLst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55516" y="908720"/>
            <a:ext cx="8708972" cy="4524315"/>
          </a:xfrm>
          <a:prstGeom prst="rect">
            <a:avLst/>
          </a:prstGeom>
          <a:ln w="19050"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uk-UA" sz="2400" b="1" dirty="0">
                <a:solidFill>
                  <a:schemeClr val="accent3">
                    <a:lumMod val="50000"/>
                  </a:schemeClr>
                </a:solidFill>
              </a:rPr>
              <a:t>–   </a:t>
            </a:r>
            <a:r>
              <a:rPr lang="uk-UA" sz="2400" b="1" dirty="0" smtClean="0">
                <a:solidFill>
                  <a:schemeClr val="accent3">
                    <a:lumMod val="50000"/>
                  </a:schemeClr>
                </a:solidFill>
              </a:rPr>
              <a:t>Бабуся </a:t>
            </a:r>
            <a:r>
              <a:rPr lang="uk-UA" sz="2400" b="1" dirty="0">
                <a:solidFill>
                  <a:schemeClr val="accent3">
                    <a:lumMod val="50000"/>
                  </a:schemeClr>
                </a:solidFill>
              </a:rPr>
              <a:t>слухняно підбирала.</a:t>
            </a:r>
            <a:endParaRPr lang="ru-RU" sz="2400" b="1" dirty="0">
              <a:solidFill>
                <a:schemeClr val="accent3">
                  <a:lumMod val="50000"/>
                </a:schemeClr>
              </a:solidFill>
            </a:endParaRPr>
          </a:p>
          <a:p>
            <a:r>
              <a:rPr lang="uk-UA" sz="2400" b="1" dirty="0">
                <a:solidFill>
                  <a:schemeClr val="accent3">
                    <a:lumMod val="50000"/>
                  </a:schemeClr>
                </a:solidFill>
              </a:rPr>
              <a:t>Прибігла й Леся. Побачила, що вони роблять, метнулася швиденько, визбирала решту груш у фартушок і висипала у кошик.</a:t>
            </a:r>
            <a:endParaRPr lang="ru-RU" sz="2400" b="1" dirty="0">
              <a:solidFill>
                <a:schemeClr val="accent3">
                  <a:lumMod val="50000"/>
                </a:schemeClr>
              </a:solidFill>
            </a:endParaRPr>
          </a:p>
          <a:p>
            <a:r>
              <a:rPr lang="uk-UA" sz="2400" b="1" dirty="0" smtClean="0">
                <a:solidFill>
                  <a:schemeClr val="accent3">
                    <a:lumMod val="50000"/>
                  </a:schemeClr>
                </a:solidFill>
              </a:rPr>
              <a:t>–</a:t>
            </a:r>
            <a:r>
              <a:rPr lang="uk-UA" sz="2400" b="1" dirty="0">
                <a:solidFill>
                  <a:schemeClr val="accent3">
                    <a:lumMod val="50000"/>
                  </a:schemeClr>
                </a:solidFill>
              </a:rPr>
              <a:t>   Спасибі вам, дітки, що допомогли, – подякувала бабуся. – Нате ж вам за це. Це тобі, дівчинко, – дала Лесі дві здоровенні, підрум’янені з боків груші. – А це тобі, хлопчику, </a:t>
            </a:r>
            <a:r>
              <a:rPr lang="uk-UA" sz="2400" b="1" dirty="0" smtClean="0">
                <a:solidFill>
                  <a:schemeClr val="accent3">
                    <a:lumMod val="50000"/>
                  </a:schemeClr>
                </a:solidFill>
              </a:rPr>
              <a:t>– простягла </a:t>
            </a:r>
            <a:r>
              <a:rPr lang="uk-UA" sz="2400" b="1" dirty="0">
                <a:solidFill>
                  <a:schemeClr val="accent3">
                    <a:lumMod val="50000"/>
                  </a:schemeClr>
                </a:solidFill>
              </a:rPr>
              <a:t>лише одну грушу, хоча також велику й підрум’янену. Ще раз подякувала їм, попрощалася й рушила далі стежкою.</a:t>
            </a:r>
            <a:endParaRPr lang="ru-RU" sz="2400" b="1" dirty="0">
              <a:solidFill>
                <a:schemeClr val="accent3">
                  <a:lumMod val="50000"/>
                </a:schemeClr>
              </a:solidFill>
            </a:endParaRPr>
          </a:p>
          <a:p>
            <a:r>
              <a:rPr lang="uk-UA" sz="2400" b="1" dirty="0" smtClean="0">
                <a:solidFill>
                  <a:schemeClr val="accent3">
                    <a:lumMod val="50000"/>
                  </a:schemeClr>
                </a:solidFill>
              </a:rPr>
              <a:t>     Сергійко </a:t>
            </a:r>
            <a:r>
              <a:rPr lang="uk-UA" sz="2400" b="1" dirty="0">
                <a:solidFill>
                  <a:schemeClr val="accent3">
                    <a:lumMod val="50000"/>
                  </a:schemeClr>
                </a:solidFill>
              </a:rPr>
              <a:t>здивувався, чому Лесі бабуся дала дві груші, а йому одну. </a:t>
            </a:r>
            <a:endParaRPr lang="ru-RU" sz="2400" b="1" dirty="0">
              <a:solidFill>
                <a:schemeClr val="accent3">
                  <a:lumMod val="50000"/>
                </a:schemeClr>
              </a:solidFill>
            </a:endParaRPr>
          </a:p>
          <a:p>
            <a:r>
              <a:rPr lang="uk-UA" sz="2400" b="1" dirty="0" smtClean="0">
                <a:solidFill>
                  <a:schemeClr val="accent3">
                    <a:lumMod val="50000"/>
                  </a:schemeClr>
                </a:solidFill>
              </a:rPr>
              <a:t>                                                                                 За </a:t>
            </a:r>
            <a:r>
              <a:rPr lang="uk-UA" sz="2400" b="1" dirty="0">
                <a:solidFill>
                  <a:schemeClr val="accent3">
                    <a:lumMod val="50000"/>
                  </a:schemeClr>
                </a:solidFill>
              </a:rPr>
              <a:t>Б. </a:t>
            </a:r>
            <a:r>
              <a:rPr lang="uk-UA" sz="2400" b="1" dirty="0" smtClean="0">
                <a:solidFill>
                  <a:schemeClr val="accent3">
                    <a:lumMod val="50000"/>
                  </a:schemeClr>
                </a:solidFill>
              </a:rPr>
              <a:t>Комаром</a:t>
            </a:r>
          </a:p>
        </p:txBody>
      </p:sp>
      <p:sp>
        <p:nvSpPr>
          <p:cNvPr id="7" name="Заголовок 3"/>
          <p:cNvSpPr txBox="1">
            <a:spLocks/>
          </p:cNvSpPr>
          <p:nvPr/>
        </p:nvSpPr>
        <p:spPr>
          <a:xfrm>
            <a:off x="1907704" y="116632"/>
            <a:ext cx="4464496" cy="648072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3600" b="1" dirty="0" err="1" smtClean="0">
                <a:solidFill>
                  <a:schemeClr val="bg1"/>
                </a:solidFill>
              </a:rPr>
              <a:t>Дві</a:t>
            </a:r>
            <a:r>
              <a:rPr lang="ru-RU" sz="3600" b="1" dirty="0" smtClean="0">
                <a:solidFill>
                  <a:schemeClr val="bg1"/>
                </a:solidFill>
              </a:rPr>
              <a:t> </a:t>
            </a:r>
            <a:r>
              <a:rPr lang="ru-RU" sz="3600" b="1" dirty="0" err="1">
                <a:solidFill>
                  <a:schemeClr val="bg1"/>
                </a:solidFill>
              </a:rPr>
              <a:t>груші</a:t>
            </a:r>
            <a:r>
              <a:rPr lang="ru-RU" sz="3600" b="1" dirty="0">
                <a:solidFill>
                  <a:schemeClr val="bg1"/>
                </a:solidFill>
              </a:rPr>
              <a:t> й </a:t>
            </a:r>
            <a:r>
              <a:rPr lang="ru-RU" sz="3600" b="1" dirty="0" smtClean="0">
                <a:solidFill>
                  <a:schemeClr val="bg1"/>
                </a:solidFill>
              </a:rPr>
              <a:t>одна</a:t>
            </a:r>
            <a:endParaRPr lang="ru-RU" sz="3600" b="1" dirty="0">
              <a:solidFill>
                <a:schemeClr val="bg1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-17228" y="5943600"/>
            <a:ext cx="1060836" cy="914400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uk-UA" sz="2400" b="1" dirty="0" err="1" smtClean="0">
                <a:solidFill>
                  <a:schemeClr val="accent3">
                    <a:lumMod val="50000"/>
                  </a:schemeClr>
                </a:solidFill>
              </a:rPr>
              <a:t>Ст</a:t>
            </a:r>
            <a:r>
              <a:rPr lang="uk-UA" sz="2400" b="1" dirty="0" smtClean="0">
                <a:solidFill>
                  <a:schemeClr val="accent3">
                    <a:lumMod val="50000"/>
                  </a:schemeClr>
                </a:solidFill>
              </a:rPr>
              <a:t> 16</a:t>
            </a:r>
          </a:p>
          <a:p>
            <a:pPr algn="ctr"/>
            <a:r>
              <a:rPr lang="uk-UA" sz="2400" b="1" dirty="0" smtClean="0">
                <a:solidFill>
                  <a:schemeClr val="accent3">
                    <a:lumMod val="50000"/>
                  </a:schemeClr>
                </a:solidFill>
              </a:rPr>
              <a:t>№</a:t>
            </a:r>
            <a:r>
              <a:rPr lang="uk-UA" sz="2400" b="1" dirty="0">
                <a:solidFill>
                  <a:schemeClr val="accent3">
                    <a:lumMod val="50000"/>
                  </a:schemeClr>
                </a:solidFill>
              </a:rPr>
              <a:t>1</a:t>
            </a:r>
            <a:r>
              <a:rPr lang="uk-UA" sz="2400" b="1" dirty="0" smtClean="0">
                <a:solidFill>
                  <a:schemeClr val="accent3">
                    <a:lumMod val="50000"/>
                  </a:schemeClr>
                </a:solidFill>
              </a:rPr>
              <a:t> </a:t>
            </a:r>
            <a:endParaRPr lang="ru-RU" sz="2400" b="1" dirty="0">
              <a:solidFill>
                <a:schemeClr val="accent3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11961650"/>
      </p:ext>
    </p:extLst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3"/>
          <p:cNvSpPr txBox="1">
            <a:spLocks/>
          </p:cNvSpPr>
          <p:nvPr/>
        </p:nvSpPr>
        <p:spPr>
          <a:xfrm>
            <a:off x="539552" y="188640"/>
            <a:ext cx="4536504" cy="662461"/>
          </a:xfrm>
          <a:prstGeom prst="round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uk-UA" sz="3600" b="1" dirty="0" smtClean="0">
                <a:solidFill>
                  <a:schemeClr val="accent3">
                    <a:lumMod val="50000"/>
                  </a:schemeClr>
                </a:solidFill>
              </a:rPr>
              <a:t>Вправа «Мікрофон»</a:t>
            </a:r>
            <a:endParaRPr lang="ru-RU" sz="3600" b="1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7" name="Заголовок 3"/>
          <p:cNvSpPr txBox="1">
            <a:spLocks/>
          </p:cNvSpPr>
          <p:nvPr/>
        </p:nvSpPr>
        <p:spPr>
          <a:xfrm>
            <a:off x="556420" y="1035113"/>
            <a:ext cx="4896544" cy="521679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uk-UA" sz="2400" b="1" dirty="0" smtClean="0">
                <a:solidFill>
                  <a:schemeClr val="bg1"/>
                </a:solidFill>
              </a:rPr>
              <a:t>1. </a:t>
            </a:r>
            <a:r>
              <a:rPr lang="uk-UA" sz="2400" b="1" dirty="0">
                <a:solidFill>
                  <a:schemeClr val="bg1"/>
                </a:solidFill>
              </a:rPr>
              <a:t>Чому бабуся розсипала груші</a:t>
            </a:r>
            <a:r>
              <a:rPr lang="uk-UA" sz="2400" b="1" dirty="0" smtClean="0">
                <a:solidFill>
                  <a:schemeClr val="bg1"/>
                </a:solidFill>
              </a:rPr>
              <a:t>?</a:t>
            </a:r>
            <a:endParaRPr lang="ru-RU" sz="2400" b="1" dirty="0">
              <a:solidFill>
                <a:schemeClr val="bg1"/>
              </a:solidFill>
            </a:endParaRPr>
          </a:p>
        </p:txBody>
      </p:sp>
      <p:sp>
        <p:nvSpPr>
          <p:cNvPr id="8" name="Заголовок 3"/>
          <p:cNvSpPr txBox="1">
            <a:spLocks/>
          </p:cNvSpPr>
          <p:nvPr/>
        </p:nvSpPr>
        <p:spPr>
          <a:xfrm>
            <a:off x="539552" y="1595666"/>
            <a:ext cx="5167708" cy="1210695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uk-UA" sz="2400" b="1" dirty="0" smtClean="0">
                <a:solidFill>
                  <a:schemeClr val="bg1"/>
                </a:solidFill>
              </a:rPr>
              <a:t>Спіткнулася </a:t>
            </a:r>
            <a:r>
              <a:rPr lang="uk-UA" sz="2400" b="1" dirty="0">
                <a:solidFill>
                  <a:schemeClr val="bg1"/>
                </a:solidFill>
              </a:rPr>
              <a:t>бабуся об </a:t>
            </a:r>
            <a:r>
              <a:rPr lang="uk-UA" sz="2400" b="1" dirty="0" smtClean="0">
                <a:solidFill>
                  <a:schemeClr val="bg1"/>
                </a:solidFill>
              </a:rPr>
              <a:t>камінець на стежці, випустила з рук кошика і </a:t>
            </a:r>
            <a:r>
              <a:rPr lang="uk-UA" sz="2400" b="1" dirty="0">
                <a:solidFill>
                  <a:schemeClr val="bg1"/>
                </a:solidFill>
              </a:rPr>
              <a:t>груші розсипалися</a:t>
            </a:r>
            <a:r>
              <a:rPr lang="uk-UA" sz="2400" b="1" dirty="0" smtClean="0">
                <a:solidFill>
                  <a:schemeClr val="bg1"/>
                </a:solidFill>
              </a:rPr>
              <a:t>.</a:t>
            </a:r>
            <a:endParaRPr lang="ru-RU" sz="2400" b="1" dirty="0">
              <a:solidFill>
                <a:schemeClr val="bg1"/>
              </a:solidFill>
            </a:endParaRPr>
          </a:p>
        </p:txBody>
      </p:sp>
      <p:sp>
        <p:nvSpPr>
          <p:cNvPr id="9" name="Заголовок 3"/>
          <p:cNvSpPr txBox="1">
            <a:spLocks/>
          </p:cNvSpPr>
          <p:nvPr/>
        </p:nvSpPr>
        <p:spPr>
          <a:xfrm>
            <a:off x="560796" y="3487567"/>
            <a:ext cx="5379356" cy="812501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uk-UA" sz="2400" b="1" dirty="0" smtClean="0">
                <a:solidFill>
                  <a:schemeClr val="bg1"/>
                </a:solidFill>
              </a:rPr>
              <a:t>Ні, старенькій було важко нахилятися </a:t>
            </a:r>
            <a:r>
              <a:rPr lang="uk-UA" sz="2400" b="1" dirty="0">
                <a:solidFill>
                  <a:schemeClr val="bg1"/>
                </a:solidFill>
              </a:rPr>
              <a:t>за ними</a:t>
            </a:r>
            <a:r>
              <a:rPr lang="uk-UA" sz="2400" b="1" dirty="0" smtClean="0">
                <a:solidFill>
                  <a:schemeClr val="bg1"/>
                </a:solidFill>
              </a:rPr>
              <a:t>.</a:t>
            </a:r>
            <a:r>
              <a:rPr lang="uk-UA" sz="2400" b="1" dirty="0">
                <a:solidFill>
                  <a:schemeClr val="bg1"/>
                </a:solidFill>
              </a:rPr>
              <a:t> </a:t>
            </a:r>
            <a:r>
              <a:rPr lang="uk-UA" sz="2400" b="1" dirty="0" smtClean="0">
                <a:solidFill>
                  <a:schemeClr val="bg1"/>
                </a:solidFill>
              </a:rPr>
              <a:t>Та ще </a:t>
            </a:r>
            <a:r>
              <a:rPr lang="uk-UA" sz="2400" b="1" dirty="0">
                <a:solidFill>
                  <a:schemeClr val="bg1"/>
                </a:solidFill>
              </a:rPr>
              <a:t>й </a:t>
            </a:r>
            <a:r>
              <a:rPr lang="uk-UA" sz="2400" b="1" dirty="0" smtClean="0">
                <a:solidFill>
                  <a:schemeClr val="bg1"/>
                </a:solidFill>
              </a:rPr>
              <a:t>вона недобачала. </a:t>
            </a:r>
            <a:endParaRPr lang="ru-RU" sz="2400" b="1" dirty="0">
              <a:solidFill>
                <a:schemeClr val="bg1"/>
              </a:solidFill>
            </a:endParaRPr>
          </a:p>
        </p:txBody>
      </p:sp>
      <p:sp>
        <p:nvSpPr>
          <p:cNvPr id="10" name="Заголовок 3"/>
          <p:cNvSpPr txBox="1">
            <a:spLocks/>
          </p:cNvSpPr>
          <p:nvPr/>
        </p:nvSpPr>
        <p:spPr>
          <a:xfrm>
            <a:off x="503780" y="5163673"/>
            <a:ext cx="8352928" cy="1008112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uk-UA" sz="2400" b="1" dirty="0" smtClean="0">
                <a:solidFill>
                  <a:schemeClr val="bg1"/>
                </a:solidFill>
              </a:rPr>
              <a:t>Сергій показував, де лежать груші, сам не піднімав. А Леся, коли побачила, зразу кинулась піднімати і класти в кошик.</a:t>
            </a:r>
          </a:p>
        </p:txBody>
      </p:sp>
      <p:sp>
        <p:nvSpPr>
          <p:cNvPr id="12" name="Заголовок 3"/>
          <p:cNvSpPr txBox="1">
            <a:spLocks/>
          </p:cNvSpPr>
          <p:nvPr/>
        </p:nvSpPr>
        <p:spPr>
          <a:xfrm>
            <a:off x="5707260" y="267841"/>
            <a:ext cx="3192152" cy="661940"/>
          </a:xfrm>
          <a:prstGeom prst="round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uk-UA" sz="2400" b="1" dirty="0" smtClean="0">
                <a:solidFill>
                  <a:schemeClr val="accent3">
                    <a:lumMod val="50000"/>
                  </a:schemeClr>
                </a:solidFill>
              </a:rPr>
              <a:t>Дайте відповіді на запитання</a:t>
            </a:r>
            <a:endParaRPr lang="ru-RU" sz="2400" b="1" dirty="0">
              <a:solidFill>
                <a:schemeClr val="accent3">
                  <a:lumMod val="50000"/>
                </a:schemeClr>
              </a:solidFill>
            </a:endParaRPr>
          </a:p>
        </p:txBody>
      </p:sp>
      <p:pic>
        <p:nvPicPr>
          <p:cNvPr id="18" name="Picture 2" descr="D:\4 клас\1 УКР. МОВА\ПОНОМАРЬОВА\Розвиток мовлення\Переказ Дві груші й одна\2022-10-18_203640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430" b="1984"/>
          <a:stretch/>
        </p:blipFill>
        <p:spPr bwMode="auto">
          <a:xfrm>
            <a:off x="6051696" y="1023673"/>
            <a:ext cx="2847716" cy="4140000"/>
          </a:xfrm>
          <a:prstGeom prst="roundRect">
            <a:avLst/>
          </a:prstGeom>
          <a:noFill/>
          <a:ln w="19050">
            <a:solidFill>
              <a:schemeClr val="accent3">
                <a:lumMod val="75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Заголовок 3"/>
          <p:cNvSpPr txBox="1">
            <a:spLocks/>
          </p:cNvSpPr>
          <p:nvPr/>
        </p:nvSpPr>
        <p:spPr>
          <a:xfrm>
            <a:off x="566812" y="2996952"/>
            <a:ext cx="5373340" cy="490615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uk-UA" sz="2400" b="1" dirty="0" smtClean="0">
                <a:solidFill>
                  <a:schemeClr val="bg1"/>
                </a:solidFill>
              </a:rPr>
              <a:t>2. </a:t>
            </a:r>
            <a:r>
              <a:rPr lang="uk-UA" sz="2400" b="1" dirty="0">
                <a:solidFill>
                  <a:schemeClr val="bg1"/>
                </a:solidFill>
              </a:rPr>
              <a:t> Чи змогла вона сама позбирати їх?</a:t>
            </a:r>
            <a:endParaRPr lang="ru-RU" sz="2400" b="1" dirty="0">
              <a:solidFill>
                <a:schemeClr val="bg1"/>
              </a:solidFill>
            </a:endParaRPr>
          </a:p>
        </p:txBody>
      </p:sp>
      <p:sp>
        <p:nvSpPr>
          <p:cNvPr id="20" name="Заголовок 3"/>
          <p:cNvSpPr txBox="1">
            <a:spLocks/>
          </p:cNvSpPr>
          <p:nvPr/>
        </p:nvSpPr>
        <p:spPr>
          <a:xfrm>
            <a:off x="484224" y="4537241"/>
            <a:ext cx="5455928" cy="524469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uk-UA" sz="2400" b="1" dirty="0" smtClean="0">
                <a:solidFill>
                  <a:schemeClr val="bg1"/>
                </a:solidFill>
              </a:rPr>
              <a:t>3. </a:t>
            </a:r>
            <a:r>
              <a:rPr lang="uk-UA" sz="2400" b="1" dirty="0">
                <a:solidFill>
                  <a:schemeClr val="bg1"/>
                </a:solidFill>
              </a:rPr>
              <a:t> Як кожен із дітей допомагав бабусі?</a:t>
            </a:r>
            <a:endParaRPr lang="ru-RU" sz="2400" b="1" dirty="0">
              <a:solidFill>
                <a:schemeClr val="bg1"/>
              </a:solidFill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-17228" y="5943600"/>
            <a:ext cx="844812" cy="914400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uk-UA" sz="2400" b="1" dirty="0" err="1" smtClean="0">
                <a:solidFill>
                  <a:schemeClr val="accent3">
                    <a:lumMod val="50000"/>
                  </a:schemeClr>
                </a:solidFill>
              </a:rPr>
              <a:t>Ст</a:t>
            </a:r>
            <a:r>
              <a:rPr lang="uk-UA" sz="2400" b="1" dirty="0" smtClean="0">
                <a:solidFill>
                  <a:schemeClr val="accent3">
                    <a:lumMod val="50000"/>
                  </a:schemeClr>
                </a:solidFill>
              </a:rPr>
              <a:t> 17</a:t>
            </a:r>
          </a:p>
          <a:p>
            <a:pPr algn="ctr"/>
            <a:r>
              <a:rPr lang="uk-UA" sz="2400" b="1" dirty="0" smtClean="0">
                <a:solidFill>
                  <a:schemeClr val="accent3">
                    <a:lumMod val="50000"/>
                  </a:schemeClr>
                </a:solidFill>
              </a:rPr>
              <a:t>№3 </a:t>
            </a:r>
            <a:endParaRPr lang="ru-RU" sz="2400" b="1" dirty="0">
              <a:solidFill>
                <a:schemeClr val="accent3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53976773"/>
      </p:ext>
    </p:extLst>
  </p:cSld>
  <p:clrMapOvr>
    <a:masterClrMapping/>
  </p:clrMapOvr>
  <p:transition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10" grpId="0" animBg="1"/>
      <p:bldP spid="19" grpId="0" animBg="1"/>
      <p:bldP spid="20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Заголовок 3"/>
          <p:cNvSpPr txBox="1">
            <a:spLocks/>
          </p:cNvSpPr>
          <p:nvPr/>
        </p:nvSpPr>
        <p:spPr>
          <a:xfrm>
            <a:off x="5796135" y="1096048"/>
            <a:ext cx="3031268" cy="4665904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uk-UA" sz="2400" b="1" dirty="0">
                <a:solidFill>
                  <a:schemeClr val="bg1"/>
                </a:solidFill>
              </a:rPr>
              <a:t> </a:t>
            </a:r>
            <a:r>
              <a:rPr lang="uk-UA" sz="2400" b="1" dirty="0" smtClean="0">
                <a:solidFill>
                  <a:schemeClr val="bg1"/>
                </a:solidFill>
              </a:rPr>
              <a:t>Тому </a:t>
            </a:r>
            <a:r>
              <a:rPr lang="uk-UA" sz="2400" b="1" dirty="0">
                <a:solidFill>
                  <a:schemeClr val="bg1"/>
                </a:solidFill>
              </a:rPr>
              <a:t>що хлопчик не допоміг бабусі позбирати груші так, як це зробила Леся, а лише вказував, де вони лежать. А старенькій важко було їх знаходити. Слід шанувати старших і завжди допомагати </a:t>
            </a:r>
            <a:r>
              <a:rPr lang="uk-UA" sz="2400" b="1" dirty="0" smtClean="0">
                <a:solidFill>
                  <a:schemeClr val="bg1"/>
                </a:solidFill>
              </a:rPr>
              <a:t>їм</a:t>
            </a:r>
            <a:endParaRPr lang="ru-RU" sz="2400" b="1" dirty="0">
              <a:solidFill>
                <a:schemeClr val="bg1"/>
              </a:solidFill>
            </a:endParaRPr>
          </a:p>
        </p:txBody>
      </p:sp>
      <p:sp>
        <p:nvSpPr>
          <p:cNvPr id="5" name="Заголовок 3"/>
          <p:cNvSpPr txBox="1">
            <a:spLocks/>
          </p:cNvSpPr>
          <p:nvPr/>
        </p:nvSpPr>
        <p:spPr>
          <a:xfrm>
            <a:off x="539552" y="267842"/>
            <a:ext cx="4752528" cy="662461"/>
          </a:xfrm>
          <a:prstGeom prst="round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uk-UA" sz="3600" b="1" dirty="0" smtClean="0">
                <a:solidFill>
                  <a:schemeClr val="accent3">
                    <a:lumMod val="50000"/>
                  </a:schemeClr>
                </a:solidFill>
              </a:rPr>
              <a:t>Вправа «Мікрофон»</a:t>
            </a:r>
            <a:endParaRPr lang="ru-RU" sz="3600" b="1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7" name="Заголовок 3"/>
          <p:cNvSpPr txBox="1">
            <a:spLocks/>
          </p:cNvSpPr>
          <p:nvPr/>
        </p:nvSpPr>
        <p:spPr>
          <a:xfrm>
            <a:off x="571403" y="3429000"/>
            <a:ext cx="4501078" cy="815749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uk-UA" sz="2400" b="1" dirty="0" smtClean="0">
                <a:solidFill>
                  <a:schemeClr val="bg1"/>
                </a:solidFill>
              </a:rPr>
              <a:t>Вона пригостила Лесю двома грушами, а Сергійка однією.</a:t>
            </a:r>
            <a:endParaRPr lang="ru-RU" sz="2400" b="1" dirty="0">
              <a:solidFill>
                <a:schemeClr val="bg1"/>
              </a:solidFill>
            </a:endParaRPr>
          </a:p>
        </p:txBody>
      </p:sp>
      <p:sp>
        <p:nvSpPr>
          <p:cNvPr id="8" name="Заголовок 3"/>
          <p:cNvSpPr txBox="1">
            <a:spLocks/>
          </p:cNvSpPr>
          <p:nvPr/>
        </p:nvSpPr>
        <p:spPr>
          <a:xfrm>
            <a:off x="527258" y="1553669"/>
            <a:ext cx="4545223" cy="870144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uk-UA" sz="2400" b="1" dirty="0" smtClean="0">
                <a:solidFill>
                  <a:schemeClr val="bg1"/>
                </a:solidFill>
              </a:rPr>
              <a:t>Допомога Лесі була кращою, щирою, швидкою. </a:t>
            </a:r>
            <a:endParaRPr lang="ru-RU" sz="2400" b="1" dirty="0">
              <a:solidFill>
                <a:schemeClr val="bg1"/>
              </a:solidFill>
            </a:endParaRPr>
          </a:p>
        </p:txBody>
      </p:sp>
      <p:sp>
        <p:nvSpPr>
          <p:cNvPr id="9" name="Заголовок 3"/>
          <p:cNvSpPr txBox="1">
            <a:spLocks/>
          </p:cNvSpPr>
          <p:nvPr/>
        </p:nvSpPr>
        <p:spPr>
          <a:xfrm>
            <a:off x="571402" y="5013176"/>
            <a:ext cx="5224733" cy="720080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uk-UA" sz="2400" b="1" dirty="0" smtClean="0">
                <a:solidFill>
                  <a:schemeClr val="bg1"/>
                </a:solidFill>
              </a:rPr>
              <a:t>Ні, він здивувався такому розподілу груш </a:t>
            </a:r>
            <a:endParaRPr lang="ru-RU" sz="2400" b="1" dirty="0">
              <a:solidFill>
                <a:schemeClr val="bg1"/>
              </a:solidFill>
            </a:endParaRPr>
          </a:p>
        </p:txBody>
      </p:sp>
      <p:sp>
        <p:nvSpPr>
          <p:cNvPr id="10" name="Заголовок 3"/>
          <p:cNvSpPr txBox="1">
            <a:spLocks/>
          </p:cNvSpPr>
          <p:nvPr/>
        </p:nvSpPr>
        <p:spPr>
          <a:xfrm>
            <a:off x="539552" y="1052736"/>
            <a:ext cx="4520636" cy="500933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uk-UA" sz="2400" b="1" dirty="0" smtClean="0">
                <a:solidFill>
                  <a:schemeClr val="bg1"/>
                </a:solidFill>
              </a:rPr>
              <a:t>4. </a:t>
            </a:r>
            <a:r>
              <a:rPr lang="uk-UA" sz="2400" b="1" dirty="0">
                <a:solidFill>
                  <a:schemeClr val="bg1"/>
                </a:solidFill>
              </a:rPr>
              <a:t>Чия допомога була кращою?</a:t>
            </a:r>
            <a:endParaRPr lang="ru-RU" sz="2400" b="1" dirty="0">
              <a:solidFill>
                <a:schemeClr val="bg1"/>
              </a:solidFill>
            </a:endParaRPr>
          </a:p>
        </p:txBody>
      </p:sp>
      <p:sp>
        <p:nvSpPr>
          <p:cNvPr id="12" name="Заголовок 3"/>
          <p:cNvSpPr txBox="1">
            <a:spLocks/>
          </p:cNvSpPr>
          <p:nvPr/>
        </p:nvSpPr>
        <p:spPr>
          <a:xfrm>
            <a:off x="5491236" y="267842"/>
            <a:ext cx="3185220" cy="712886"/>
          </a:xfrm>
          <a:prstGeom prst="round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uk-UA" sz="2400" b="1" dirty="0" smtClean="0">
                <a:solidFill>
                  <a:schemeClr val="accent3">
                    <a:lumMod val="50000"/>
                  </a:schemeClr>
                </a:solidFill>
              </a:rPr>
              <a:t>Дай відповіді на запитання</a:t>
            </a:r>
            <a:endParaRPr lang="ru-RU" sz="2400" b="1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13" name="Заголовок 3"/>
          <p:cNvSpPr txBox="1">
            <a:spLocks/>
          </p:cNvSpPr>
          <p:nvPr/>
        </p:nvSpPr>
        <p:spPr>
          <a:xfrm>
            <a:off x="513111" y="2564904"/>
            <a:ext cx="4541388" cy="864096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uk-UA" sz="2400" b="1" dirty="0" smtClean="0">
                <a:solidFill>
                  <a:schemeClr val="bg1"/>
                </a:solidFill>
              </a:rPr>
              <a:t>5. </a:t>
            </a:r>
            <a:r>
              <a:rPr lang="uk-UA" sz="2400" b="1" dirty="0">
                <a:solidFill>
                  <a:schemeClr val="bg1"/>
                </a:solidFill>
              </a:rPr>
              <a:t>Як бабуся оцінила допомогу Сергійка і Лесі?</a:t>
            </a:r>
            <a:endParaRPr lang="ru-RU" sz="2400" b="1" dirty="0">
              <a:solidFill>
                <a:schemeClr val="bg1"/>
              </a:solidFill>
            </a:endParaRPr>
          </a:p>
        </p:txBody>
      </p:sp>
      <p:sp>
        <p:nvSpPr>
          <p:cNvPr id="11" name="Заголовок 3"/>
          <p:cNvSpPr txBox="1">
            <a:spLocks/>
          </p:cNvSpPr>
          <p:nvPr/>
        </p:nvSpPr>
        <p:spPr>
          <a:xfrm>
            <a:off x="513110" y="4365104"/>
            <a:ext cx="5389150" cy="576064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uk-UA" sz="2400" b="1" dirty="0" smtClean="0">
                <a:solidFill>
                  <a:schemeClr val="bg1"/>
                </a:solidFill>
              </a:rPr>
              <a:t>6. </a:t>
            </a:r>
            <a:r>
              <a:rPr lang="uk-UA" sz="2400" b="1" dirty="0">
                <a:solidFill>
                  <a:schemeClr val="bg1"/>
                </a:solidFill>
              </a:rPr>
              <a:t>Чи зрозумів Сергійко оцінку бабусі?</a:t>
            </a:r>
            <a:endParaRPr lang="ru-RU" sz="2400" b="1" dirty="0">
              <a:solidFill>
                <a:schemeClr val="bg1"/>
              </a:solidFill>
            </a:endParaRPr>
          </a:p>
        </p:txBody>
      </p:sp>
      <p:sp>
        <p:nvSpPr>
          <p:cNvPr id="14" name="Заголовок 3"/>
          <p:cNvSpPr txBox="1">
            <a:spLocks/>
          </p:cNvSpPr>
          <p:nvPr/>
        </p:nvSpPr>
        <p:spPr>
          <a:xfrm>
            <a:off x="971600" y="5805264"/>
            <a:ext cx="7416824" cy="648072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uk-UA" sz="2400" b="1" dirty="0">
                <a:solidFill>
                  <a:schemeClr val="bg1"/>
                </a:solidFill>
              </a:rPr>
              <a:t> </a:t>
            </a:r>
            <a:r>
              <a:rPr lang="uk-UA" sz="2400" b="1" dirty="0" smtClean="0">
                <a:solidFill>
                  <a:schemeClr val="bg1"/>
                </a:solidFill>
              </a:rPr>
              <a:t>7. Чому </a:t>
            </a:r>
            <a:r>
              <a:rPr lang="uk-UA" sz="2400" b="1" dirty="0">
                <a:solidFill>
                  <a:schemeClr val="bg1"/>
                </a:solidFill>
              </a:rPr>
              <a:t>ж Сергійкові бабуся дала тільки одну грушу? </a:t>
            </a:r>
            <a:endParaRPr lang="ru-RU" sz="2400" b="1" dirty="0">
              <a:solidFill>
                <a:schemeClr val="bg1"/>
              </a:solidFill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-17228" y="5943600"/>
            <a:ext cx="844812" cy="914400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uk-UA" sz="2400" b="1" dirty="0" err="1" smtClean="0">
                <a:solidFill>
                  <a:schemeClr val="accent3">
                    <a:lumMod val="50000"/>
                  </a:schemeClr>
                </a:solidFill>
              </a:rPr>
              <a:t>Ст</a:t>
            </a:r>
            <a:r>
              <a:rPr lang="uk-UA" sz="2400" b="1" dirty="0" smtClean="0">
                <a:solidFill>
                  <a:schemeClr val="accent3">
                    <a:lumMod val="50000"/>
                  </a:schemeClr>
                </a:solidFill>
              </a:rPr>
              <a:t> 17</a:t>
            </a:r>
          </a:p>
          <a:p>
            <a:pPr algn="ctr"/>
            <a:r>
              <a:rPr lang="uk-UA" sz="2400" b="1" dirty="0" smtClean="0">
                <a:solidFill>
                  <a:schemeClr val="accent3">
                    <a:lumMod val="50000"/>
                  </a:schemeClr>
                </a:solidFill>
              </a:rPr>
              <a:t>№3 </a:t>
            </a:r>
            <a:endParaRPr lang="ru-RU" sz="2400" b="1" dirty="0">
              <a:solidFill>
                <a:schemeClr val="accent3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32398102"/>
      </p:ext>
    </p:extLst>
  </p:cSld>
  <p:clrMapOvr>
    <a:masterClrMapping/>
  </p:clrMapOvr>
  <p:transition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7" grpId="0" animBg="1"/>
      <p:bldP spid="8" grpId="0" animBg="1"/>
      <p:bldP spid="9" grpId="0" animBg="1"/>
      <p:bldP spid="13" grpId="0" animBg="1"/>
      <p:bldP spid="11" grpId="0" animBg="1"/>
      <p:bldP spid="14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166956" y="1844824"/>
            <a:ext cx="3543164" cy="720080"/>
          </a:xfrm>
          <a:prstGeom prst="round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uk-UA" sz="2800" b="1" dirty="0">
                <a:solidFill>
                  <a:schemeClr val="accent3">
                    <a:lumMod val="50000"/>
                  </a:schemeClr>
                </a:solidFill>
              </a:rPr>
              <a:t>Головна думка </a:t>
            </a:r>
            <a:r>
              <a:rPr lang="uk-UA" sz="2800" b="1" dirty="0" smtClean="0">
                <a:solidFill>
                  <a:schemeClr val="accent3">
                    <a:lumMod val="50000"/>
                  </a:schemeClr>
                </a:solidFill>
              </a:rPr>
              <a:t>твору</a:t>
            </a:r>
            <a:endParaRPr lang="ru-RU" sz="3200" b="1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6" name="Заголовок 3"/>
          <p:cNvSpPr txBox="1">
            <a:spLocks/>
          </p:cNvSpPr>
          <p:nvPr/>
        </p:nvSpPr>
        <p:spPr>
          <a:xfrm>
            <a:off x="3851920" y="1702512"/>
            <a:ext cx="4862264" cy="1296144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uk-UA" sz="2800" b="1" dirty="0" smtClean="0">
                <a:solidFill>
                  <a:schemeClr val="bg1"/>
                </a:solidFill>
              </a:rPr>
              <a:t>Допомого має бути справжньою, щирою.</a:t>
            </a:r>
            <a:endParaRPr lang="ru-RU" sz="2800" b="1" dirty="0">
              <a:solidFill>
                <a:schemeClr val="bg1"/>
              </a:solidFill>
            </a:endParaRPr>
          </a:p>
        </p:txBody>
      </p:sp>
      <p:sp>
        <p:nvSpPr>
          <p:cNvPr id="7" name="Заголовок 3"/>
          <p:cNvSpPr txBox="1">
            <a:spLocks/>
          </p:cNvSpPr>
          <p:nvPr/>
        </p:nvSpPr>
        <p:spPr>
          <a:xfrm>
            <a:off x="3662694" y="160200"/>
            <a:ext cx="5240716" cy="1440160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uk-UA" sz="2800" b="1" dirty="0">
                <a:solidFill>
                  <a:schemeClr val="bg1"/>
                </a:solidFill>
              </a:rPr>
              <a:t>Розповідь про те, як </a:t>
            </a:r>
            <a:endParaRPr lang="uk-UA" sz="2800" b="1" dirty="0" smtClean="0">
              <a:solidFill>
                <a:schemeClr val="bg1"/>
              </a:solidFill>
            </a:endParaRPr>
          </a:p>
          <a:p>
            <a:r>
              <a:rPr lang="uk-UA" sz="2800" b="1" dirty="0" smtClean="0">
                <a:solidFill>
                  <a:schemeClr val="bg1"/>
                </a:solidFill>
              </a:rPr>
              <a:t>по-справжньому </a:t>
            </a:r>
            <a:r>
              <a:rPr lang="uk-UA" sz="2800" b="1" dirty="0">
                <a:solidFill>
                  <a:schemeClr val="bg1"/>
                </a:solidFill>
              </a:rPr>
              <a:t>треба допомагати </a:t>
            </a:r>
            <a:r>
              <a:rPr lang="uk-UA" sz="2800" b="1" dirty="0" smtClean="0">
                <a:solidFill>
                  <a:schemeClr val="bg1"/>
                </a:solidFill>
              </a:rPr>
              <a:t>літнім людям.</a:t>
            </a:r>
            <a:endParaRPr lang="ru-RU" sz="2800" b="1" dirty="0">
              <a:solidFill>
                <a:schemeClr val="bg1"/>
              </a:solidFill>
            </a:endParaRPr>
          </a:p>
        </p:txBody>
      </p:sp>
      <p:sp>
        <p:nvSpPr>
          <p:cNvPr id="9" name="Заголовок 3"/>
          <p:cNvSpPr txBox="1">
            <a:spLocks/>
          </p:cNvSpPr>
          <p:nvPr/>
        </p:nvSpPr>
        <p:spPr>
          <a:xfrm>
            <a:off x="369228" y="3034082"/>
            <a:ext cx="2873660" cy="898974"/>
          </a:xfrm>
          <a:prstGeom prst="round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uk-UA" sz="2800" b="1" dirty="0" smtClean="0">
                <a:solidFill>
                  <a:schemeClr val="accent3">
                    <a:lumMod val="50000"/>
                  </a:schemeClr>
                </a:solidFill>
              </a:rPr>
              <a:t>Словникова </a:t>
            </a:r>
            <a:r>
              <a:rPr lang="uk-UA" sz="2800" b="1" dirty="0">
                <a:solidFill>
                  <a:schemeClr val="accent3">
                    <a:lumMod val="50000"/>
                  </a:schemeClr>
                </a:solidFill>
              </a:rPr>
              <a:t>робота</a:t>
            </a:r>
            <a:endParaRPr lang="ru-RU" sz="2800" b="1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10" name="Заголовок 3"/>
          <p:cNvSpPr txBox="1">
            <a:spLocks/>
          </p:cNvSpPr>
          <p:nvPr/>
        </p:nvSpPr>
        <p:spPr>
          <a:xfrm>
            <a:off x="3822204" y="3104381"/>
            <a:ext cx="3528392" cy="758376"/>
          </a:xfrm>
          <a:prstGeom prst="round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uk-UA" sz="2400" b="1" dirty="0">
                <a:solidFill>
                  <a:schemeClr val="accent3">
                    <a:lumMod val="50000"/>
                  </a:schemeClr>
                </a:solidFill>
              </a:rPr>
              <a:t>Поясніть, як ви розумієте значення слів:</a:t>
            </a:r>
            <a:endParaRPr lang="ru-RU" sz="2400" b="1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12" name="Заголовок 3"/>
          <p:cNvSpPr txBox="1">
            <a:spLocks/>
          </p:cNvSpPr>
          <p:nvPr/>
        </p:nvSpPr>
        <p:spPr>
          <a:xfrm>
            <a:off x="591012" y="628252"/>
            <a:ext cx="2880320" cy="568500"/>
          </a:xfrm>
          <a:prstGeom prst="round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uk-UA" sz="2800" b="1" dirty="0">
                <a:solidFill>
                  <a:schemeClr val="accent3">
                    <a:lumMod val="50000"/>
                  </a:schemeClr>
                </a:solidFill>
              </a:rPr>
              <a:t>Тема </a:t>
            </a:r>
            <a:r>
              <a:rPr lang="uk-UA" sz="2800" b="1" dirty="0" smtClean="0">
                <a:solidFill>
                  <a:schemeClr val="accent3">
                    <a:lumMod val="50000"/>
                  </a:schemeClr>
                </a:solidFill>
              </a:rPr>
              <a:t>тексту</a:t>
            </a:r>
            <a:endParaRPr lang="ru-RU" sz="2800" b="1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13" name="Заголовок 3"/>
          <p:cNvSpPr txBox="1">
            <a:spLocks/>
          </p:cNvSpPr>
          <p:nvPr/>
        </p:nvSpPr>
        <p:spPr>
          <a:xfrm>
            <a:off x="827584" y="3982792"/>
            <a:ext cx="7920880" cy="2661586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uk-UA" sz="2400" b="1" u="sng" dirty="0" smtClean="0">
                <a:solidFill>
                  <a:schemeClr val="bg1"/>
                </a:solidFill>
              </a:rPr>
              <a:t>Скрушно</a:t>
            </a:r>
            <a:r>
              <a:rPr lang="uk-UA" sz="2400" b="1" u="sng" dirty="0">
                <a:solidFill>
                  <a:schemeClr val="bg1"/>
                </a:solidFill>
              </a:rPr>
              <a:t> </a:t>
            </a:r>
            <a:r>
              <a:rPr lang="uk-UA" sz="2400" dirty="0">
                <a:solidFill>
                  <a:schemeClr val="bg1"/>
                </a:solidFill>
              </a:rPr>
              <a:t>– сповнено суму, журби, скорботи;</a:t>
            </a:r>
            <a:endParaRPr lang="ru-RU" sz="2400" dirty="0">
              <a:solidFill>
                <a:schemeClr val="bg1"/>
              </a:solidFill>
            </a:endParaRPr>
          </a:p>
          <a:p>
            <a:pPr algn="l"/>
            <a:r>
              <a:rPr lang="uk-UA" sz="2400" b="1" u="sng" dirty="0">
                <a:solidFill>
                  <a:schemeClr val="bg1"/>
                </a:solidFill>
              </a:rPr>
              <a:t>мацала</a:t>
            </a:r>
            <a:r>
              <a:rPr lang="uk-UA" sz="2400" dirty="0">
                <a:solidFill>
                  <a:schemeClr val="bg1"/>
                </a:solidFill>
              </a:rPr>
              <a:t> – доторкалась руками або ногами до когось</a:t>
            </a:r>
            <a:r>
              <a:rPr lang="uk-UA" sz="2400" dirty="0" smtClean="0">
                <a:solidFill>
                  <a:schemeClr val="bg1"/>
                </a:solidFill>
              </a:rPr>
              <a:t>,</a:t>
            </a:r>
          </a:p>
          <a:p>
            <a:pPr algn="l"/>
            <a:r>
              <a:rPr lang="uk-UA" sz="2400" dirty="0">
                <a:solidFill>
                  <a:schemeClr val="bg1"/>
                </a:solidFill>
              </a:rPr>
              <a:t> </a:t>
            </a:r>
            <a:r>
              <a:rPr lang="uk-UA" sz="2400" dirty="0" smtClean="0">
                <a:solidFill>
                  <a:schemeClr val="bg1"/>
                </a:solidFill>
              </a:rPr>
              <a:t>                 </a:t>
            </a:r>
            <a:r>
              <a:rPr lang="uk-UA" sz="2400" dirty="0">
                <a:solidFill>
                  <a:schemeClr val="bg1"/>
                </a:solidFill>
              </a:rPr>
              <a:t>чогось, щоб дослідити, упевнитись в чомусь.</a:t>
            </a:r>
            <a:endParaRPr lang="ru-RU" sz="2400" dirty="0">
              <a:solidFill>
                <a:schemeClr val="bg1"/>
              </a:solidFill>
            </a:endParaRPr>
          </a:p>
          <a:p>
            <a:pPr algn="l"/>
            <a:r>
              <a:rPr lang="uk-UA" sz="2400" b="1" u="sng" dirty="0">
                <a:solidFill>
                  <a:schemeClr val="bg1"/>
                </a:solidFill>
              </a:rPr>
              <a:t>метнулася</a:t>
            </a:r>
            <a:r>
              <a:rPr lang="uk-UA" sz="2400" dirty="0">
                <a:solidFill>
                  <a:schemeClr val="bg1"/>
                </a:solidFill>
              </a:rPr>
              <a:t> – швидко попрямувала, побігла, кинулася; </a:t>
            </a:r>
            <a:endParaRPr lang="uk-UA" sz="2400" dirty="0" smtClean="0">
              <a:solidFill>
                <a:schemeClr val="bg1"/>
              </a:solidFill>
            </a:endParaRPr>
          </a:p>
          <a:p>
            <a:pPr algn="l"/>
            <a:r>
              <a:rPr lang="uk-UA" sz="2400" dirty="0">
                <a:solidFill>
                  <a:schemeClr val="bg1"/>
                </a:solidFill>
              </a:rPr>
              <a:t> </a:t>
            </a:r>
            <a:r>
              <a:rPr lang="uk-UA" sz="2400" dirty="0" smtClean="0">
                <a:solidFill>
                  <a:schemeClr val="bg1"/>
                </a:solidFill>
              </a:rPr>
              <a:t>                      швидко </a:t>
            </a:r>
            <a:r>
              <a:rPr lang="uk-UA" sz="2400" dirty="0">
                <a:solidFill>
                  <a:schemeClr val="bg1"/>
                </a:solidFill>
              </a:rPr>
              <a:t>почала щось робити;</a:t>
            </a:r>
            <a:endParaRPr lang="ru-RU" sz="2400" dirty="0">
              <a:solidFill>
                <a:schemeClr val="bg1"/>
              </a:solidFill>
            </a:endParaRPr>
          </a:p>
          <a:p>
            <a:pPr algn="l"/>
            <a:r>
              <a:rPr lang="uk-UA" sz="2400" b="1" u="sng" dirty="0">
                <a:solidFill>
                  <a:schemeClr val="bg1"/>
                </a:solidFill>
              </a:rPr>
              <a:t>рушила</a:t>
            </a:r>
            <a:r>
              <a:rPr lang="uk-UA" sz="2400" dirty="0">
                <a:solidFill>
                  <a:schemeClr val="bg1"/>
                </a:solidFill>
              </a:rPr>
              <a:t> – почала йти.</a:t>
            </a:r>
            <a:endParaRPr lang="ru-RU" sz="2400" dirty="0">
              <a:solidFill>
                <a:schemeClr val="bg1"/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611560" y="3680764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uk-UA" dirty="0"/>
              <a:t> </a:t>
            </a:r>
            <a:r>
              <a:rPr lang="uk-UA" dirty="0" smtClean="0"/>
              <a:t>-</a:t>
            </a:r>
            <a:r>
              <a:rPr lang="uk-UA" dirty="0"/>
              <a:t>          </a:t>
            </a:r>
            <a:endParaRPr lang="ru-RU" dirty="0"/>
          </a:p>
        </p:txBody>
      </p:sp>
      <p:sp>
        <p:nvSpPr>
          <p:cNvPr id="11" name="Прямоугольник 10"/>
          <p:cNvSpPr/>
          <p:nvPr/>
        </p:nvSpPr>
        <p:spPr>
          <a:xfrm>
            <a:off x="-17228" y="5943600"/>
            <a:ext cx="844812" cy="914400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uk-UA" sz="2400" b="1" dirty="0" err="1" smtClean="0">
                <a:solidFill>
                  <a:schemeClr val="accent3">
                    <a:lumMod val="50000"/>
                  </a:schemeClr>
                </a:solidFill>
              </a:rPr>
              <a:t>Ст</a:t>
            </a:r>
            <a:r>
              <a:rPr lang="uk-UA" sz="2400" b="1" dirty="0" smtClean="0">
                <a:solidFill>
                  <a:schemeClr val="accent3">
                    <a:lumMod val="50000"/>
                  </a:schemeClr>
                </a:solidFill>
              </a:rPr>
              <a:t> 17</a:t>
            </a:r>
          </a:p>
          <a:p>
            <a:pPr algn="ctr"/>
            <a:r>
              <a:rPr lang="uk-UA" sz="2400" b="1" dirty="0" smtClean="0">
                <a:solidFill>
                  <a:schemeClr val="accent3">
                    <a:lumMod val="50000"/>
                  </a:schemeClr>
                </a:solidFill>
              </a:rPr>
              <a:t>№3 </a:t>
            </a:r>
            <a:endParaRPr lang="ru-RU" sz="2400" b="1" dirty="0">
              <a:solidFill>
                <a:schemeClr val="accent3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32813868"/>
      </p:ext>
    </p:extLst>
  </p:cSld>
  <p:clrMapOvr>
    <a:masterClrMapping/>
  </p:clrMapOvr>
  <p:transition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  <p:bldP spid="7" grpId="1" animBg="1"/>
      <p:bldP spid="9" grpId="0" animBg="1"/>
      <p:bldP spid="10" grpId="0" animBg="1"/>
      <p:bldP spid="13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3"/>
          <p:cNvSpPr txBox="1">
            <a:spLocks/>
          </p:cNvSpPr>
          <p:nvPr/>
        </p:nvSpPr>
        <p:spPr>
          <a:xfrm>
            <a:off x="424214" y="337160"/>
            <a:ext cx="4752528" cy="662461"/>
          </a:xfrm>
          <a:prstGeom prst="round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uk-UA" sz="4000" b="1" dirty="0" smtClean="0">
                <a:solidFill>
                  <a:schemeClr val="accent3">
                    <a:lumMod val="50000"/>
                  </a:schemeClr>
                </a:solidFill>
              </a:rPr>
              <a:t>Подумайте</a:t>
            </a:r>
            <a:endParaRPr lang="ru-RU" sz="4000" b="1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6" name="Заголовок 3"/>
          <p:cNvSpPr txBox="1">
            <a:spLocks/>
          </p:cNvSpPr>
          <p:nvPr/>
        </p:nvSpPr>
        <p:spPr>
          <a:xfrm>
            <a:off x="280198" y="1029471"/>
            <a:ext cx="5040560" cy="872538"/>
          </a:xfrm>
          <a:prstGeom prst="round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sz="2400" b="1" dirty="0">
                <a:solidFill>
                  <a:schemeClr val="accent3">
                    <a:lumMod val="50000"/>
                  </a:schemeClr>
                </a:solidFill>
              </a:rPr>
              <a:t> </a:t>
            </a:r>
            <a:r>
              <a:rPr lang="ru-RU" sz="2400" b="1" dirty="0" err="1">
                <a:solidFill>
                  <a:schemeClr val="accent3">
                    <a:lumMod val="50000"/>
                  </a:schemeClr>
                </a:solidFill>
              </a:rPr>
              <a:t>Які</a:t>
            </a:r>
            <a:r>
              <a:rPr lang="ru-RU" sz="2400" b="1" dirty="0">
                <a:solidFill>
                  <a:schemeClr val="accent3">
                    <a:lumMod val="50000"/>
                  </a:schemeClr>
                </a:solidFill>
              </a:rPr>
              <a:t> слова </a:t>
            </a:r>
            <a:r>
              <a:rPr lang="ru-RU" sz="2400" b="1" dirty="0" err="1">
                <a:solidFill>
                  <a:schemeClr val="accent3">
                    <a:lumMod val="50000"/>
                  </a:schemeClr>
                </a:solidFill>
              </a:rPr>
              <a:t>необхідно</a:t>
            </a:r>
            <a:r>
              <a:rPr lang="ru-RU" sz="2400" b="1" dirty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2400" b="1" dirty="0" err="1">
                <a:solidFill>
                  <a:schemeClr val="accent3">
                    <a:lumMod val="50000"/>
                  </a:schemeClr>
                </a:solidFill>
              </a:rPr>
              <a:t>вжити</a:t>
            </a:r>
            <a:r>
              <a:rPr lang="ru-RU" sz="2400" b="1" dirty="0">
                <a:solidFill>
                  <a:schemeClr val="accent3">
                    <a:lumMod val="50000"/>
                  </a:schemeClr>
                </a:solidFill>
              </a:rPr>
              <a:t> при </a:t>
            </a:r>
            <a:r>
              <a:rPr lang="ru-RU" sz="2400" b="1" dirty="0" err="1">
                <a:solidFill>
                  <a:schemeClr val="accent3">
                    <a:lumMod val="50000"/>
                  </a:schemeClr>
                </a:solidFill>
              </a:rPr>
              <a:t>переказі</a:t>
            </a:r>
            <a:r>
              <a:rPr lang="ru-RU" sz="2400" b="1" dirty="0">
                <a:solidFill>
                  <a:schemeClr val="accent3">
                    <a:lumMod val="50000"/>
                  </a:schemeClr>
                </a:solidFill>
              </a:rPr>
              <a:t>, </a:t>
            </a:r>
            <a:r>
              <a:rPr lang="ru-RU" sz="2400" b="1" dirty="0" err="1">
                <a:solidFill>
                  <a:schemeClr val="accent3">
                    <a:lumMod val="50000"/>
                  </a:schemeClr>
                </a:solidFill>
              </a:rPr>
              <a:t>щоб</a:t>
            </a:r>
            <a:r>
              <a:rPr lang="ru-RU" sz="2400" b="1" dirty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2400" b="1" dirty="0" err="1">
                <a:solidFill>
                  <a:schemeClr val="accent3">
                    <a:lumMod val="50000"/>
                  </a:schemeClr>
                </a:solidFill>
              </a:rPr>
              <a:t>уникнути</a:t>
            </a:r>
            <a:r>
              <a:rPr lang="ru-RU" sz="2400" b="1" dirty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2400" b="1" dirty="0" err="1">
                <a:solidFill>
                  <a:schemeClr val="accent3">
                    <a:lumMod val="50000"/>
                  </a:schemeClr>
                </a:solidFill>
              </a:rPr>
              <a:t>повторень</a:t>
            </a:r>
            <a:r>
              <a:rPr lang="ru-RU" sz="2400" b="1" dirty="0" smtClean="0">
                <a:solidFill>
                  <a:schemeClr val="accent3">
                    <a:lumMod val="50000"/>
                  </a:schemeClr>
                </a:solidFill>
              </a:rPr>
              <a:t>?</a:t>
            </a:r>
            <a:endParaRPr lang="ru-RU" sz="2400" b="1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7" name="Заголовок 3"/>
          <p:cNvSpPr txBox="1">
            <a:spLocks/>
          </p:cNvSpPr>
          <p:nvPr/>
        </p:nvSpPr>
        <p:spPr>
          <a:xfrm>
            <a:off x="458569" y="4437112"/>
            <a:ext cx="4113431" cy="495822"/>
          </a:xfrm>
          <a:prstGeom prst="round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2400" b="1" dirty="0">
                <a:solidFill>
                  <a:schemeClr val="accent3">
                    <a:lumMod val="50000"/>
                  </a:schemeClr>
                </a:solidFill>
              </a:rPr>
              <a:t>Стежка</a:t>
            </a:r>
            <a:r>
              <a:rPr lang="ru-RU" sz="2400" dirty="0">
                <a:solidFill>
                  <a:schemeClr val="accent3">
                    <a:lumMod val="50000"/>
                  </a:schemeClr>
                </a:solidFill>
              </a:rPr>
              <a:t> – дорога, шлях.</a:t>
            </a:r>
          </a:p>
        </p:txBody>
      </p:sp>
      <p:sp>
        <p:nvSpPr>
          <p:cNvPr id="12" name="Заголовок 3"/>
          <p:cNvSpPr txBox="1">
            <a:spLocks/>
          </p:cNvSpPr>
          <p:nvPr/>
        </p:nvSpPr>
        <p:spPr>
          <a:xfrm>
            <a:off x="467542" y="3645024"/>
            <a:ext cx="4576474" cy="648072"/>
          </a:xfrm>
          <a:prstGeom prst="round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2400" b="1" dirty="0" err="1">
                <a:solidFill>
                  <a:schemeClr val="accent3">
                    <a:lumMod val="50000"/>
                  </a:schemeClr>
                </a:solidFill>
              </a:rPr>
              <a:t>Збирати</a:t>
            </a:r>
            <a:r>
              <a:rPr lang="ru-RU" sz="2400" dirty="0">
                <a:solidFill>
                  <a:schemeClr val="accent3">
                    <a:lumMod val="50000"/>
                  </a:schemeClr>
                </a:solidFill>
              </a:rPr>
              <a:t> – </a:t>
            </a:r>
            <a:r>
              <a:rPr lang="ru-RU" sz="2400" dirty="0" err="1">
                <a:solidFill>
                  <a:schemeClr val="accent3">
                    <a:lumMod val="50000"/>
                  </a:schemeClr>
                </a:solidFill>
              </a:rPr>
              <a:t>підбирати</a:t>
            </a:r>
            <a:r>
              <a:rPr lang="ru-RU" sz="2400" dirty="0">
                <a:solidFill>
                  <a:schemeClr val="accent3">
                    <a:lumMod val="50000"/>
                  </a:schemeClr>
                </a:solidFill>
              </a:rPr>
              <a:t>, </a:t>
            </a:r>
            <a:r>
              <a:rPr lang="ru-RU" sz="2400" dirty="0" err="1">
                <a:solidFill>
                  <a:schemeClr val="accent3">
                    <a:lumMod val="50000"/>
                  </a:schemeClr>
                </a:solidFill>
              </a:rPr>
              <a:t>визбирати</a:t>
            </a:r>
            <a:r>
              <a:rPr lang="ru-RU" sz="2400" dirty="0">
                <a:solidFill>
                  <a:schemeClr val="accent3">
                    <a:lumMod val="50000"/>
                  </a:schemeClr>
                </a:solidFill>
              </a:rPr>
              <a:t>.</a:t>
            </a:r>
          </a:p>
        </p:txBody>
      </p:sp>
      <p:sp>
        <p:nvSpPr>
          <p:cNvPr id="13" name="Заголовок 3"/>
          <p:cNvSpPr txBox="1">
            <a:spLocks/>
          </p:cNvSpPr>
          <p:nvPr/>
        </p:nvSpPr>
        <p:spPr>
          <a:xfrm>
            <a:off x="458569" y="5071667"/>
            <a:ext cx="2864452" cy="589581"/>
          </a:xfrm>
          <a:prstGeom prst="round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2400" b="1" dirty="0">
                <a:solidFill>
                  <a:schemeClr val="accent3">
                    <a:lumMod val="50000"/>
                  </a:schemeClr>
                </a:solidFill>
              </a:rPr>
              <a:t>Тикав</a:t>
            </a:r>
            <a:r>
              <a:rPr lang="ru-RU" sz="2400" dirty="0">
                <a:solidFill>
                  <a:schemeClr val="accent3">
                    <a:lumMod val="50000"/>
                  </a:schemeClr>
                </a:solidFill>
              </a:rPr>
              <a:t> – </a:t>
            </a:r>
            <a:r>
              <a:rPr lang="ru-RU" sz="2400" dirty="0" err="1">
                <a:solidFill>
                  <a:schemeClr val="accent3">
                    <a:lumMod val="50000"/>
                  </a:schemeClr>
                </a:solidFill>
              </a:rPr>
              <a:t>вказував</a:t>
            </a:r>
            <a:r>
              <a:rPr lang="ru-RU" sz="2400" dirty="0">
                <a:solidFill>
                  <a:schemeClr val="accent3">
                    <a:lumMod val="50000"/>
                  </a:schemeClr>
                </a:solidFill>
              </a:rPr>
              <a:t>.</a:t>
            </a:r>
          </a:p>
        </p:txBody>
      </p:sp>
      <p:sp>
        <p:nvSpPr>
          <p:cNvPr id="14" name="Заголовок 3"/>
          <p:cNvSpPr txBox="1">
            <a:spLocks/>
          </p:cNvSpPr>
          <p:nvPr/>
        </p:nvSpPr>
        <p:spPr>
          <a:xfrm>
            <a:off x="429843" y="5758037"/>
            <a:ext cx="5184575" cy="521798"/>
          </a:xfrm>
          <a:prstGeom prst="round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2400" b="1" dirty="0" err="1">
                <a:solidFill>
                  <a:schemeClr val="accent3">
                    <a:lumMod val="50000"/>
                  </a:schemeClr>
                </a:solidFill>
              </a:rPr>
              <a:t>Йшла</a:t>
            </a:r>
            <a:r>
              <a:rPr lang="ru-RU" sz="2400" dirty="0">
                <a:solidFill>
                  <a:schemeClr val="accent3">
                    <a:lumMod val="50000"/>
                  </a:schemeClr>
                </a:solidFill>
              </a:rPr>
              <a:t> – </a:t>
            </a:r>
            <a:r>
              <a:rPr lang="ru-RU" sz="2400" dirty="0" err="1">
                <a:solidFill>
                  <a:schemeClr val="accent3">
                    <a:lumMod val="50000"/>
                  </a:schemeClr>
                </a:solidFill>
              </a:rPr>
              <a:t>шкандибала</a:t>
            </a:r>
            <a:r>
              <a:rPr lang="ru-RU" sz="2400" dirty="0">
                <a:solidFill>
                  <a:schemeClr val="accent3">
                    <a:lumMod val="50000"/>
                  </a:schemeClr>
                </a:solidFill>
              </a:rPr>
              <a:t>, </a:t>
            </a:r>
            <a:r>
              <a:rPr lang="ru-RU" sz="2400" dirty="0" err="1">
                <a:solidFill>
                  <a:schemeClr val="accent3">
                    <a:lumMod val="50000"/>
                  </a:schemeClr>
                </a:solidFill>
              </a:rPr>
              <a:t>чимчикувала</a:t>
            </a:r>
            <a:r>
              <a:rPr lang="ru-RU" sz="2400" dirty="0">
                <a:solidFill>
                  <a:schemeClr val="accent3">
                    <a:lumMod val="50000"/>
                  </a:schemeClr>
                </a:solidFill>
              </a:rPr>
              <a:t>.</a:t>
            </a:r>
          </a:p>
        </p:txBody>
      </p:sp>
      <p:sp>
        <p:nvSpPr>
          <p:cNvPr id="9" name="Заголовок 3"/>
          <p:cNvSpPr txBox="1">
            <a:spLocks/>
          </p:cNvSpPr>
          <p:nvPr/>
        </p:nvSpPr>
        <p:spPr>
          <a:xfrm>
            <a:off x="469091" y="2417839"/>
            <a:ext cx="4102909" cy="1162730"/>
          </a:xfrm>
          <a:prstGeom prst="round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2400" b="1" dirty="0">
                <a:solidFill>
                  <a:schemeClr val="accent3">
                    <a:lumMod val="50000"/>
                  </a:schemeClr>
                </a:solidFill>
              </a:rPr>
              <a:t>Бабуся</a:t>
            </a:r>
            <a:r>
              <a:rPr lang="ru-RU" sz="2400" dirty="0">
                <a:solidFill>
                  <a:schemeClr val="accent3">
                    <a:lumMod val="50000"/>
                  </a:schemeClr>
                </a:solidFill>
              </a:rPr>
              <a:t> – вона, </a:t>
            </a:r>
            <a:r>
              <a:rPr lang="ru-RU" sz="2400" dirty="0" smtClean="0">
                <a:solidFill>
                  <a:schemeClr val="accent3">
                    <a:lumMod val="50000"/>
                  </a:schemeClr>
                </a:solidFill>
              </a:rPr>
              <a:t>старенька.</a:t>
            </a:r>
          </a:p>
          <a:p>
            <a:r>
              <a:rPr lang="ru-RU" sz="2400" b="1" dirty="0" err="1">
                <a:solidFill>
                  <a:schemeClr val="accent3">
                    <a:lumMod val="50000"/>
                  </a:schemeClr>
                </a:solidFill>
              </a:rPr>
              <a:t>Сергійко</a:t>
            </a:r>
            <a:r>
              <a:rPr lang="ru-RU" sz="2400" b="1" dirty="0">
                <a:solidFill>
                  <a:schemeClr val="accent3">
                    <a:lumMod val="50000"/>
                  </a:schemeClr>
                </a:solidFill>
              </a:rPr>
              <a:t> </a:t>
            </a:r>
            <a:r>
              <a:rPr lang="ru-RU" sz="2400" dirty="0">
                <a:solidFill>
                  <a:schemeClr val="accent3">
                    <a:lumMod val="50000"/>
                  </a:schemeClr>
                </a:solidFill>
              </a:rPr>
              <a:t>– </a:t>
            </a:r>
            <a:r>
              <a:rPr lang="ru-RU" sz="2400" dirty="0" err="1">
                <a:solidFill>
                  <a:schemeClr val="accent3">
                    <a:lumMod val="50000"/>
                  </a:schemeClr>
                </a:solidFill>
              </a:rPr>
              <a:t>він</a:t>
            </a:r>
            <a:r>
              <a:rPr lang="ru-RU" sz="2400" dirty="0">
                <a:solidFill>
                  <a:schemeClr val="accent3">
                    <a:lumMod val="50000"/>
                  </a:schemeClr>
                </a:solidFill>
              </a:rPr>
              <a:t>, хлопчик.</a:t>
            </a:r>
          </a:p>
          <a:p>
            <a:r>
              <a:rPr lang="ru-RU" sz="2400" b="1" dirty="0">
                <a:solidFill>
                  <a:schemeClr val="accent3">
                    <a:lumMod val="50000"/>
                  </a:schemeClr>
                </a:solidFill>
              </a:rPr>
              <a:t>Леся</a:t>
            </a:r>
            <a:r>
              <a:rPr lang="ru-RU" sz="2400" dirty="0">
                <a:solidFill>
                  <a:schemeClr val="accent3">
                    <a:lumMod val="50000"/>
                  </a:schemeClr>
                </a:solidFill>
              </a:rPr>
              <a:t> – вона, </a:t>
            </a:r>
            <a:r>
              <a:rPr lang="ru-RU" sz="2400" dirty="0" err="1">
                <a:solidFill>
                  <a:schemeClr val="accent3">
                    <a:lumMod val="50000"/>
                  </a:schemeClr>
                </a:solidFill>
              </a:rPr>
              <a:t>дівчинка</a:t>
            </a:r>
            <a:r>
              <a:rPr lang="ru-RU" sz="2400" dirty="0" smtClean="0">
                <a:solidFill>
                  <a:schemeClr val="accent3">
                    <a:lumMod val="50000"/>
                  </a:schemeClr>
                </a:solidFill>
              </a:rPr>
              <a:t>.</a:t>
            </a:r>
            <a:endParaRPr lang="ru-RU" sz="2400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1331640" y="5910503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/>
              <a:t> </a:t>
            </a:r>
          </a:p>
        </p:txBody>
      </p:sp>
      <p:pic>
        <p:nvPicPr>
          <p:cNvPr id="11" name="Picture 2" descr="D:\4 клас\1 УКР. МОВА\ПОНОМАРЬОВА\Розвиток мовлення\Переказ Дві груші й одна\2022-10-18_20364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3522" y="337160"/>
            <a:ext cx="3463864" cy="5324088"/>
          </a:xfrm>
          <a:prstGeom prst="roundRect">
            <a:avLst/>
          </a:prstGeom>
          <a:noFill/>
          <a:ln w="19050">
            <a:solidFill>
              <a:schemeClr val="accent3">
                <a:lumMod val="75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Заголовок 3"/>
          <p:cNvSpPr txBox="1">
            <a:spLocks/>
          </p:cNvSpPr>
          <p:nvPr/>
        </p:nvSpPr>
        <p:spPr>
          <a:xfrm>
            <a:off x="2796942" y="1902009"/>
            <a:ext cx="2417033" cy="436269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2400" b="1" dirty="0" smtClean="0">
                <a:solidFill>
                  <a:schemeClr val="bg1"/>
                </a:solidFill>
              </a:rPr>
              <a:t>Слова-</a:t>
            </a:r>
            <a:r>
              <a:rPr lang="ru-RU" sz="2400" b="1" dirty="0" err="1" smtClean="0">
                <a:solidFill>
                  <a:schemeClr val="bg1"/>
                </a:solidFill>
              </a:rPr>
              <a:t>синоніми</a:t>
            </a:r>
            <a:endParaRPr lang="ru-RU" sz="24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86851500"/>
      </p:ext>
    </p:extLst>
  </p:cSld>
  <p:clrMapOvr>
    <a:masterClrMapping/>
  </p:clrMapOvr>
  <p:transition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12" grpId="0" animBg="1"/>
      <p:bldP spid="13" grpId="0" animBg="1"/>
      <p:bldP spid="14" grpId="0" animBg="1"/>
      <p:bldP spid="9" grpId="0" animBg="1"/>
      <p:bldP spid="15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338456" y="368122"/>
            <a:ext cx="5457680" cy="648072"/>
          </a:xfrm>
          <a:prstGeom prst="round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uk-UA" sz="3600" b="1" dirty="0" smtClean="0">
                <a:solidFill>
                  <a:schemeClr val="accent3">
                    <a:lumMod val="50000"/>
                  </a:schemeClr>
                </a:solidFill>
              </a:rPr>
              <a:t>Прослухайте текст ще раз</a:t>
            </a:r>
            <a:endParaRPr lang="ru-RU" sz="4000" b="1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6" name="Заголовок 3"/>
          <p:cNvSpPr txBox="1">
            <a:spLocks/>
          </p:cNvSpPr>
          <p:nvPr/>
        </p:nvSpPr>
        <p:spPr>
          <a:xfrm>
            <a:off x="5850924" y="332656"/>
            <a:ext cx="2736304" cy="966842"/>
          </a:xfrm>
          <a:prstGeom prst="round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uk-UA" sz="2400" b="1" dirty="0" smtClean="0">
                <a:solidFill>
                  <a:schemeClr val="accent3">
                    <a:lumMod val="50000"/>
                  </a:schemeClr>
                </a:solidFill>
              </a:rPr>
              <a:t>Визначте, скільки частин він має.</a:t>
            </a:r>
            <a:endParaRPr lang="ru-RU" sz="2400" b="1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7" name="Заголовок 3"/>
          <p:cNvSpPr txBox="1">
            <a:spLocks/>
          </p:cNvSpPr>
          <p:nvPr/>
        </p:nvSpPr>
        <p:spPr>
          <a:xfrm>
            <a:off x="510658" y="1882236"/>
            <a:ext cx="4277366" cy="577190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uk-UA" sz="2800" b="1" dirty="0" smtClean="0">
                <a:solidFill>
                  <a:schemeClr val="bg1"/>
                </a:solidFill>
              </a:rPr>
              <a:t>1. </a:t>
            </a:r>
            <a:r>
              <a:rPr lang="ru-RU" sz="2800" b="1" dirty="0" err="1">
                <a:solidFill>
                  <a:schemeClr val="bg1"/>
                </a:solidFill>
              </a:rPr>
              <a:t>Розсипані</a:t>
            </a:r>
            <a:r>
              <a:rPr lang="ru-RU" sz="2800" b="1" dirty="0">
                <a:solidFill>
                  <a:schemeClr val="bg1"/>
                </a:solidFill>
              </a:rPr>
              <a:t> </a:t>
            </a:r>
            <a:r>
              <a:rPr lang="ru-RU" sz="2800" b="1" dirty="0" err="1">
                <a:solidFill>
                  <a:schemeClr val="bg1"/>
                </a:solidFill>
              </a:rPr>
              <a:t>груші</a:t>
            </a:r>
            <a:r>
              <a:rPr lang="ru-RU" sz="2800" b="1" dirty="0" smtClean="0">
                <a:solidFill>
                  <a:schemeClr val="bg1"/>
                </a:solidFill>
              </a:rPr>
              <a:t>.</a:t>
            </a:r>
            <a:endParaRPr lang="ru-RU" sz="2800" b="1" dirty="0">
              <a:solidFill>
                <a:schemeClr val="bg1"/>
              </a:solidFill>
            </a:endParaRPr>
          </a:p>
        </p:txBody>
      </p:sp>
      <p:sp>
        <p:nvSpPr>
          <p:cNvPr id="8" name="Заголовок 3"/>
          <p:cNvSpPr txBox="1">
            <a:spLocks/>
          </p:cNvSpPr>
          <p:nvPr/>
        </p:nvSpPr>
        <p:spPr>
          <a:xfrm>
            <a:off x="510656" y="2475440"/>
            <a:ext cx="4277367" cy="568059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uk-UA" sz="2800" b="1" dirty="0" smtClean="0">
                <a:solidFill>
                  <a:schemeClr val="bg1"/>
                </a:solidFill>
              </a:rPr>
              <a:t>2. </a:t>
            </a:r>
            <a:r>
              <a:rPr lang="ru-RU" sz="2800" b="1" dirty="0" err="1">
                <a:solidFill>
                  <a:schemeClr val="bg1"/>
                </a:solidFill>
              </a:rPr>
              <a:t>Безпорадна</a:t>
            </a:r>
            <a:r>
              <a:rPr lang="ru-RU" sz="2800" b="1" dirty="0">
                <a:solidFill>
                  <a:schemeClr val="bg1"/>
                </a:solidFill>
              </a:rPr>
              <a:t> бабуся.</a:t>
            </a:r>
          </a:p>
        </p:txBody>
      </p:sp>
      <p:sp>
        <p:nvSpPr>
          <p:cNvPr id="9" name="Заголовок 3"/>
          <p:cNvSpPr txBox="1">
            <a:spLocks/>
          </p:cNvSpPr>
          <p:nvPr/>
        </p:nvSpPr>
        <p:spPr>
          <a:xfrm>
            <a:off x="510658" y="3058357"/>
            <a:ext cx="4632842" cy="531452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uk-UA" sz="2800" b="1" dirty="0" smtClean="0">
                <a:solidFill>
                  <a:schemeClr val="bg1"/>
                </a:solidFill>
              </a:rPr>
              <a:t>3. </a:t>
            </a:r>
            <a:r>
              <a:rPr lang="ru-RU" sz="2800" b="1" dirty="0">
                <a:solidFill>
                  <a:schemeClr val="bg1"/>
                </a:solidFill>
              </a:rPr>
              <a:t>Допомога </a:t>
            </a:r>
            <a:r>
              <a:rPr lang="ru-RU" sz="2800" b="1" dirty="0" smtClean="0">
                <a:solidFill>
                  <a:schemeClr val="bg1"/>
                </a:solidFill>
              </a:rPr>
              <a:t>Сергійка і </a:t>
            </a:r>
            <a:r>
              <a:rPr lang="ru-RU" sz="2800" b="1" dirty="0" err="1" smtClean="0">
                <a:solidFill>
                  <a:schemeClr val="bg1"/>
                </a:solidFill>
              </a:rPr>
              <a:t>Лесі</a:t>
            </a:r>
            <a:r>
              <a:rPr lang="ru-RU" sz="2800" b="1" dirty="0" smtClean="0">
                <a:solidFill>
                  <a:schemeClr val="bg1"/>
                </a:solidFill>
              </a:rPr>
              <a:t>.</a:t>
            </a:r>
            <a:endParaRPr lang="ru-RU" sz="2800" b="1" dirty="0">
              <a:solidFill>
                <a:schemeClr val="bg1"/>
              </a:solidFill>
            </a:endParaRPr>
          </a:p>
        </p:txBody>
      </p:sp>
      <p:sp>
        <p:nvSpPr>
          <p:cNvPr id="12" name="Заголовок 3"/>
          <p:cNvSpPr txBox="1">
            <a:spLocks/>
          </p:cNvSpPr>
          <p:nvPr/>
        </p:nvSpPr>
        <p:spPr>
          <a:xfrm>
            <a:off x="359014" y="1228891"/>
            <a:ext cx="4429010" cy="504056"/>
          </a:xfrm>
          <a:prstGeom prst="round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uk-UA" sz="2400" b="1" dirty="0" smtClean="0">
                <a:solidFill>
                  <a:schemeClr val="accent3">
                    <a:lumMod val="50000"/>
                  </a:schemeClr>
                </a:solidFill>
              </a:rPr>
              <a:t>Складіть і запишіть план тексту</a:t>
            </a:r>
            <a:endParaRPr lang="ru-RU" sz="2400" b="1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13" name="Заголовок 3"/>
          <p:cNvSpPr txBox="1">
            <a:spLocks/>
          </p:cNvSpPr>
          <p:nvPr/>
        </p:nvSpPr>
        <p:spPr>
          <a:xfrm>
            <a:off x="670622" y="4707402"/>
            <a:ext cx="3755509" cy="809830"/>
          </a:xfrm>
          <a:prstGeom prst="round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uk-UA" sz="2400" b="1" dirty="0" smtClean="0">
                <a:solidFill>
                  <a:schemeClr val="accent3">
                    <a:lumMod val="50000"/>
                  </a:schemeClr>
                </a:solidFill>
              </a:rPr>
              <a:t>Перекажіть усно текст за складеним планом</a:t>
            </a:r>
            <a:endParaRPr lang="ru-RU" sz="2400" b="1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15" name="Заголовок 3"/>
          <p:cNvSpPr txBox="1">
            <a:spLocks/>
          </p:cNvSpPr>
          <p:nvPr/>
        </p:nvSpPr>
        <p:spPr>
          <a:xfrm>
            <a:off x="501456" y="3640882"/>
            <a:ext cx="4277365" cy="542131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sz="2800" b="1" dirty="0" smtClean="0">
                <a:solidFill>
                  <a:schemeClr val="bg1"/>
                </a:solidFill>
              </a:rPr>
              <a:t>4.</a:t>
            </a:r>
            <a:r>
              <a:rPr lang="ru-RU" sz="2800" b="1" dirty="0">
                <a:solidFill>
                  <a:schemeClr val="bg1"/>
                </a:solidFill>
              </a:rPr>
              <a:t> </a:t>
            </a:r>
            <a:r>
              <a:rPr lang="ru-RU" sz="2800" b="1" dirty="0" smtClean="0">
                <a:solidFill>
                  <a:schemeClr val="bg1"/>
                </a:solidFill>
              </a:rPr>
              <a:t>Бабусина </a:t>
            </a:r>
            <a:r>
              <a:rPr lang="ru-RU" sz="2800" b="1" dirty="0" err="1">
                <a:solidFill>
                  <a:schemeClr val="bg1"/>
                </a:solidFill>
              </a:rPr>
              <a:t>подяка</a:t>
            </a:r>
            <a:r>
              <a:rPr lang="ru-RU" sz="2800" b="1" dirty="0">
                <a:solidFill>
                  <a:schemeClr val="bg1"/>
                </a:solidFill>
              </a:rPr>
              <a:t>.</a:t>
            </a:r>
          </a:p>
        </p:txBody>
      </p:sp>
      <p:pic>
        <p:nvPicPr>
          <p:cNvPr id="17" name="Picture 2" descr="D:\4 клас\1 УКР. МОВА\ПОНОМАРЬОВА\Розвиток мовлення\Переказ Дві груші й одна\2022-10-18_20364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24909" y="1462643"/>
            <a:ext cx="3062319" cy="4706898"/>
          </a:xfrm>
          <a:prstGeom prst="roundRect">
            <a:avLst/>
          </a:prstGeom>
          <a:noFill/>
          <a:ln w="19050">
            <a:solidFill>
              <a:schemeClr val="accent3">
                <a:lumMod val="75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Прямоугольник 13"/>
          <p:cNvSpPr/>
          <p:nvPr/>
        </p:nvSpPr>
        <p:spPr>
          <a:xfrm>
            <a:off x="-17228" y="5943600"/>
            <a:ext cx="844812" cy="914400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uk-UA" sz="2400" b="1" dirty="0" err="1" smtClean="0">
                <a:solidFill>
                  <a:schemeClr val="accent3">
                    <a:lumMod val="50000"/>
                  </a:schemeClr>
                </a:solidFill>
              </a:rPr>
              <a:t>Ст</a:t>
            </a:r>
            <a:r>
              <a:rPr lang="uk-UA" sz="2400" b="1" dirty="0" smtClean="0">
                <a:solidFill>
                  <a:schemeClr val="accent3">
                    <a:lumMod val="50000"/>
                  </a:schemeClr>
                </a:solidFill>
              </a:rPr>
              <a:t> 17</a:t>
            </a:r>
          </a:p>
          <a:p>
            <a:pPr algn="ctr"/>
            <a:r>
              <a:rPr lang="uk-UA" sz="2400" b="1" dirty="0" smtClean="0">
                <a:solidFill>
                  <a:schemeClr val="accent3">
                    <a:lumMod val="50000"/>
                  </a:schemeClr>
                </a:solidFill>
              </a:rPr>
              <a:t>№5 </a:t>
            </a:r>
            <a:endParaRPr lang="ru-RU" sz="2400" b="1" dirty="0">
              <a:solidFill>
                <a:schemeClr val="accent3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02846577"/>
      </p:ext>
    </p:extLst>
  </p:cSld>
  <p:clrMapOvr>
    <a:masterClrMapping/>
  </p:clrMapOvr>
  <p:transition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12" grpId="0" animBg="1"/>
      <p:bldP spid="13" grpId="0" animBg="1"/>
      <p:bldP spid="15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467544" y="248752"/>
            <a:ext cx="8130596" cy="648072"/>
          </a:xfrm>
          <a:prstGeom prst="round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uk-UA" sz="3600" b="1" dirty="0" smtClean="0">
                <a:solidFill>
                  <a:schemeClr val="accent3">
                    <a:lumMod val="50000"/>
                  </a:schemeClr>
                </a:solidFill>
              </a:rPr>
              <a:t>Усний стислий переказ тексту</a:t>
            </a:r>
            <a:endParaRPr lang="ru-RU" sz="4000" b="1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7" name="Заголовок 3"/>
          <p:cNvSpPr txBox="1">
            <a:spLocks/>
          </p:cNvSpPr>
          <p:nvPr/>
        </p:nvSpPr>
        <p:spPr>
          <a:xfrm>
            <a:off x="191688" y="924759"/>
            <a:ext cx="1996126" cy="927832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uk-UA" sz="2400" b="1" dirty="0" smtClean="0">
                <a:solidFill>
                  <a:schemeClr val="bg1"/>
                </a:solidFill>
              </a:rPr>
              <a:t>1. </a:t>
            </a:r>
            <a:r>
              <a:rPr lang="ru-RU" sz="2400" b="1" dirty="0" err="1">
                <a:solidFill>
                  <a:schemeClr val="bg1"/>
                </a:solidFill>
              </a:rPr>
              <a:t>Розсипані</a:t>
            </a:r>
            <a:r>
              <a:rPr lang="ru-RU" sz="2400" b="1" dirty="0">
                <a:solidFill>
                  <a:schemeClr val="bg1"/>
                </a:solidFill>
              </a:rPr>
              <a:t> </a:t>
            </a:r>
            <a:r>
              <a:rPr lang="ru-RU" sz="2400" b="1" dirty="0" err="1">
                <a:solidFill>
                  <a:schemeClr val="bg1"/>
                </a:solidFill>
              </a:rPr>
              <a:t>груші</a:t>
            </a:r>
            <a:r>
              <a:rPr lang="ru-RU" sz="2400" b="1" dirty="0" smtClean="0">
                <a:solidFill>
                  <a:schemeClr val="bg1"/>
                </a:solidFill>
              </a:rPr>
              <a:t>.</a:t>
            </a:r>
            <a:endParaRPr lang="ru-RU" sz="2400" b="1" dirty="0">
              <a:solidFill>
                <a:schemeClr val="bg1"/>
              </a:solidFill>
            </a:endParaRPr>
          </a:p>
        </p:txBody>
      </p:sp>
      <p:sp>
        <p:nvSpPr>
          <p:cNvPr id="8" name="Заголовок 3"/>
          <p:cNvSpPr txBox="1">
            <a:spLocks/>
          </p:cNvSpPr>
          <p:nvPr/>
        </p:nvSpPr>
        <p:spPr>
          <a:xfrm>
            <a:off x="212708" y="2182709"/>
            <a:ext cx="2107007" cy="730358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uk-UA" sz="2400" b="1" dirty="0" smtClean="0">
                <a:solidFill>
                  <a:schemeClr val="bg1"/>
                </a:solidFill>
              </a:rPr>
              <a:t>2. </a:t>
            </a:r>
            <a:r>
              <a:rPr lang="ru-RU" sz="2400" b="1" dirty="0" err="1">
                <a:solidFill>
                  <a:schemeClr val="bg1"/>
                </a:solidFill>
              </a:rPr>
              <a:t>Безпорадна</a:t>
            </a:r>
            <a:r>
              <a:rPr lang="ru-RU" sz="2400" b="1" dirty="0">
                <a:solidFill>
                  <a:schemeClr val="bg1"/>
                </a:solidFill>
              </a:rPr>
              <a:t> бабуся.</a:t>
            </a:r>
          </a:p>
        </p:txBody>
      </p:sp>
      <p:sp>
        <p:nvSpPr>
          <p:cNvPr id="9" name="Заголовок 3"/>
          <p:cNvSpPr txBox="1">
            <a:spLocks/>
          </p:cNvSpPr>
          <p:nvPr/>
        </p:nvSpPr>
        <p:spPr>
          <a:xfrm>
            <a:off x="323589" y="3356992"/>
            <a:ext cx="1864225" cy="846286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uk-UA" sz="2400" b="1" dirty="0" smtClean="0">
                <a:solidFill>
                  <a:schemeClr val="bg1"/>
                </a:solidFill>
              </a:rPr>
              <a:t>3. </a:t>
            </a:r>
            <a:r>
              <a:rPr lang="ru-RU" sz="2400" b="1" dirty="0" err="1">
                <a:solidFill>
                  <a:schemeClr val="bg1"/>
                </a:solidFill>
              </a:rPr>
              <a:t>Допомога</a:t>
            </a:r>
            <a:r>
              <a:rPr lang="ru-RU" sz="2400" b="1" dirty="0">
                <a:solidFill>
                  <a:schemeClr val="bg1"/>
                </a:solidFill>
              </a:rPr>
              <a:t> </a:t>
            </a:r>
            <a:r>
              <a:rPr lang="ru-RU" sz="2400" b="1" dirty="0" err="1">
                <a:solidFill>
                  <a:schemeClr val="bg1"/>
                </a:solidFill>
              </a:rPr>
              <a:t>Сергійка</a:t>
            </a:r>
            <a:r>
              <a:rPr lang="ru-RU" sz="2400" b="1" dirty="0">
                <a:solidFill>
                  <a:schemeClr val="bg1"/>
                </a:solidFill>
              </a:rPr>
              <a:t>.</a:t>
            </a:r>
          </a:p>
        </p:txBody>
      </p:sp>
      <p:sp>
        <p:nvSpPr>
          <p:cNvPr id="15" name="Заголовок 3"/>
          <p:cNvSpPr txBox="1">
            <a:spLocks/>
          </p:cNvSpPr>
          <p:nvPr/>
        </p:nvSpPr>
        <p:spPr>
          <a:xfrm>
            <a:off x="381378" y="5032581"/>
            <a:ext cx="2822470" cy="484651"/>
          </a:xfrm>
          <a:prstGeom prst="rect">
            <a:avLst/>
          </a:prstGeom>
          <a:solidFill>
            <a:srgbClr val="00B050"/>
          </a:solidFill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sz="2400" b="1" dirty="0" smtClean="0">
                <a:solidFill>
                  <a:schemeClr val="bg1"/>
                </a:solidFill>
              </a:rPr>
              <a:t>4.</a:t>
            </a:r>
            <a:r>
              <a:rPr lang="ru-RU" sz="2400" b="1" dirty="0">
                <a:solidFill>
                  <a:schemeClr val="bg1"/>
                </a:solidFill>
              </a:rPr>
              <a:t> </a:t>
            </a:r>
            <a:r>
              <a:rPr lang="ru-RU" sz="2400" b="1" dirty="0" smtClean="0">
                <a:solidFill>
                  <a:schemeClr val="bg1"/>
                </a:solidFill>
              </a:rPr>
              <a:t>Бабусина </a:t>
            </a:r>
            <a:r>
              <a:rPr lang="ru-RU" sz="2400" b="1" dirty="0" err="1">
                <a:solidFill>
                  <a:schemeClr val="bg1"/>
                </a:solidFill>
              </a:rPr>
              <a:t>подяка</a:t>
            </a:r>
            <a:r>
              <a:rPr lang="ru-RU" sz="2400" b="1" dirty="0">
                <a:solidFill>
                  <a:schemeClr val="bg1"/>
                </a:solidFill>
              </a:rPr>
              <a:t>.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2227755" y="924759"/>
            <a:ext cx="6569582" cy="1200329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uk-UA" sz="2400" b="1" dirty="0">
                <a:solidFill>
                  <a:schemeClr val="bg1"/>
                </a:solidFill>
              </a:rPr>
              <a:t>Сергійко і Леся гралися в саду. Повз них йшла бабуся </a:t>
            </a:r>
            <a:r>
              <a:rPr lang="uk-UA" sz="2400" b="1" dirty="0" smtClean="0">
                <a:solidFill>
                  <a:schemeClr val="bg1"/>
                </a:solidFill>
              </a:rPr>
              <a:t>з кошиком </a:t>
            </a:r>
            <a:r>
              <a:rPr lang="uk-UA" sz="2400" b="1" dirty="0">
                <a:solidFill>
                  <a:schemeClr val="bg1"/>
                </a:solidFill>
              </a:rPr>
              <a:t>із грушами. </a:t>
            </a:r>
            <a:r>
              <a:rPr lang="uk-UA" sz="2400" b="1" dirty="0" smtClean="0">
                <a:solidFill>
                  <a:schemeClr val="bg1"/>
                </a:solidFill>
              </a:rPr>
              <a:t>Вона спіткнулась </a:t>
            </a:r>
            <a:r>
              <a:rPr lang="uk-UA" sz="2400" b="1" dirty="0">
                <a:solidFill>
                  <a:schemeClr val="bg1"/>
                </a:solidFill>
              </a:rPr>
              <a:t>об камінець і </a:t>
            </a:r>
            <a:r>
              <a:rPr lang="uk-UA" sz="2400" b="1" dirty="0" smtClean="0">
                <a:solidFill>
                  <a:schemeClr val="bg1"/>
                </a:solidFill>
              </a:rPr>
              <a:t>груші </a:t>
            </a:r>
            <a:r>
              <a:rPr lang="uk-UA" sz="2400" b="1" dirty="0">
                <a:solidFill>
                  <a:schemeClr val="bg1"/>
                </a:solidFill>
              </a:rPr>
              <a:t>з </a:t>
            </a:r>
            <a:r>
              <a:rPr lang="uk-UA" sz="2400" b="1" dirty="0" smtClean="0">
                <a:solidFill>
                  <a:schemeClr val="bg1"/>
                </a:solidFill>
              </a:rPr>
              <a:t>кошика </a:t>
            </a:r>
            <a:r>
              <a:rPr lang="uk-UA" sz="2400" b="1" dirty="0">
                <a:solidFill>
                  <a:schemeClr val="bg1"/>
                </a:solidFill>
              </a:rPr>
              <a:t>розсипалися</a:t>
            </a:r>
            <a:r>
              <a:rPr lang="uk-UA" sz="2400" b="1" dirty="0" smtClean="0">
                <a:solidFill>
                  <a:schemeClr val="bg1"/>
                </a:solidFill>
              </a:rPr>
              <a:t>.</a:t>
            </a:r>
            <a:endParaRPr lang="ru-RU" sz="2400" b="1" dirty="0">
              <a:solidFill>
                <a:schemeClr val="bg1"/>
              </a:solidFill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3203848" y="5013176"/>
            <a:ext cx="5688632" cy="1569660"/>
          </a:xfrm>
          <a:prstGeom prst="rect">
            <a:avLst/>
          </a:prstGeom>
          <a:solidFill>
            <a:srgbClr val="00B050"/>
          </a:solidFill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uk-UA" sz="2400" b="1" dirty="0" smtClean="0">
                <a:solidFill>
                  <a:schemeClr val="bg1"/>
                </a:solidFill>
              </a:rPr>
              <a:t>Бабуся </a:t>
            </a:r>
            <a:r>
              <a:rPr lang="uk-UA" sz="2400" b="1" dirty="0">
                <a:solidFill>
                  <a:schemeClr val="bg1"/>
                </a:solidFill>
              </a:rPr>
              <a:t>подякувала дітям за допомогу. Вона дала Лесі дві великі </a:t>
            </a:r>
            <a:r>
              <a:rPr lang="uk-UA" sz="2400" b="1" dirty="0" smtClean="0">
                <a:solidFill>
                  <a:schemeClr val="bg1"/>
                </a:solidFill>
              </a:rPr>
              <a:t>груші</a:t>
            </a:r>
            <a:r>
              <a:rPr lang="uk-UA" sz="2400" b="1" dirty="0">
                <a:solidFill>
                  <a:schemeClr val="bg1"/>
                </a:solidFill>
              </a:rPr>
              <a:t>, </a:t>
            </a:r>
            <a:r>
              <a:rPr lang="uk-UA" sz="2400" b="1" dirty="0" smtClean="0">
                <a:solidFill>
                  <a:schemeClr val="bg1"/>
                </a:solidFill>
              </a:rPr>
              <a:t>а Сергійкові – одну велику</a:t>
            </a:r>
            <a:r>
              <a:rPr lang="uk-UA" sz="2400" b="1" dirty="0">
                <a:solidFill>
                  <a:schemeClr val="bg1"/>
                </a:solidFill>
              </a:rPr>
              <a:t>. Хлопчик здивувався, чому так</a:t>
            </a:r>
            <a:r>
              <a:rPr lang="uk-UA" sz="2400" b="1" dirty="0" smtClean="0">
                <a:solidFill>
                  <a:schemeClr val="bg1"/>
                </a:solidFill>
              </a:rPr>
              <a:t>?</a:t>
            </a:r>
            <a:endParaRPr lang="ru-RU" sz="2400" b="1" dirty="0">
              <a:solidFill>
                <a:schemeClr val="bg1"/>
              </a:solidFill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2187813" y="3356992"/>
            <a:ext cx="6704667" cy="156966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uk-UA" sz="2400" b="1" dirty="0" smtClean="0">
                <a:solidFill>
                  <a:schemeClr val="bg1"/>
                </a:solidFill>
              </a:rPr>
              <a:t>Сергійко </a:t>
            </a:r>
            <a:r>
              <a:rPr lang="uk-UA" sz="2400" b="1" dirty="0">
                <a:solidFill>
                  <a:schemeClr val="bg1"/>
                </a:solidFill>
              </a:rPr>
              <a:t>підійшов і </a:t>
            </a:r>
            <a:r>
              <a:rPr lang="uk-UA" sz="2400" b="1" dirty="0" smtClean="0">
                <a:solidFill>
                  <a:schemeClr val="bg1"/>
                </a:solidFill>
              </a:rPr>
              <a:t>показував старенькій, </a:t>
            </a:r>
            <a:r>
              <a:rPr lang="uk-UA" sz="2400" b="1" dirty="0">
                <a:solidFill>
                  <a:schemeClr val="bg1"/>
                </a:solidFill>
              </a:rPr>
              <a:t>де </a:t>
            </a:r>
            <a:r>
              <a:rPr lang="uk-UA" sz="2400" b="1" dirty="0" smtClean="0">
                <a:solidFill>
                  <a:schemeClr val="bg1"/>
                </a:solidFill>
              </a:rPr>
              <a:t>лежать плоди. </a:t>
            </a:r>
            <a:r>
              <a:rPr lang="uk-UA" sz="2400" b="1" dirty="0">
                <a:solidFill>
                  <a:schemeClr val="bg1"/>
                </a:solidFill>
              </a:rPr>
              <a:t>Ще й сердився, коли та не відразу </a:t>
            </a:r>
            <a:r>
              <a:rPr lang="uk-UA" sz="2400" b="1" dirty="0" smtClean="0">
                <a:solidFill>
                  <a:schemeClr val="bg1"/>
                </a:solidFill>
              </a:rPr>
              <a:t>знаходила</a:t>
            </a:r>
            <a:r>
              <a:rPr lang="uk-UA" sz="2400" b="1" dirty="0">
                <a:solidFill>
                  <a:schemeClr val="bg1"/>
                </a:solidFill>
              </a:rPr>
              <a:t>. Леся побачила, що вони роблять, і швиденько визбирала всі груші</a:t>
            </a:r>
            <a:r>
              <a:rPr lang="uk-UA" sz="2400" b="1" dirty="0" smtClean="0">
                <a:solidFill>
                  <a:schemeClr val="bg1"/>
                </a:solidFill>
              </a:rPr>
              <a:t>.</a:t>
            </a:r>
            <a:endParaRPr lang="ru-RU" sz="2400" b="1" dirty="0">
              <a:solidFill>
                <a:schemeClr val="bg1"/>
              </a:solidFill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2320291" y="2132856"/>
            <a:ext cx="6477046" cy="1200329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uk-UA" sz="2400" b="1" dirty="0" smtClean="0">
                <a:solidFill>
                  <a:schemeClr val="bg1"/>
                </a:solidFill>
              </a:rPr>
              <a:t>Бабусі було важко нахилятися </a:t>
            </a:r>
            <a:r>
              <a:rPr lang="uk-UA" sz="2400" b="1" dirty="0">
                <a:solidFill>
                  <a:schemeClr val="bg1"/>
                </a:solidFill>
              </a:rPr>
              <a:t>за </a:t>
            </a:r>
            <a:r>
              <a:rPr lang="uk-UA" sz="2400" b="1" dirty="0" smtClean="0">
                <a:solidFill>
                  <a:schemeClr val="bg1"/>
                </a:solidFill>
              </a:rPr>
              <a:t>ними. Та </a:t>
            </a:r>
            <a:r>
              <a:rPr lang="uk-UA" sz="2400" b="1" dirty="0">
                <a:solidFill>
                  <a:schemeClr val="bg1"/>
                </a:solidFill>
              </a:rPr>
              <a:t>ще й </a:t>
            </a:r>
            <a:r>
              <a:rPr lang="uk-UA" sz="2400" b="1" dirty="0" smtClean="0">
                <a:solidFill>
                  <a:schemeClr val="bg1"/>
                </a:solidFill>
              </a:rPr>
              <a:t>вона недобачала</a:t>
            </a:r>
            <a:r>
              <a:rPr lang="uk-UA" sz="2400" b="1" dirty="0">
                <a:solidFill>
                  <a:schemeClr val="bg1"/>
                </a:solidFill>
              </a:rPr>
              <a:t>. Тому довго мацала, поки </a:t>
            </a:r>
            <a:r>
              <a:rPr lang="uk-UA" sz="2400" b="1" dirty="0" smtClean="0">
                <a:solidFill>
                  <a:schemeClr val="bg1"/>
                </a:solidFill>
              </a:rPr>
              <a:t>знайде </a:t>
            </a:r>
            <a:r>
              <a:rPr lang="uk-UA" sz="2400" b="1" dirty="0">
                <a:solidFill>
                  <a:schemeClr val="bg1"/>
                </a:solidFill>
              </a:rPr>
              <a:t>грушу</a:t>
            </a:r>
            <a:r>
              <a:rPr lang="uk-UA" sz="2400" b="1" dirty="0" smtClean="0">
                <a:solidFill>
                  <a:schemeClr val="bg1"/>
                </a:solidFill>
              </a:rPr>
              <a:t>.</a:t>
            </a:r>
            <a:endParaRPr lang="ru-RU" sz="24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8741816"/>
      </p:ext>
    </p:extLst>
  </p:cSld>
  <p:clrMapOvr>
    <a:masterClrMapping/>
  </p:clrMapOvr>
  <p:transition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5" grpId="0" animBg="1"/>
      <p:bldP spid="3" grpId="0" animBg="1"/>
      <p:bldP spid="19" grpId="0" animBg="1"/>
      <p:bldP spid="17" grpId="0" animBg="1"/>
      <p:bldP spid="21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683568" y="285830"/>
            <a:ext cx="7776864" cy="720080"/>
          </a:xfrm>
          <a:prstGeom prst="round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uk-UA" sz="4000" b="1" dirty="0" smtClean="0">
                <a:solidFill>
                  <a:schemeClr val="accent3">
                    <a:lumMod val="50000"/>
                  </a:schemeClr>
                </a:solidFill>
              </a:rPr>
              <a:t>Підсумок уроку</a:t>
            </a:r>
            <a:endParaRPr lang="ru-RU" sz="4000" b="1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6" name="Заголовок 3"/>
          <p:cNvSpPr txBox="1">
            <a:spLocks/>
          </p:cNvSpPr>
          <p:nvPr/>
        </p:nvSpPr>
        <p:spPr>
          <a:xfrm>
            <a:off x="797908" y="1048790"/>
            <a:ext cx="7568180" cy="736622"/>
          </a:xfrm>
          <a:prstGeom prst="round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uk-UA" sz="2400" b="1" dirty="0" smtClean="0">
                <a:solidFill>
                  <a:schemeClr val="accent3">
                    <a:lumMod val="50000"/>
                  </a:schemeClr>
                </a:solidFill>
              </a:rPr>
              <a:t>Прочитайте свій переказ. Якщо знайдете помилки – виправте їх. </a:t>
            </a:r>
            <a:endParaRPr lang="ru-RU" sz="2400" b="1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7" name="Заголовок 3"/>
          <p:cNvSpPr txBox="1">
            <a:spLocks/>
          </p:cNvSpPr>
          <p:nvPr/>
        </p:nvSpPr>
        <p:spPr>
          <a:xfrm>
            <a:off x="797908" y="1844824"/>
            <a:ext cx="7568180" cy="896010"/>
          </a:xfrm>
          <a:prstGeom prst="round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 algn="l">
              <a:buFont typeface="Wingdings" panose="05000000000000000000" pitchFamily="2" charset="2"/>
              <a:buChar char="§"/>
            </a:pPr>
            <a:r>
              <a:rPr lang="uk-UA" sz="2400" b="1" dirty="0" smtClean="0">
                <a:solidFill>
                  <a:schemeClr val="accent3">
                    <a:lumMod val="50000"/>
                  </a:schemeClr>
                </a:solidFill>
              </a:rPr>
              <a:t>Яке завдання на уроці було цікаво виконувати?</a:t>
            </a:r>
          </a:p>
          <a:p>
            <a:pPr marL="342900" indent="-342900" algn="l">
              <a:buFont typeface="Wingdings" panose="05000000000000000000" pitchFamily="2" charset="2"/>
              <a:buChar char="§"/>
            </a:pPr>
            <a:r>
              <a:rPr lang="uk-UA" sz="2400" b="1" dirty="0" smtClean="0">
                <a:solidFill>
                  <a:schemeClr val="accent3">
                    <a:lumMod val="50000"/>
                  </a:schemeClr>
                </a:solidFill>
              </a:rPr>
              <a:t>Що тобі було важко робити?</a:t>
            </a: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8" r="837"/>
          <a:stretch/>
        </p:blipFill>
        <p:spPr bwMode="auto">
          <a:xfrm>
            <a:off x="265761" y="3501008"/>
            <a:ext cx="8460000" cy="9519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Заголовок 3"/>
          <p:cNvSpPr txBox="1">
            <a:spLocks/>
          </p:cNvSpPr>
          <p:nvPr/>
        </p:nvSpPr>
        <p:spPr>
          <a:xfrm>
            <a:off x="786498" y="2784585"/>
            <a:ext cx="2864452" cy="536054"/>
          </a:xfrm>
          <a:prstGeom prst="round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uk-UA" sz="2400" b="1" dirty="0" smtClean="0">
                <a:solidFill>
                  <a:schemeClr val="accent3">
                    <a:lumMod val="50000"/>
                  </a:schemeClr>
                </a:solidFill>
              </a:rPr>
              <a:t>Розгадайте ребус</a:t>
            </a:r>
            <a:endParaRPr lang="ru-RU" sz="2400" b="1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9" name="Заголовок 3"/>
          <p:cNvSpPr txBox="1">
            <a:spLocks/>
          </p:cNvSpPr>
          <p:nvPr/>
        </p:nvSpPr>
        <p:spPr>
          <a:xfrm>
            <a:off x="3779912" y="2813821"/>
            <a:ext cx="4615852" cy="544630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uk-UA" sz="2800" b="1" dirty="0">
                <a:solidFill>
                  <a:schemeClr val="bg1"/>
                </a:solidFill>
              </a:rPr>
              <a:t>Яка праця - така й </a:t>
            </a:r>
            <a:r>
              <a:rPr lang="uk-UA" sz="2800" b="1" dirty="0" smtClean="0">
                <a:solidFill>
                  <a:schemeClr val="bg1"/>
                </a:solidFill>
              </a:rPr>
              <a:t>нагорода</a:t>
            </a:r>
            <a:endParaRPr lang="ru-RU" sz="2800" b="1" dirty="0">
              <a:solidFill>
                <a:schemeClr val="bg1"/>
              </a:solidFill>
            </a:endParaRPr>
          </a:p>
        </p:txBody>
      </p:sp>
      <p:sp>
        <p:nvSpPr>
          <p:cNvPr id="10" name="Заголовок 3"/>
          <p:cNvSpPr txBox="1">
            <a:spLocks/>
          </p:cNvSpPr>
          <p:nvPr/>
        </p:nvSpPr>
        <p:spPr>
          <a:xfrm>
            <a:off x="265760" y="4544398"/>
            <a:ext cx="8459999" cy="2060848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uk-UA" sz="2400" b="1" dirty="0" smtClean="0">
                <a:solidFill>
                  <a:schemeClr val="bg1"/>
                </a:solidFill>
              </a:rPr>
              <a:t>Ця приказка і </a:t>
            </a:r>
            <a:r>
              <a:rPr lang="uk-UA" sz="2400" b="1" dirty="0">
                <a:solidFill>
                  <a:schemeClr val="bg1"/>
                </a:solidFill>
              </a:rPr>
              <a:t>є відповіддю на Сергійкове запитання. Бабуся оцінила допомогу обох дітей і відповідно подякувала. Якщо хочете допомагати стареньким людям, то робіть це від щирого серця. Старайтеся, щоб вони відчули, що для вас ця праця є радісною. Тільки тоді ви отримаєте щиру нагороду.</a:t>
            </a:r>
            <a:endParaRPr lang="ru-RU" sz="2400" b="1" dirty="0">
              <a:solidFill>
                <a:schemeClr val="bg1"/>
              </a:solidFill>
            </a:endParaRPr>
          </a:p>
        </p:txBody>
      </p:sp>
      <p:cxnSp>
        <p:nvCxnSpPr>
          <p:cNvPr id="3" name="Прямая соединительная линия 2"/>
          <p:cNvCxnSpPr/>
          <p:nvPr/>
        </p:nvCxnSpPr>
        <p:spPr>
          <a:xfrm>
            <a:off x="3923928" y="3645024"/>
            <a:ext cx="0" cy="951970"/>
          </a:xfrm>
          <a:prstGeom prst="line">
            <a:avLst/>
          </a:prstGeom>
          <a:ln w="28575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85905570"/>
      </p:ext>
    </p:extLst>
  </p:cSld>
  <p:clrMapOvr>
    <a:masterClrMapping/>
  </p:clrMapOvr>
  <p:transition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10" grpId="0" animBg="1"/>
    </p:bld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915</TotalTime>
  <Words>940</Words>
  <Application>Microsoft Office PowerPoint</Application>
  <PresentationFormat>Экран (4:3)</PresentationFormat>
  <Paragraphs>150</Paragraphs>
  <Slides>18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19" baseType="lpstr">
      <vt:lpstr>Тема Office</vt:lpstr>
      <vt:lpstr>Пишу переказ тексту «Дві груші й одна»</vt:lpstr>
      <vt:lpstr>Емоційне налаштування</vt:lpstr>
      <vt:lpstr>Тема уроку</vt:lpstr>
      <vt:lpstr>Поміркуємо</vt:lpstr>
      <vt:lpstr>Проведемо дослідження</vt:lpstr>
      <vt:lpstr>Допомога літнім людям</vt:lpstr>
      <vt:lpstr>Допомога літнім людям</vt:lpstr>
      <vt:lpstr>Допомога літнім людям</vt:lpstr>
      <vt:lpstr>Вправа «Інтуіція»</vt:lpstr>
      <vt:lpstr>Презентация PowerPoint</vt:lpstr>
      <vt:lpstr>Презентация PowerPoint</vt:lpstr>
      <vt:lpstr>Презентация PowerPoint</vt:lpstr>
      <vt:lpstr>Презентация PowerPoint</vt:lpstr>
      <vt:lpstr>Головна думка твору</vt:lpstr>
      <vt:lpstr>Презентация PowerPoint</vt:lpstr>
      <vt:lpstr>Прослухайте текст ще раз</vt:lpstr>
      <vt:lpstr>Усний стислий переказ тексту</vt:lpstr>
      <vt:lpstr>Підсумок уроку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Esmiralda Ivanova</dc:creator>
  <cp:lastModifiedBy>Esmiralda Ivanova</cp:lastModifiedBy>
  <cp:revision>68</cp:revision>
  <dcterms:created xsi:type="dcterms:W3CDTF">2022-09-06T20:02:15Z</dcterms:created>
  <dcterms:modified xsi:type="dcterms:W3CDTF">2026-10-16T09:55:18Z</dcterms:modified>
</cp:coreProperties>
</file>