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7" r:id="rId2"/>
    <p:sldId id="333" r:id="rId3"/>
    <p:sldId id="284" r:id="rId4"/>
    <p:sldId id="334" r:id="rId5"/>
    <p:sldId id="285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295" r:id="rId15"/>
    <p:sldId id="344" r:id="rId16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699543" y="3893702"/>
            <a:ext cx="8496944" cy="97625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5400" b="1" dirty="0">
                <a:solidFill>
                  <a:schemeClr val="accent3">
                    <a:lumMod val="50000"/>
                  </a:schemeClr>
                </a:solidFill>
              </a:rPr>
              <a:t>Визначаю будову слова</a:t>
            </a:r>
            <a:endParaRPr lang="ru-RU" sz="5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668095" y="891599"/>
            <a:ext cx="3528392" cy="1836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407984" indent="-407984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83968" indent="-339988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599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90393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44791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9189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3587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0798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23828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Пригадую будову слова </a:t>
            </a:r>
          </a:p>
        </p:txBody>
      </p:sp>
      <p:pic>
        <p:nvPicPr>
          <p:cNvPr id="9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567" y="891599"/>
            <a:ext cx="3384376" cy="196909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90" y="235834"/>
            <a:ext cx="7825294" cy="79227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>
                <a:solidFill>
                  <a:schemeClr val="bg1"/>
                </a:solidFill>
              </a:rPr>
              <a:t>Налаштування на урок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235289" y="1084732"/>
            <a:ext cx="7227969" cy="305002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uk-UA" sz="4300" b="1" dirty="0">
                <a:solidFill>
                  <a:srgbClr val="002060"/>
                </a:solidFill>
              </a:rPr>
              <a:t>Ось дзвінок сигнал подав —</a:t>
            </a:r>
            <a:endParaRPr lang="ru-RU" sz="4300" b="1" dirty="0">
              <a:solidFill>
                <a:srgbClr val="002060"/>
              </a:solidFill>
            </a:endParaRPr>
          </a:p>
          <a:p>
            <a:r>
              <a:rPr lang="uk-UA" sz="4300" b="1" dirty="0">
                <a:solidFill>
                  <a:srgbClr val="002060"/>
                </a:solidFill>
              </a:rPr>
              <a:t>До роботи час настав.</a:t>
            </a:r>
            <a:endParaRPr lang="ru-RU" sz="4300" b="1" dirty="0">
              <a:solidFill>
                <a:srgbClr val="002060"/>
              </a:solidFill>
            </a:endParaRPr>
          </a:p>
          <a:p>
            <a:r>
              <a:rPr lang="uk-UA" sz="4300" b="1" dirty="0">
                <a:solidFill>
                  <a:srgbClr val="002060"/>
                </a:solidFill>
              </a:rPr>
              <a:t>Ось і ми часу не гаймо,</a:t>
            </a:r>
            <a:endParaRPr lang="ru-RU" sz="4300" b="1" dirty="0">
              <a:solidFill>
                <a:srgbClr val="002060"/>
              </a:solidFill>
            </a:endParaRPr>
          </a:p>
          <a:p>
            <a:r>
              <a:rPr lang="uk-UA" sz="4300" b="1" dirty="0">
                <a:solidFill>
                  <a:srgbClr val="002060"/>
                </a:solidFill>
              </a:rPr>
              <a:t>А урок свій починаймо.</a:t>
            </a:r>
            <a:endParaRPr lang="ru-RU" sz="43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3067695" y="1084732"/>
            <a:ext cx="7995609" cy="226613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900" b="1" dirty="0">
                <a:solidFill>
                  <a:schemeClr val="bg1"/>
                </a:solidFill>
              </a:rPr>
              <a:t>Настала пора золотої осені.  Вона розфарбовує листя в різні кольори. </a:t>
            </a:r>
            <a:r>
              <a:rPr lang="uk-UA" sz="2900" b="1" dirty="0" smtClean="0">
                <a:solidFill>
                  <a:schemeClr val="bg1"/>
                </a:solidFill>
              </a:rPr>
              <a:t>Визначте </a:t>
            </a:r>
            <a:r>
              <a:rPr lang="uk-UA" sz="2900" b="1" dirty="0">
                <a:solidFill>
                  <a:schemeClr val="bg1"/>
                </a:solidFill>
              </a:rPr>
              <a:t>свій настрій на початку уроку за кольором і формою осіннього листочка. </a:t>
            </a:r>
            <a:r>
              <a:rPr lang="uk-UA" sz="2900" b="1" dirty="0" smtClean="0">
                <a:solidFill>
                  <a:schemeClr val="bg1"/>
                </a:solidFill>
              </a:rPr>
              <a:t>Намалюйте </a:t>
            </a:r>
            <a:r>
              <a:rPr lang="uk-UA" sz="2900" b="1" dirty="0">
                <a:solidFill>
                  <a:schemeClr val="bg1"/>
                </a:solidFill>
              </a:rPr>
              <a:t>його поруч із датою</a:t>
            </a:r>
            <a:endParaRPr lang="ru-RU" sz="2900" b="1" dirty="0">
              <a:solidFill>
                <a:schemeClr val="bg1"/>
              </a:solidFill>
            </a:endParaRPr>
          </a:p>
        </p:txBody>
      </p:sp>
      <p:pic>
        <p:nvPicPr>
          <p:cNvPr id="6" name="Picture 18" descr="https://encrypted-tbn0.gstatic.com/images?q=tbn:ANd9GcRf33LrpXCLKRjUMuCUsS1UKj9IYbxrH0qc2mf6nEeZ4v1926oFu4xJihl7hoTITXWTkOI&amp;usqp=CA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8" r="8938"/>
          <a:stretch/>
        </p:blipFill>
        <p:spPr bwMode="auto">
          <a:xfrm>
            <a:off x="900000" y="932378"/>
            <a:ext cx="1800000" cy="1916879"/>
          </a:xfrm>
          <a:prstGeom prst="rect">
            <a:avLst/>
          </a:prstGeom>
          <a:noFill/>
          <a:ln w="381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2" descr="https://encrypted-tbn0.gstatic.com/images?q=tbn:ANd9GcTLwcE2hNs9Hh8EjKdcCwD6mywti5TMW0fAXKUQN82g-oU88YKf1o8lo4_6gn1mMwUfEmA&amp;usqp=CA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2" r="8187"/>
          <a:stretch/>
        </p:blipFill>
        <p:spPr bwMode="auto">
          <a:xfrm>
            <a:off x="5292000" y="3518163"/>
            <a:ext cx="1620000" cy="1691413"/>
          </a:xfrm>
          <a:prstGeom prst="rect">
            <a:avLst/>
          </a:prstGeom>
          <a:noFill/>
          <a:ln w="381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4" descr="https://encrypted-tbn0.gstatic.com/images?q=tbn:ANd9GcScDQ2wPFsOPpht4unoUjP7E36wR4szOUYMFysNoBJG_6YGIZHR2EhRPqyJI7ZX1gkF_dA&amp;usqp=C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306" y="3439055"/>
            <a:ext cx="2088232" cy="1391408"/>
          </a:xfrm>
          <a:prstGeom prst="rect">
            <a:avLst/>
          </a:prstGeom>
          <a:noFill/>
          <a:ln w="381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6" descr="https://encrypted-tbn0.gstatic.com/images?q=tbn:ANd9GcQR_k28y7TPsmjITKVXRk4rCHYbAeA6iH2VdWKquzL7bzXC-UK391N7OquXZpBDDwfR3TE&amp;usqp=CA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167" y="4181199"/>
            <a:ext cx="1801136" cy="1738259"/>
          </a:xfrm>
          <a:prstGeom prst="rect">
            <a:avLst/>
          </a:prstGeom>
          <a:noFill/>
          <a:ln w="381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https://encrypted-tbn0.gstatic.com/images?q=tbn:ANd9GcTys0Kmocwmo4UhoRc33tuOp5Hnsld7GZc5TQ&amp;usqp=CA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70" y="4276179"/>
            <a:ext cx="1912807" cy="1629177"/>
          </a:xfrm>
          <a:prstGeom prst="rect">
            <a:avLst/>
          </a:prstGeom>
          <a:noFill/>
          <a:ln w="381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encrypted-tbn0.gstatic.com/images?q=tbn:ANd9GcRQz4MZTkmCxnlD5XlmKTOer0Ddo4D4OTBBlKtj2mvwJHjzIZSGW3X1fDOV8gKZ5uQ1CzY&amp;usqp=CA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00" y="2976074"/>
            <a:ext cx="1762116" cy="1788889"/>
          </a:xfrm>
          <a:prstGeom prst="rect">
            <a:avLst/>
          </a:prstGeom>
          <a:noFill/>
          <a:ln w="5715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xmlns="" id="{FB04FFEB-BC6F-4927-8E53-0C218728D15B}"/>
              </a:ext>
            </a:extLst>
          </p:cNvPr>
          <p:cNvSpPr/>
          <p:nvPr/>
        </p:nvSpPr>
        <p:spPr>
          <a:xfrm>
            <a:off x="2131596" y="623524"/>
            <a:ext cx="921356" cy="617708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</a:ln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002060"/>
                </a:solidFill>
              </a:rPr>
              <a:t>Дуб</a:t>
            </a:r>
            <a:endParaRPr lang="uk-UA" sz="3300" dirty="0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xmlns="" id="{9273F7EF-3756-4D77-9E63-6079339D10B8}"/>
              </a:ext>
            </a:extLst>
          </p:cNvPr>
          <p:cNvSpPr/>
          <p:nvPr/>
        </p:nvSpPr>
        <p:spPr>
          <a:xfrm>
            <a:off x="3235289" y="5941948"/>
            <a:ext cx="1125450" cy="617708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</a:ln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002060"/>
                </a:solidFill>
              </a:rPr>
              <a:t>Клен</a:t>
            </a:r>
            <a:endParaRPr lang="uk-UA" sz="3300" dirty="0"/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xmlns="" id="{9022339F-1807-4D4E-9FEA-24F76C929254}"/>
              </a:ext>
            </a:extLst>
          </p:cNvPr>
          <p:cNvSpPr/>
          <p:nvPr/>
        </p:nvSpPr>
        <p:spPr>
          <a:xfrm>
            <a:off x="1123479" y="4888055"/>
            <a:ext cx="1155907" cy="617708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</a:ln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002060"/>
                </a:solidFill>
              </a:rPr>
              <a:t>Липа</a:t>
            </a:r>
            <a:endParaRPr lang="uk-UA" sz="3300" dirty="0"/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xmlns="" id="{9EB168C5-7F9C-41E9-82AF-B731CD82AED5}"/>
              </a:ext>
            </a:extLst>
          </p:cNvPr>
          <p:cNvSpPr/>
          <p:nvPr/>
        </p:nvSpPr>
        <p:spPr>
          <a:xfrm>
            <a:off x="5335365" y="5287648"/>
            <a:ext cx="1501899" cy="617708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</a:ln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002060"/>
                </a:solidFill>
              </a:rPr>
              <a:t>Тополя</a:t>
            </a:r>
            <a:endParaRPr lang="uk-UA" sz="3300" dirty="0"/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xmlns="" id="{72D227CC-6DA9-4502-B1BF-A4F21499C5B7}"/>
              </a:ext>
            </a:extLst>
          </p:cNvPr>
          <p:cNvSpPr/>
          <p:nvPr/>
        </p:nvSpPr>
        <p:spPr>
          <a:xfrm>
            <a:off x="7420484" y="5941948"/>
            <a:ext cx="1592501" cy="617708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</a:ln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002060"/>
                </a:solidFill>
              </a:rPr>
              <a:t>Каштан</a:t>
            </a:r>
            <a:endParaRPr lang="uk-UA" sz="3300" dirty="0"/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xmlns="" id="{82A8E8EA-3A01-4708-A3AC-2BA0D3E68FE5}"/>
              </a:ext>
            </a:extLst>
          </p:cNvPr>
          <p:cNvSpPr/>
          <p:nvPr/>
        </p:nvSpPr>
        <p:spPr>
          <a:xfrm>
            <a:off x="9577534" y="5090767"/>
            <a:ext cx="1333776" cy="617708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</a:ln>
        </p:spPr>
        <p:txBody>
          <a:bodyPr wrap="none" lIns="108814" tIns="54407" rIns="108814" bIns="54407">
            <a:spAutoFit/>
          </a:bodyPr>
          <a:lstStyle/>
          <a:p>
            <a:r>
              <a:rPr lang="uk-UA" sz="3300" b="1" dirty="0">
                <a:solidFill>
                  <a:srgbClr val="002060"/>
                </a:solidFill>
              </a:rPr>
              <a:t>Груша</a:t>
            </a:r>
            <a:endParaRPr lang="uk-UA" sz="3300" dirty="0"/>
          </a:p>
        </p:txBody>
      </p:sp>
    </p:spTree>
    <p:extLst>
      <p:ext uri="{BB962C8B-B14F-4D97-AF65-F5344CB8AC3E}">
        <p14:creationId xmlns:p14="http://schemas.microsoft.com/office/powerpoint/2010/main" val="369389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2623" y="411684"/>
            <a:ext cx="10345879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9903" y="1220451"/>
            <a:ext cx="6552728" cy="4108803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повторимо знання про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будову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слова,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спільнокореневі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слова. Будемо аналізувати слова за будовою,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складати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записувати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речення зі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спільнокореневими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словами, шукати інформацію в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таблиці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Познайомимося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 новою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європейською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країною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, її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ввічливими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словами,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іменами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Збагатимемо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свій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словниковий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запас 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23" y="1184673"/>
            <a:ext cx="3916263" cy="376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4079904" y="3069754"/>
            <a:ext cx="2265427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фіксепр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366793" y="3069754"/>
            <a:ext cx="2274604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фіксус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357932" y="1989634"/>
            <a:ext cx="1980315" cy="683422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авосон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471" y="529818"/>
            <a:ext cx="8256468" cy="5957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/>
              <a:t>Пригадайте</a:t>
            </a:r>
            <a:endParaRPr lang="ru-RU" sz="40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66793" y="1996082"/>
            <a:ext cx="1977764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3300" b="1" dirty="0" err="1">
                <a:solidFill>
                  <a:schemeClr val="bg1"/>
                </a:solidFill>
              </a:rPr>
              <a:t>ріньок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79905" y="3069754"/>
            <a:ext cx="2265427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префікс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365445" y="1989634"/>
            <a:ext cx="1980315" cy="683422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>
                <a:solidFill>
                  <a:schemeClr val="bg1"/>
                </a:solidFill>
              </a:rPr>
              <a:t>основа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79905" y="2013063"/>
            <a:ext cx="2615401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кіннязачен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695307" y="3069754"/>
            <a:ext cx="3454135" cy="68342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спольнікеровіне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66793" y="3069754"/>
            <a:ext cx="2274604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суфікс</a:t>
            </a:r>
            <a:endParaRPr lang="ru-RU" sz="33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D:\Картинки до тестів\Людина\Учень тягне рук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958" y="316533"/>
            <a:ext cx="1568488" cy="190504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1340182" y="1197546"/>
            <a:ext cx="7987494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слова.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Поясніть,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що означає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кожне з них.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340182" y="2013063"/>
            <a:ext cx="2004375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3300" b="1" dirty="0">
                <a:solidFill>
                  <a:schemeClr val="bg1"/>
                </a:solidFill>
              </a:rPr>
              <a:t>корінь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079905" y="1996082"/>
            <a:ext cx="2615402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закінчення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695307" y="3069754"/>
            <a:ext cx="3454135" cy="68342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спільнокореневі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340181" y="4008979"/>
            <a:ext cx="7967757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Пригадайте,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що позначають зображені в рамочці значки.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4 клас\01 УКР. МОВА\1 ПОНОМАРЬОВА\03 Будова слова\Презентації\2026-09-30_2059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397" y="4725938"/>
            <a:ext cx="4430057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98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1" grpId="0" animBg="1"/>
      <p:bldP spid="17" grpId="0" animBg="1"/>
      <p:bldP spid="18" grpId="0" animBg="1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63032" y="1112574"/>
            <a:ext cx="11752889" cy="53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562" y="447463"/>
            <a:ext cx="10051366" cy="6232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Хвилинка каліграфії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0" t="41425" r="16950" b="31937"/>
          <a:stretch/>
        </p:blipFill>
        <p:spPr>
          <a:xfrm>
            <a:off x="3715767" y="1413103"/>
            <a:ext cx="4862282" cy="14295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7344" y="-721742"/>
            <a:ext cx="578026" cy="721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80917" y="-726347"/>
            <a:ext cx="578026" cy="721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7507" y="-745347"/>
            <a:ext cx="578026" cy="721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60474" y="-712868"/>
            <a:ext cx="578026" cy="721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5297" y="-684537"/>
            <a:ext cx="578026" cy="721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02803" y="-705329"/>
            <a:ext cx="578026" cy="7217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23164" y="-684309"/>
            <a:ext cx="534586" cy="679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00022" y="-726347"/>
            <a:ext cx="578026" cy="721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82360" y="-745347"/>
            <a:ext cx="578026" cy="7217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21352" y="-721760"/>
            <a:ext cx="578026" cy="7217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333008" y="1070677"/>
            <a:ext cx="202474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4896085" y="3714091"/>
            <a:ext cx="6322640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Частина </a:t>
            </a:r>
            <a:r>
              <a:rPr lang="ru-RU" sz="2900" b="1" dirty="0" smtClean="0">
                <a:solidFill>
                  <a:schemeClr val="bg1"/>
                </a:solidFill>
              </a:rPr>
              <a:t>слова перед </a:t>
            </a:r>
            <a:r>
              <a:rPr lang="ru-RU" sz="2900" b="1" dirty="0" err="1" smtClean="0">
                <a:solidFill>
                  <a:schemeClr val="bg1"/>
                </a:solidFill>
              </a:rPr>
              <a:t>коренем</a:t>
            </a:r>
            <a:r>
              <a:rPr lang="ru-RU" sz="2900" b="1" dirty="0" smtClean="0">
                <a:solidFill>
                  <a:schemeClr val="bg1"/>
                </a:solidFill>
              </a:rPr>
              <a:t>, що служить </a:t>
            </a:r>
            <a:r>
              <a:rPr lang="ru-RU" sz="2900" b="1" dirty="0">
                <a:solidFill>
                  <a:schemeClr val="bg1"/>
                </a:solidFill>
              </a:rPr>
              <a:t>для </a:t>
            </a:r>
            <a:r>
              <a:rPr lang="ru-RU" sz="2900" b="1" dirty="0" err="1">
                <a:solidFill>
                  <a:schemeClr val="bg1"/>
                </a:solidFill>
              </a:rPr>
              <a:t>утворення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нових</a:t>
            </a:r>
            <a:r>
              <a:rPr lang="ru-RU" sz="2900" b="1" dirty="0">
                <a:solidFill>
                  <a:schemeClr val="bg1"/>
                </a:solidFill>
              </a:rPr>
              <a:t> слів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896085" y="4763483"/>
            <a:ext cx="6322644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Частина </a:t>
            </a:r>
            <a:r>
              <a:rPr lang="ru-RU" sz="2900" b="1" dirty="0" smtClean="0">
                <a:solidFill>
                  <a:schemeClr val="bg1"/>
                </a:solidFill>
              </a:rPr>
              <a:t>слова після </a:t>
            </a:r>
            <a:r>
              <a:rPr lang="ru-RU" sz="2900" b="1" dirty="0" err="1" smtClean="0">
                <a:solidFill>
                  <a:schemeClr val="bg1"/>
                </a:solidFill>
              </a:rPr>
              <a:t>кореня</a:t>
            </a:r>
            <a:r>
              <a:rPr lang="ru-RU" sz="2900" b="1" dirty="0" smtClean="0">
                <a:solidFill>
                  <a:schemeClr val="bg1"/>
                </a:solidFill>
              </a:rPr>
              <a:t>, що </a:t>
            </a:r>
            <a:r>
              <a:rPr lang="ru-RU" sz="2900" b="1" dirty="0">
                <a:solidFill>
                  <a:schemeClr val="bg1"/>
                </a:solidFill>
              </a:rPr>
              <a:t>служить для </a:t>
            </a:r>
            <a:r>
              <a:rPr lang="ru-RU" sz="2900" b="1" dirty="0" err="1">
                <a:solidFill>
                  <a:schemeClr val="bg1"/>
                </a:solidFill>
              </a:rPr>
              <a:t>утворення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нових</a:t>
            </a:r>
            <a:r>
              <a:rPr lang="ru-RU" sz="2900" b="1" dirty="0">
                <a:solidFill>
                  <a:schemeClr val="bg1"/>
                </a:solidFill>
              </a:rPr>
              <a:t> слів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96086" y="5899266"/>
            <a:ext cx="638052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 без </a:t>
            </a:r>
            <a:r>
              <a:rPr lang="ru-RU" sz="2900" b="1" dirty="0" err="1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13" y="405458"/>
            <a:ext cx="10304312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 smtClean="0"/>
              <a:t>Встановіть </a:t>
            </a:r>
            <a:r>
              <a:rPr lang="uk-UA" sz="4800" b="1" dirty="0"/>
              <a:t>відповідність</a:t>
            </a:r>
            <a:endParaRPr lang="ru-RU" sz="48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96086" y="3071219"/>
            <a:ext cx="638052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Це спільна частина споріднених слів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86418" y="4866929"/>
            <a:ext cx="1985557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префікс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86418" y="4007626"/>
            <a:ext cx="201304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основа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44245" y="1173142"/>
            <a:ext cx="6380521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Змінна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слова, </a:t>
            </a:r>
            <a:r>
              <a:rPr lang="ru-RU" sz="2900" b="1" dirty="0" err="1">
                <a:solidFill>
                  <a:schemeClr val="bg1"/>
                </a:solidFill>
              </a:rPr>
              <a:t>що</a:t>
            </a:r>
            <a:r>
              <a:rPr lang="ru-RU" sz="2900" b="1" dirty="0">
                <a:solidFill>
                  <a:schemeClr val="bg1"/>
                </a:solidFill>
              </a:rPr>
              <a:t> служить для </a:t>
            </a:r>
            <a:r>
              <a:rPr lang="ru-RU" sz="2900" b="1" dirty="0" err="1">
                <a:solidFill>
                  <a:schemeClr val="bg1"/>
                </a:solidFill>
              </a:rPr>
              <a:t>зв’язку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слів</a:t>
            </a:r>
            <a:r>
              <a:rPr lang="ru-RU" sz="2900" b="1" dirty="0">
                <a:solidFill>
                  <a:schemeClr val="bg1"/>
                </a:solidFill>
              </a:rPr>
              <a:t> у </a:t>
            </a:r>
            <a:r>
              <a:rPr lang="ru-RU" sz="2900" b="1" dirty="0" err="1">
                <a:solidFill>
                  <a:schemeClr val="bg1"/>
                </a:solidFill>
              </a:rPr>
              <a:t>реченні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30436" y="5919849"/>
            <a:ext cx="183099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суфікс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86418" y="2423083"/>
            <a:ext cx="2132655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корінь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86419" y="3180971"/>
            <a:ext cx="222529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cxnSp>
        <p:nvCxnSpPr>
          <p:cNvPr id="4" name="Прямая со стрелкой 3"/>
          <p:cNvCxnSpPr>
            <a:endCxn id="32" idx="1"/>
          </p:cNvCxnSpPr>
          <p:nvPr/>
        </p:nvCxnSpPr>
        <p:spPr>
          <a:xfrm>
            <a:off x="3078556" y="1695133"/>
            <a:ext cx="1765686" cy="907395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986419" y="1204777"/>
            <a:ext cx="2210371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Споріднені</a:t>
            </a:r>
          </a:p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слова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844242" y="2294869"/>
            <a:ext cx="638052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Спільнокореневі</a:t>
            </a:r>
            <a:r>
              <a:rPr lang="ru-RU" sz="2900" b="1" dirty="0">
                <a:solidFill>
                  <a:schemeClr val="bg1"/>
                </a:solidFill>
              </a:rPr>
              <a:t> слова</a:t>
            </a:r>
          </a:p>
        </p:txBody>
      </p:sp>
      <p:cxnSp>
        <p:nvCxnSpPr>
          <p:cNvPr id="33" name="Прямая со стрелкой 32"/>
          <p:cNvCxnSpPr>
            <a:endCxn id="12" idx="1"/>
          </p:cNvCxnSpPr>
          <p:nvPr/>
        </p:nvCxnSpPr>
        <p:spPr>
          <a:xfrm>
            <a:off x="3026183" y="2667303"/>
            <a:ext cx="1869903" cy="711575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9" idx="1"/>
          </p:cNvCxnSpPr>
          <p:nvPr/>
        </p:nvCxnSpPr>
        <p:spPr>
          <a:xfrm flipV="1">
            <a:off x="3124782" y="1727677"/>
            <a:ext cx="1719463" cy="1598992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3"/>
            <a:endCxn id="19" idx="1"/>
          </p:cNvCxnSpPr>
          <p:nvPr/>
        </p:nvCxnSpPr>
        <p:spPr>
          <a:xfrm>
            <a:off x="2999460" y="4315285"/>
            <a:ext cx="1896626" cy="1891640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3" idx="3"/>
            <a:endCxn id="20" idx="1"/>
          </p:cNvCxnSpPr>
          <p:nvPr/>
        </p:nvCxnSpPr>
        <p:spPr>
          <a:xfrm flipV="1">
            <a:off x="2971975" y="4268626"/>
            <a:ext cx="1924110" cy="905962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21" idx="1"/>
          </p:cNvCxnSpPr>
          <p:nvPr/>
        </p:nvCxnSpPr>
        <p:spPr>
          <a:xfrm flipV="1">
            <a:off x="2999460" y="5318018"/>
            <a:ext cx="1896625" cy="914363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89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09290" y="405457"/>
            <a:ext cx="10372046" cy="6189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Спільнокореневі слова</a:t>
            </a:r>
            <a:endParaRPr lang="ru-RU" sz="4000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695590" y="1980404"/>
            <a:ext cx="6188530" cy="10803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3300" b="1" dirty="0">
                <a:solidFill>
                  <a:schemeClr val="bg1"/>
                </a:solidFill>
              </a:rPr>
              <a:t>Німеччина, знімати, німець, анімація, німкеня, німецький</a:t>
            </a: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23674" y="1041593"/>
            <a:ext cx="6016430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поданих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слів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спільнокореневі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Чи доводилось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вам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відвідати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країну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95589" y="3213721"/>
            <a:ext cx="7844714" cy="65711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3300" b="1" dirty="0">
                <a:solidFill>
                  <a:schemeClr val="bg1"/>
                </a:solidFill>
              </a:rPr>
              <a:t>Німеччина, німець, німкеня, німецький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320423" y="4607221"/>
            <a:ext cx="6139760" cy="52810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bg1"/>
                </a:solidFill>
              </a:rPr>
              <a:t>Столиця Німеччини – Берлін.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1320423" y="5302002"/>
            <a:ext cx="6139760" cy="10126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900" b="1" dirty="0">
                <a:solidFill>
                  <a:schemeClr val="bg1"/>
                </a:solidFill>
              </a:rPr>
              <a:t>Німецька вівчарка - </a:t>
            </a:r>
            <a:r>
              <a:rPr lang="ru-RU" sz="2900" b="1" dirty="0" err="1">
                <a:solidFill>
                  <a:schemeClr val="bg1"/>
                </a:solidFill>
              </a:rPr>
              <a:t>неймовірно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 smtClean="0">
                <a:solidFill>
                  <a:schemeClr val="bg1"/>
                </a:solidFill>
              </a:rPr>
              <a:t>розумний</a:t>
            </a:r>
            <a:r>
              <a:rPr lang="ru-RU" sz="2900" b="1" dirty="0" smtClean="0">
                <a:solidFill>
                  <a:schemeClr val="bg1"/>
                </a:solidFill>
              </a:rPr>
              <a:t> собака</a:t>
            </a:r>
            <a:r>
              <a:rPr lang="ru-RU" sz="2900" b="1" dirty="0">
                <a:solidFill>
                  <a:schemeClr val="bg1"/>
                </a:solidFill>
              </a:rPr>
              <a:t>.</a:t>
            </a:r>
            <a:r>
              <a:rPr lang="ru-RU" sz="2900" dirty="0"/>
              <a:t/>
            </a:r>
            <a:br>
              <a:rPr lang="ru-RU" sz="2900" dirty="0"/>
            </a:br>
            <a:r>
              <a:rPr lang="ru-RU" sz="2900" dirty="0"/>
              <a:t/>
            </a:r>
            <a:br>
              <a:rPr lang="ru-RU" sz="2900" dirty="0"/>
            </a:br>
            <a:endParaRPr lang="uk-UA" sz="29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s://sites.google.com/site/cobakaidoglad/_/rsrc/1429530924024/vivcarka/%D1%81%D0%BE%D0%B1%D0%B0%D0%BA%D0%B0%203.jpg?height=250&amp;width=3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288" y="4603970"/>
            <a:ext cx="3168352" cy="1902988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742793" y="3989598"/>
            <a:ext cx="10605821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Позначте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корінь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у цих словах.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Складіть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2 речення 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цими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словами.</a:t>
            </a:r>
          </a:p>
        </p:txBody>
      </p:sp>
      <p:pic>
        <p:nvPicPr>
          <p:cNvPr id="5" name="Picture 4" descr="https://www.tripzaza.com/ru/destinations/wp-content/uploads/2017/09/Berlin-e15057986939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175" y="1097505"/>
            <a:ext cx="3816424" cy="1963270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rc 11">
            <a:extLst>
              <a:ext uri="{FF2B5EF4-FFF2-40B4-BE49-F238E27FC236}">
                <a16:creationId xmlns="" xmlns:a16="http://schemas.microsoft.com/office/drawing/2014/main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8440162">
            <a:off x="1120458" y="3140346"/>
            <a:ext cx="399931" cy="552599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sp>
        <p:nvSpPr>
          <p:cNvPr id="18" name="Arc 11">
            <a:extLst>
              <a:ext uri="{FF2B5EF4-FFF2-40B4-BE49-F238E27FC236}">
                <a16:creationId xmlns="" xmlns:a16="http://schemas.microsoft.com/office/drawing/2014/main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8501606">
            <a:off x="3208130" y="3228082"/>
            <a:ext cx="447161" cy="568450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="" xmlns:a16="http://schemas.microsoft.com/office/drawing/2014/main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8116142">
            <a:off x="4764072" y="3229929"/>
            <a:ext cx="377143" cy="523819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sp>
        <p:nvSpPr>
          <p:cNvPr id="20" name="Arc 11">
            <a:extLst>
              <a:ext uri="{FF2B5EF4-FFF2-40B4-BE49-F238E27FC236}">
                <a16:creationId xmlns="" xmlns:a16="http://schemas.microsoft.com/office/drawing/2014/main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20109930">
            <a:off x="6250979" y="3237334"/>
            <a:ext cx="725754" cy="415096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39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0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1974" y="405458"/>
            <a:ext cx="8875857" cy="5575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Знайомимося з Німеччиною</a:t>
            </a:r>
            <a:endParaRPr lang="ru-RU" sz="4000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8252271" y="1161408"/>
            <a:ext cx="1919064" cy="52810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bg1"/>
                </a:solidFill>
              </a:rPr>
              <a:t>Місто </a:t>
            </a: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252271" y="3789834"/>
            <a:ext cx="3551861" cy="23258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таблиці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виділені слова.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Розберіть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їх за будовою.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Складіть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речення зі словом, яке має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таку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будову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026" name="Picture 2" descr="D:\Картинки до тестів\Людина\Учень хоче відповідат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751" y="260710"/>
            <a:ext cx="1346366" cy="1409612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8303103" y="1779811"/>
            <a:ext cx="1919064" cy="52810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bg1"/>
                </a:solidFill>
              </a:rPr>
              <a:t>німецька 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8303102" y="2421682"/>
            <a:ext cx="1919065" cy="52810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bg1"/>
                </a:solidFill>
              </a:rPr>
              <a:t>населення</a:t>
            </a:r>
          </a:p>
        </p:txBody>
      </p:sp>
      <p:pic>
        <p:nvPicPr>
          <p:cNvPr id="2050" name="Picture 2" descr="D:\4 клас\1 УКР. МОВА\ПОНОМАРЬОВА\ІІІ Будова слова\2022-10-01_2037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368" y="3039928"/>
            <a:ext cx="2343176" cy="610813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410367" y="5690582"/>
            <a:ext cx="769789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900" b="1" dirty="0">
                <a:solidFill>
                  <a:schemeClr val="bg1"/>
                </a:solidFill>
              </a:rPr>
              <a:t>В </a:t>
            </a:r>
            <a:r>
              <a:rPr lang="ru-RU" sz="2900" b="1" dirty="0" err="1">
                <a:solidFill>
                  <a:schemeClr val="bg1"/>
                </a:solidFill>
              </a:rPr>
              <a:t>Україні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живе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багатонаціональне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населення</a:t>
            </a:r>
            <a:r>
              <a:rPr lang="ru-RU" sz="29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" name="Arc 11">
            <a:extLst>
              <a:ext uri="{FF2B5EF4-FFF2-40B4-BE49-F238E27FC236}">
                <a16:creationId xmlns="" xmlns:a16="http://schemas.microsoft.com/office/drawing/2014/main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9572737">
            <a:off x="8742119" y="1166475"/>
            <a:ext cx="617099" cy="395289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Arc 11">
            <a:extLst>
              <a:ext uri="{FF2B5EF4-FFF2-40B4-BE49-F238E27FC236}">
                <a16:creationId xmlns="" xmlns:a16="http://schemas.microsoft.com/office/drawing/2014/main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9936650">
            <a:off x="8449970" y="1846474"/>
            <a:ext cx="561662" cy="323257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sp>
        <p:nvSpPr>
          <p:cNvPr id="17" name="Arc 11">
            <a:extLst>
              <a:ext uri="{FF2B5EF4-FFF2-40B4-BE49-F238E27FC236}">
                <a16:creationId xmlns="" xmlns:a16="http://schemas.microsoft.com/office/drawing/2014/main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20268168">
            <a:off x="8853635" y="2510884"/>
            <a:ext cx="409213" cy="214204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24396" y="2584148"/>
            <a:ext cx="246940" cy="28809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9440418" y="1341562"/>
            <a:ext cx="324021" cy="28809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772123" y="1917626"/>
            <a:ext cx="324021" cy="28809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9044359" y="1701602"/>
            <a:ext cx="331835" cy="25075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9367011" y="1702360"/>
            <a:ext cx="397428" cy="24999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9408572" y="2552417"/>
            <a:ext cx="312603" cy="10452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9721175" y="2552417"/>
            <a:ext cx="208776" cy="8984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8422397" y="2505104"/>
            <a:ext cx="435210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 flipV="1">
            <a:off x="8857608" y="2510755"/>
            <a:ext cx="1" cy="14678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D:\4 клас\01 УКР. МОВА\1 ПОНОМАРЬОВА\03 Будова слова\Презентації\2026-09-30_2129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42" y="1081191"/>
            <a:ext cx="7677629" cy="452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65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7" grpId="0" animBg="1"/>
      <p:bldP spid="5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3434" y="280602"/>
            <a:ext cx="7491717" cy="54320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Віртуальна подорож </a:t>
            </a:r>
            <a:endParaRPr lang="ru-RU" sz="4000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8108255" y="293701"/>
            <a:ext cx="3665095" cy="245169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Найбільші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річки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Німеччини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- Рейн,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Ельба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 Одер, Везер і 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Емс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впадають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Північне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Балтійське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моря. Дунай в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Чорне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море 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5136" y="5034926"/>
            <a:ext cx="11169503" cy="13474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Німеччина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межує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півночі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Данією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заході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— з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Нідерландами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Бельгією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Люксембургом та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Францією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півдні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—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Швейцарією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Австрією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Чехією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а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сході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— з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Польщею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півночі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омивається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Балтійським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Північним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морями. </a:t>
            </a:r>
          </a:p>
        </p:txBody>
      </p:sp>
      <p:pic>
        <p:nvPicPr>
          <p:cNvPr id="3074" name="Picture 2" descr="https://image.jimcdn.com/app/cms/image/transf/dimension=origxorig:format=png/path/s16925f0d51e7b5d4/image/i25d2d0e1ad525151/version/1550343991/imag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" t="2631" r="18586" b="4790"/>
          <a:stretch/>
        </p:blipFill>
        <p:spPr bwMode="auto">
          <a:xfrm>
            <a:off x="613433" y="984942"/>
            <a:ext cx="7397561" cy="4049984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8292633" y="2853730"/>
            <a:ext cx="3272006" cy="201622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Найбільші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міста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Німеччини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Берлін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Гамбург, Мюнхен, Кельн, Франкфурт-на-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Майні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та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інші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07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07455" y="405458"/>
            <a:ext cx="10466110" cy="6765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Віртуальна подорож  Німеччиною</a:t>
            </a:r>
            <a:endParaRPr lang="ru-RU" sz="4000" b="1" dirty="0"/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https://tut-cikavo.com/images/2_new/brandenburg-gate-pi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4048">
            <a:off x="468170" y="1141267"/>
            <a:ext cx="3897888" cy="2031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https://upload.wikimedia.org/wikipedia/commons/7/7d/CologneCathedralSout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2550">
            <a:off x="7932978" y="1359788"/>
            <a:ext cx="3802182" cy="2690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8" name="Picture 8" descr="https://cdn.getyourguide.com/img/tour/55a7a5022dbaa.jpeg/146/-------------------------------------------4--------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8" y="4244035"/>
            <a:ext cx="4425510" cy="2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423144" y="6094707"/>
            <a:ext cx="2295308" cy="4418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Пік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Цугшпітце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30" name="Picture 10" descr="https://dexpenslive.blob.core.windows.net/dexrpd/AttachedPhotoAlbums/Album44/b8df8e69-c0b4-4f4e-9851-cc41cb9632a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019" y="4144809"/>
            <a:ext cx="4767131" cy="2387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7" name="Подзаголовок 2"/>
          <p:cNvSpPr txBox="1">
            <a:spLocks/>
          </p:cNvSpPr>
          <p:nvPr/>
        </p:nvSpPr>
        <p:spPr>
          <a:xfrm>
            <a:off x="5299944" y="5590035"/>
            <a:ext cx="2304255" cy="94214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Водяний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міст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Магдебурзі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 rot="401239">
            <a:off x="9591373" y="1200291"/>
            <a:ext cx="1903126" cy="8489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Кельнський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собор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 rot="21119772">
            <a:off x="539137" y="3067859"/>
            <a:ext cx="3486888" cy="81097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Бранденбурзькі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ворота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або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Ворота миру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5011911" y="4107296"/>
            <a:ext cx="1629914" cy="90320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Рейхстаг 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Берліні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https://zn.ua/img/forall/u/0/-1/users/Apr2019/22928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775" y="1492688"/>
            <a:ext cx="4537258" cy="2649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5107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9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95487" y="405458"/>
            <a:ext cx="9786713" cy="57621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Інформація про Україну</a:t>
            </a:r>
            <a:endParaRPr lang="ru-RU" sz="40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806545"/>
              </p:ext>
            </p:extLst>
          </p:nvPr>
        </p:nvGraphicFramePr>
        <p:xfrm>
          <a:off x="622986" y="1052980"/>
          <a:ext cx="10746194" cy="560020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221719"/>
                <a:gridCol w="6524475"/>
              </a:tblGrid>
              <a:tr h="718928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bg1"/>
                          </a:solidFill>
                        </a:rPr>
                        <a:t>Офіційна назва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121841" marR="121841" marT="45731" marB="4573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/>
                        <a:t>Україна</a:t>
                      </a:r>
                      <a:endParaRPr lang="ru-RU" sz="2800" b="1" dirty="0"/>
                    </a:p>
                  </a:txBody>
                  <a:tcPr marL="121841" marR="121841" marT="45731" marB="45731"/>
                </a:tc>
              </a:tr>
              <a:tr h="718928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7030A0"/>
                          </a:solidFill>
                        </a:rPr>
                        <a:t>Столиця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41" marR="121841" marT="45731" marB="45731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41" marR="121841" marT="45731" marB="45731"/>
                </a:tc>
              </a:tr>
              <a:tr h="1717471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7030A0"/>
                          </a:solidFill>
                        </a:rPr>
                        <a:t>Прапор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41" marR="121841" marT="45731" marB="45731"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41" marR="121841" marT="45731" marB="45731"/>
                </a:tc>
              </a:tr>
              <a:tr h="718928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7030A0"/>
                          </a:solidFill>
                        </a:rPr>
                        <a:t>Державна мова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41" marR="121841" marT="45731" marB="45731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41" marR="121841" marT="45731" marB="45731"/>
                </a:tc>
              </a:tr>
              <a:tr h="718928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7030A0"/>
                          </a:solidFill>
                        </a:rPr>
                        <a:t>Валюта 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41" marR="121841" marT="45731" marB="45731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41" marR="121841" marT="45731" marB="45731"/>
                </a:tc>
              </a:tr>
              <a:tr h="1007018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rgbClr val="7030A0"/>
                          </a:solidFill>
                        </a:rPr>
                        <a:t>Кількість населення</a:t>
                      </a:r>
                      <a:endParaRPr lang="ru-RU" sz="28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41" marR="121841" marT="45731" marB="45731"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7030A0"/>
                        </a:solidFill>
                      </a:endParaRPr>
                    </a:p>
                  </a:txBody>
                  <a:tcPr marL="121841" marR="121841" marT="45731" marB="45731"/>
                </a:tc>
              </a:tr>
            </a:tbl>
          </a:graphicData>
        </a:graphic>
      </p:graphicFrame>
      <p:pic>
        <p:nvPicPr>
          <p:cNvPr id="6148" name="Picture 4" descr="https://upload.wikimedia.org/wikipedia/commons/thumb/8/84/Flag_of_Ukraine_%281991%E2%80%931992%29.svg/220px-Flag_of_Ukraine_%281991%E2%80%931992%29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848" y="3111471"/>
            <a:ext cx="2408388" cy="90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111131" y="1871679"/>
            <a:ext cx="2171890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rgbClr val="7030A0"/>
                </a:solidFill>
              </a:rPr>
              <a:t>місто Київ </a:t>
            </a:r>
            <a:endParaRPr lang="ru-RU" sz="33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53914" y="4309776"/>
            <a:ext cx="2200487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rgbClr val="7030A0"/>
                </a:solidFill>
              </a:rPr>
              <a:t>українська</a:t>
            </a:r>
            <a:endParaRPr lang="ru-RU" sz="33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211894" y="5014337"/>
            <a:ext cx="1484523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rgbClr val="7030A0"/>
                </a:solidFill>
              </a:rPr>
              <a:t>гривня</a:t>
            </a:r>
            <a:endParaRPr lang="ru-RU" sz="3300" b="1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315879" y="5751076"/>
            <a:ext cx="3762390" cy="617708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rgbClr val="7030A0"/>
                </a:solidFill>
              </a:rPr>
              <a:t>Понад 44 мільйона</a:t>
            </a:r>
            <a:endParaRPr lang="ru-RU" sz="3300" b="1" dirty="0">
              <a:solidFill>
                <a:srgbClr val="7030A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867895" y="2493473"/>
            <a:ext cx="6514629" cy="1633371"/>
          </a:xfrm>
          <a:prstGeom prst="rect">
            <a:avLst/>
          </a:prstGeom>
        </p:spPr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300" b="1" dirty="0">
                <a:solidFill>
                  <a:srgbClr val="7030A0"/>
                </a:solidFill>
              </a:rPr>
              <a:t>полотнище </a:t>
            </a:r>
            <a:r>
              <a:rPr lang="ru-RU" sz="3300" b="1" dirty="0" err="1">
                <a:solidFill>
                  <a:srgbClr val="7030A0"/>
                </a:solidFill>
              </a:rPr>
              <a:t>із</a:t>
            </a:r>
            <a:r>
              <a:rPr lang="ru-RU" sz="3300" b="1" dirty="0">
                <a:solidFill>
                  <a:srgbClr val="7030A0"/>
                </a:solidFill>
              </a:rPr>
              <a:t> </a:t>
            </a:r>
            <a:r>
              <a:rPr lang="ru-RU" sz="3300" b="1" dirty="0" err="1">
                <a:solidFill>
                  <a:srgbClr val="7030A0"/>
                </a:solidFill>
              </a:rPr>
              <a:t>двох</a:t>
            </a:r>
            <a:r>
              <a:rPr lang="ru-RU" sz="3300" b="1" dirty="0">
                <a:solidFill>
                  <a:srgbClr val="7030A0"/>
                </a:solidFill>
              </a:rPr>
              <a:t> </a:t>
            </a:r>
            <a:r>
              <a:rPr lang="ru-RU" sz="3300" b="1" dirty="0" err="1">
                <a:solidFill>
                  <a:srgbClr val="7030A0"/>
                </a:solidFill>
              </a:rPr>
              <a:t>рівновеликих</a:t>
            </a:r>
            <a:r>
              <a:rPr lang="ru-RU" sz="3300" b="1" dirty="0">
                <a:solidFill>
                  <a:srgbClr val="7030A0"/>
                </a:solidFill>
              </a:rPr>
              <a:t> </a:t>
            </a:r>
            <a:r>
              <a:rPr lang="ru-RU" sz="3300" b="1" dirty="0" err="1">
                <a:solidFill>
                  <a:srgbClr val="7030A0"/>
                </a:solidFill>
              </a:rPr>
              <a:t>горизонтальних</a:t>
            </a:r>
            <a:r>
              <a:rPr lang="ru-RU" sz="3300" b="1" dirty="0">
                <a:solidFill>
                  <a:srgbClr val="7030A0"/>
                </a:solidFill>
              </a:rPr>
              <a:t> </a:t>
            </a:r>
            <a:r>
              <a:rPr lang="ru-RU" sz="3300" b="1" dirty="0" err="1">
                <a:solidFill>
                  <a:srgbClr val="7030A0"/>
                </a:solidFill>
              </a:rPr>
              <a:t>смуг</a:t>
            </a:r>
            <a:r>
              <a:rPr lang="ru-RU" sz="3300" b="1" dirty="0">
                <a:solidFill>
                  <a:srgbClr val="7030A0"/>
                </a:solidFill>
              </a:rPr>
              <a:t> </a:t>
            </a:r>
            <a:r>
              <a:rPr lang="ru-RU" sz="3300" b="1" dirty="0" err="1">
                <a:solidFill>
                  <a:srgbClr val="7030A0"/>
                </a:solidFill>
              </a:rPr>
              <a:t>синього</a:t>
            </a:r>
            <a:r>
              <a:rPr lang="ru-RU" sz="3300" b="1" dirty="0">
                <a:solidFill>
                  <a:srgbClr val="7030A0"/>
                </a:solidFill>
              </a:rPr>
              <a:t> й </a:t>
            </a:r>
            <a:r>
              <a:rPr lang="ru-RU" sz="3300" b="1" dirty="0" err="1">
                <a:solidFill>
                  <a:srgbClr val="7030A0"/>
                </a:solidFill>
              </a:rPr>
              <a:t>жовтого</a:t>
            </a:r>
            <a:r>
              <a:rPr lang="ru-RU" sz="3300" b="1" dirty="0">
                <a:solidFill>
                  <a:srgbClr val="7030A0"/>
                </a:solidFill>
              </a:rPr>
              <a:t> </a:t>
            </a:r>
            <a:r>
              <a:rPr lang="ru-RU" sz="3300" b="1" dirty="0" err="1">
                <a:solidFill>
                  <a:srgbClr val="7030A0"/>
                </a:solidFill>
              </a:rPr>
              <a:t>кольорів</a:t>
            </a:r>
            <a:endParaRPr lang="ru-RU" sz="4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57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07455" y="424361"/>
            <a:ext cx="10153128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Знайомимось з Німеччиною</a:t>
            </a:r>
            <a:endParaRPr lang="ru-RU" sz="4000" b="1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216753" y="1180149"/>
            <a:ext cx="7001283" cy="94529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імена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німецьких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школярів.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розберіть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їх за будовою.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72654" y="2229662"/>
            <a:ext cx="2014911" cy="68342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</a:rPr>
              <a:t>Ганс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07455" y="4622551"/>
            <a:ext cx="1730432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chemeClr val="bg1"/>
                </a:solidFill>
              </a:rPr>
              <a:t>Іван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480268" y="2267434"/>
            <a:ext cx="2014911" cy="68342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 err="1">
                <a:solidFill>
                  <a:schemeClr val="bg1"/>
                </a:solidFill>
              </a:rPr>
              <a:t>Еріка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907455" y="3195242"/>
            <a:ext cx="8136904" cy="13146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Яке 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імен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має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закінчення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чоловіче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жіноче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ім’я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0" indent="0" algn="ctr"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Наведіть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приклади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українських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чоловічих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імен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без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закінчення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64198" y="4655063"/>
            <a:ext cx="1605819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chemeClr val="bg1"/>
                </a:solidFill>
              </a:rPr>
              <a:t>Артур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692780" y="4655063"/>
            <a:ext cx="1730432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chemeClr val="bg1"/>
                </a:solidFill>
              </a:rPr>
              <a:t>Артем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206017" y="4655063"/>
            <a:ext cx="1847146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chemeClr val="bg1"/>
                </a:solidFill>
              </a:rPr>
              <a:t>Роман</a:t>
            </a:r>
            <a:endParaRPr lang="ru-RU" sz="3300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https://images.prom.ua/826390997_w700_h500_nemetskij-natsionalnyj-kostyu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8" b="4035"/>
          <a:stretch/>
        </p:blipFill>
        <p:spPr bwMode="auto">
          <a:xfrm>
            <a:off x="9044359" y="1125912"/>
            <a:ext cx="2017609" cy="2693604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29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3572540" y="5494253"/>
            <a:ext cx="1731766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chemeClr val="bg1"/>
                </a:solidFill>
              </a:rPr>
              <a:t> день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34944" y="392392"/>
            <a:ext cx="8749297" cy="5754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Знайомимось з Німеччиною</a:t>
            </a:r>
            <a:endParaRPr lang="ru-RU" sz="4000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56588" y="2763952"/>
            <a:ext cx="2263163" cy="68342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 err="1">
                <a:solidFill>
                  <a:schemeClr val="bg1"/>
                </a:solidFill>
              </a:rPr>
              <a:t>ґутен</a:t>
            </a:r>
            <a:r>
              <a:rPr lang="uk-UA" sz="3300" b="1" dirty="0">
                <a:solidFill>
                  <a:schemeClr val="bg1"/>
                </a:solidFill>
              </a:rPr>
              <a:t> </a:t>
            </a:r>
            <a:r>
              <a:rPr lang="uk-UA" sz="3300" b="1" dirty="0" err="1">
                <a:solidFill>
                  <a:schemeClr val="bg1"/>
                </a:solidFill>
              </a:rPr>
              <a:t>таґ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91431" y="3573810"/>
            <a:ext cx="968204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900" b="1" dirty="0">
                <a:solidFill>
                  <a:schemeClr val="bg1"/>
                </a:solidFill>
              </a:rPr>
              <a:t>Довідка: будь ласка, дякую, добрий день, до побачення 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656587" y="980955"/>
            <a:ext cx="8891828" cy="165675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Ми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вже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знаємо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як звучать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ввічливі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 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Польщі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Чехії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Франції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Цікаво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як звучать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німецькі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ввічливі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слова?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подані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слова. Чи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здогадуєтесь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що вони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означають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Знайдіть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в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довідці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відповідні їм слова в українській мові. 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67695" y="2797952"/>
            <a:ext cx="1692257" cy="68342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 err="1">
                <a:solidFill>
                  <a:schemeClr val="bg1"/>
                </a:solidFill>
              </a:rPr>
              <a:t>Бітте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67895" y="2814421"/>
            <a:ext cx="1657797" cy="68342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 err="1">
                <a:solidFill>
                  <a:schemeClr val="bg1"/>
                </a:solidFill>
              </a:rPr>
              <a:t>Данке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596087" y="2818380"/>
            <a:ext cx="3171841" cy="68342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 err="1">
                <a:solidFill>
                  <a:schemeClr val="bg1"/>
                </a:solidFill>
              </a:rPr>
              <a:t>Ауф</a:t>
            </a:r>
            <a:r>
              <a:rPr lang="uk-UA" sz="3300" b="1" dirty="0">
                <a:solidFill>
                  <a:schemeClr val="bg1"/>
                </a:solidFill>
              </a:rPr>
              <a:t> </a:t>
            </a:r>
            <a:r>
              <a:rPr lang="uk-UA" sz="3300" b="1" dirty="0" err="1">
                <a:solidFill>
                  <a:schemeClr val="bg1"/>
                </a:solidFill>
              </a:rPr>
              <a:t>Відерзеєн</a:t>
            </a:r>
            <a:r>
              <a:rPr lang="uk-UA" sz="3300" b="1" dirty="0">
                <a:solidFill>
                  <a:schemeClr val="bg1"/>
                </a:solidFill>
              </a:rPr>
              <a:t> 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75933" y="4452893"/>
            <a:ext cx="2331842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chemeClr val="bg1"/>
                </a:solidFill>
              </a:rPr>
              <a:t> – о – – о =    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608886" y="4458129"/>
            <a:ext cx="1704865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chemeClr val="bg1"/>
                </a:solidFill>
              </a:rPr>
              <a:t> – о =    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5532452" y="4372449"/>
            <a:ext cx="5672147" cy="18052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Розпізнайте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український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ввічливий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вислів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поданими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звуковими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схемами слів.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цей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вислів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розберіть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за будовою слова з нього.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75933" y="5494253"/>
            <a:ext cx="2263164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3300" b="1" dirty="0">
                <a:solidFill>
                  <a:schemeClr val="bg1"/>
                </a:solidFill>
              </a:rPr>
              <a:t> добрий 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69910" y="5605174"/>
            <a:ext cx="565738" cy="46158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933539" y="5687201"/>
            <a:ext cx="376912" cy="29752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24" name="Arc 11">
            <a:extLst>
              <a:ext uri="{FF2B5EF4-FFF2-40B4-BE49-F238E27FC236}">
                <a16:creationId xmlns="" xmlns:a16="http://schemas.microsoft.com/office/drawing/2014/main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9332552">
            <a:off x="4095088" y="5497450"/>
            <a:ext cx="732460" cy="596643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sp>
        <p:nvSpPr>
          <p:cNvPr id="26" name="Arc 11">
            <a:extLst>
              <a:ext uri="{FF2B5EF4-FFF2-40B4-BE49-F238E27FC236}">
                <a16:creationId xmlns="" xmlns:a16="http://schemas.microsoft.com/office/drawing/2014/main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9946601">
            <a:off x="1184307" y="5418942"/>
            <a:ext cx="872179" cy="476844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pic>
        <p:nvPicPr>
          <p:cNvPr id="25" name="Picture 2" descr="https://images.prom.ua/826390997_w700_h500_nemetskij-natsionalnyj-kostyu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8" b="4035"/>
          <a:stretch/>
        </p:blipFill>
        <p:spPr bwMode="auto">
          <a:xfrm>
            <a:off x="9576804" y="462528"/>
            <a:ext cx="2017609" cy="2693604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98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  <p:bldP spid="23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" grpId="0" animBg="1"/>
      <p:bldP spid="22" grpId="0" animBg="1"/>
      <p:bldP spid="24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675" y="332733"/>
            <a:ext cx="9786713" cy="72079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Домашнє </a:t>
            </a:r>
            <a:r>
              <a:rPr lang="uk-UA" sz="4000" b="1" dirty="0" smtClean="0">
                <a:solidFill>
                  <a:schemeClr val="bg1"/>
                </a:solidFill>
              </a:rPr>
              <a:t>завдання на вибір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10114"/>
            <a:ext cx="1412971" cy="5048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26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D:\4 клас\01 УКР. МОВА\1 ПОНОМАРЬОВА\03 Будова слова\Презентації\2026-09-30_2219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480" y="1197546"/>
            <a:ext cx="945805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D:\4 клас\01 УКР. МОВА\1 ПОНОМАРЬОВА\03 Будова слова\Презентації\2026-09-30_2220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437" y="4941961"/>
            <a:ext cx="9267673" cy="82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2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5447" y="405291"/>
            <a:ext cx="10339372" cy="72024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Рефлексія. Вправа «Добери слово»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763439" y="405291"/>
            <a:ext cx="10441160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300" b="1" dirty="0">
                <a:solidFill>
                  <a:schemeClr val="bg1"/>
                </a:solidFill>
              </a:rPr>
              <a:t>Підсумок уроку</a:t>
            </a:r>
            <a:endParaRPr lang="ru-RU" sz="43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3420" y="1302178"/>
            <a:ext cx="6702776" cy="110907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Опишіть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урок,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дібравши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 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поданими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закінченнями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</p:txBody>
      </p:sp>
      <p:pic>
        <p:nvPicPr>
          <p:cNvPr id="11" name="Picture 12" descr="https://encrypted-tbn0.gstatic.com/images?q=tbn:ANd9GcSzNPDLmZncXqRBknT4dadpkzofmt0G3vpL31Icj7rLLewsBIrSOQilR75DIZkIk01_UCE&amp;usqp=C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95" y="1260585"/>
            <a:ext cx="2160453" cy="195974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179135" y="2447028"/>
            <a:ext cx="5977674" cy="73449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Урок </a:t>
            </a:r>
            <a:r>
              <a:rPr lang="ru-RU" sz="3600" b="1" dirty="0" err="1">
                <a:solidFill>
                  <a:schemeClr val="accent3">
                    <a:lumMod val="50000"/>
                  </a:schemeClr>
                </a:solidFill>
              </a:rPr>
              <a:t>був</a:t>
            </a: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   ... </a:t>
            </a:r>
            <a:r>
              <a:rPr lang="ru-RU" sz="3600" b="1" dirty="0" err="1">
                <a:solidFill>
                  <a:schemeClr val="accent3">
                    <a:lumMod val="50000"/>
                  </a:schemeClr>
                </a:solidFill>
              </a:rPr>
              <a:t>ий</a:t>
            </a: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36605" y="3161013"/>
            <a:ext cx="6065306" cy="76855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Завдання та </a:t>
            </a:r>
            <a:r>
              <a:rPr lang="ru-RU" sz="3800" b="1" dirty="0" err="1">
                <a:solidFill>
                  <a:schemeClr val="accent3">
                    <a:lumMod val="50000"/>
                  </a:schemeClr>
                </a:solidFill>
              </a:rPr>
              <a:t>вправи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</a:rPr>
              <a:t>були 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47705" y="4031348"/>
            <a:ext cx="6154206" cy="76855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Настрій від уроку </a:t>
            </a:r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... </a:t>
            </a:r>
            <a:r>
              <a:rPr lang="ru-RU" sz="3800" b="1" dirty="0" err="1">
                <a:solidFill>
                  <a:schemeClr val="accent3">
                    <a:lumMod val="50000"/>
                  </a:schemeClr>
                </a:solidFill>
              </a:rPr>
              <a:t>ий</a:t>
            </a:r>
            <a:r>
              <a:rPr lang="ru-RU" sz="3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44576" y="2447028"/>
            <a:ext cx="6846791" cy="2505197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Якою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країною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мандрували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сьогодні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яких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частин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складається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слово?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називаються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спорідненими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Наведіть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приклади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спільнокореневих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слів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9332391" y="1375912"/>
            <a:ext cx="2407830" cy="309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2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</TotalTime>
  <Words>589</Words>
  <Application>Microsoft Office PowerPoint</Application>
  <PresentationFormat>Произвольный</PresentationFormat>
  <Paragraphs>117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Налаштування на урок</vt:lpstr>
      <vt:lpstr>Презентация PowerPoint</vt:lpstr>
      <vt:lpstr>Пригадайте</vt:lpstr>
      <vt:lpstr>Презентация PowerPoint</vt:lpstr>
      <vt:lpstr>Встановіть відповідність</vt:lpstr>
      <vt:lpstr>Спільнокореневі слова</vt:lpstr>
      <vt:lpstr>Знайомимося з Німеччиною</vt:lpstr>
      <vt:lpstr>Віртуальна подорож </vt:lpstr>
      <vt:lpstr>Віртуальна подорож  Німеччиною</vt:lpstr>
      <vt:lpstr>Інформація про Україну</vt:lpstr>
      <vt:lpstr>Знайомимось з Німеччиною</vt:lpstr>
      <vt:lpstr>Знайомимось з Німеччиною</vt:lpstr>
      <vt:lpstr>Домашнє завдання на вибір</vt:lpstr>
      <vt:lpstr>Рефлексія. Вправа «Добери слово»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63</cp:revision>
  <dcterms:created xsi:type="dcterms:W3CDTF">2025-08-27T14:01:18Z</dcterms:created>
  <dcterms:modified xsi:type="dcterms:W3CDTF">2026-10-01T08:42:24Z</dcterms:modified>
</cp:coreProperties>
</file>