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57" r:id="rId2"/>
    <p:sldId id="357" r:id="rId3"/>
    <p:sldId id="345" r:id="rId4"/>
    <p:sldId id="284" r:id="rId5"/>
    <p:sldId id="335" r:id="rId6"/>
    <p:sldId id="285" r:id="rId7"/>
    <p:sldId id="346" r:id="rId8"/>
    <p:sldId id="347" r:id="rId9"/>
    <p:sldId id="358" r:id="rId10"/>
    <p:sldId id="348" r:id="rId11"/>
    <p:sldId id="349" r:id="rId12"/>
    <p:sldId id="350" r:id="rId13"/>
    <p:sldId id="351" r:id="rId14"/>
    <p:sldId id="355" r:id="rId15"/>
    <p:sldId id="352" r:id="rId16"/>
    <p:sldId id="295" r:id="rId17"/>
    <p:sldId id="354" r:id="rId18"/>
    <p:sldId id="356" r:id="rId19"/>
  </p:sldIdLst>
  <p:sldSz cx="12184063" cy="6859588"/>
  <p:notesSz cx="6858000" cy="9144000"/>
  <p:defaultTextStyle>
    <a:defPPr>
      <a:defRPr lang="ru-RU"/>
    </a:defPPr>
    <a:lvl1pPr marL="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3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66282" autoAdjust="0"/>
  </p:normalViewPr>
  <p:slideViewPr>
    <p:cSldViewPr>
      <p:cViewPr>
        <p:scale>
          <a:sx n="90" d="100"/>
          <a:sy n="90" d="100"/>
        </p:scale>
        <p:origin x="-462" y="-54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20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3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7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19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3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7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1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1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68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8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398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7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59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1990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388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786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18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97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272" y="1600571"/>
            <a:ext cx="7202559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17900" y="1600571"/>
            <a:ext cx="7204673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16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3980" indent="0">
              <a:buNone/>
              <a:defRPr sz="2400" b="1"/>
            </a:lvl2pPr>
            <a:lvl3pPr marL="1087960" indent="0">
              <a:buNone/>
              <a:defRPr sz="2100" b="1"/>
            </a:lvl3pPr>
            <a:lvl4pPr marL="1631940" indent="0">
              <a:buNone/>
              <a:defRPr sz="1900" b="1"/>
            </a:lvl4pPr>
            <a:lvl5pPr marL="2175920" indent="0">
              <a:buNone/>
              <a:defRPr sz="1900" b="1"/>
            </a:lvl5pPr>
            <a:lvl6pPr marL="2719900" indent="0">
              <a:buNone/>
              <a:defRPr sz="1900" b="1"/>
            </a:lvl6pPr>
            <a:lvl7pPr marL="3263880" indent="0">
              <a:buNone/>
              <a:defRPr sz="1900" b="1"/>
            </a:lvl7pPr>
            <a:lvl8pPr marL="3807860" indent="0">
              <a:buNone/>
              <a:defRPr sz="1900" b="1"/>
            </a:lvl8pPr>
            <a:lvl9pPr marL="435183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80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7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3980" indent="0">
              <a:buNone/>
              <a:defRPr sz="2400" b="1"/>
            </a:lvl2pPr>
            <a:lvl3pPr marL="1087960" indent="0">
              <a:buNone/>
              <a:defRPr sz="2100" b="1"/>
            </a:lvl3pPr>
            <a:lvl4pPr marL="1631940" indent="0">
              <a:buNone/>
              <a:defRPr sz="1900" b="1"/>
            </a:lvl4pPr>
            <a:lvl5pPr marL="2175920" indent="0">
              <a:buNone/>
              <a:defRPr sz="1900" b="1"/>
            </a:lvl5pPr>
            <a:lvl6pPr marL="2719900" indent="0">
              <a:buNone/>
              <a:defRPr sz="1900" b="1"/>
            </a:lvl6pPr>
            <a:lvl7pPr marL="3263880" indent="0">
              <a:buNone/>
              <a:defRPr sz="1900" b="1"/>
            </a:lvl7pPr>
            <a:lvl8pPr marL="3807860" indent="0">
              <a:buNone/>
              <a:defRPr sz="1900" b="1"/>
            </a:lvl8pPr>
            <a:lvl9pPr marL="435183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7" y="2175380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97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94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55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5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5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5" y="1435434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3980" indent="0">
              <a:buNone/>
              <a:defRPr sz="1400"/>
            </a:lvl2pPr>
            <a:lvl3pPr marL="1087960" indent="0">
              <a:buNone/>
              <a:defRPr sz="1200"/>
            </a:lvl3pPr>
            <a:lvl4pPr marL="1631940" indent="0">
              <a:buNone/>
              <a:defRPr sz="1100"/>
            </a:lvl4pPr>
            <a:lvl5pPr marL="2175920" indent="0">
              <a:buNone/>
              <a:defRPr sz="1100"/>
            </a:lvl5pPr>
            <a:lvl6pPr marL="2719900" indent="0">
              <a:buNone/>
              <a:defRPr sz="1100"/>
            </a:lvl6pPr>
            <a:lvl7pPr marL="3263880" indent="0">
              <a:buNone/>
              <a:defRPr sz="1100"/>
            </a:lvl7pPr>
            <a:lvl8pPr marL="3807860" indent="0">
              <a:buNone/>
              <a:defRPr sz="1100"/>
            </a:lvl8pPr>
            <a:lvl9pPr marL="435183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64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3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8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3980" indent="0">
              <a:buNone/>
              <a:defRPr sz="3300"/>
            </a:lvl2pPr>
            <a:lvl3pPr marL="1087960" indent="0">
              <a:buNone/>
              <a:defRPr sz="2900"/>
            </a:lvl3pPr>
            <a:lvl4pPr marL="1631940" indent="0">
              <a:buNone/>
              <a:defRPr sz="2400"/>
            </a:lvl4pPr>
            <a:lvl5pPr marL="2175920" indent="0">
              <a:buNone/>
              <a:defRPr sz="2400"/>
            </a:lvl5pPr>
            <a:lvl6pPr marL="2719900" indent="0">
              <a:buNone/>
              <a:defRPr sz="2400"/>
            </a:lvl6pPr>
            <a:lvl7pPr marL="3263880" indent="0">
              <a:buNone/>
              <a:defRPr sz="2400"/>
            </a:lvl7pPr>
            <a:lvl8pPr marL="3807860" indent="0">
              <a:buNone/>
              <a:defRPr sz="2400"/>
            </a:lvl8pPr>
            <a:lvl9pPr marL="4351838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3980" indent="0">
              <a:buNone/>
              <a:defRPr sz="1400"/>
            </a:lvl2pPr>
            <a:lvl3pPr marL="1087960" indent="0">
              <a:buNone/>
              <a:defRPr sz="1200"/>
            </a:lvl3pPr>
            <a:lvl4pPr marL="1631940" indent="0">
              <a:buNone/>
              <a:defRPr sz="1100"/>
            </a:lvl4pPr>
            <a:lvl5pPr marL="2175920" indent="0">
              <a:buNone/>
              <a:defRPr sz="1100"/>
            </a:lvl5pPr>
            <a:lvl6pPr marL="2719900" indent="0">
              <a:buNone/>
              <a:defRPr sz="1100"/>
            </a:lvl6pPr>
            <a:lvl7pPr marL="3263880" indent="0">
              <a:buNone/>
              <a:defRPr sz="1100"/>
            </a:lvl7pPr>
            <a:lvl8pPr marL="3807860" indent="0">
              <a:buNone/>
              <a:defRPr sz="1100"/>
            </a:lvl8pPr>
            <a:lvl9pPr marL="435183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01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55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71583" y="274703"/>
            <a:ext cx="3650988" cy="585446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271" y="274703"/>
            <a:ext cx="10756244" cy="58544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29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797" tIns="54398" rIns="108797" bIns="5439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2"/>
            <a:ext cx="10965657" cy="4527011"/>
          </a:xfrm>
          <a:prstGeom prst="rect">
            <a:avLst/>
          </a:prstGeom>
        </p:spPr>
        <p:txBody>
          <a:bodyPr vert="horz" lIns="108797" tIns="54398" rIns="108797" bIns="5439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424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1087960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7984" indent="-407984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3968" indent="-339988" algn="l" defTabSz="10879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5995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393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791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189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587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7985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3828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398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796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194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592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1990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388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786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1838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2020803" y="3870259"/>
            <a:ext cx="8208912" cy="191235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1087960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800" b="1" dirty="0">
                <a:solidFill>
                  <a:schemeClr val="accent3">
                    <a:lumMod val="50000"/>
                  </a:schemeClr>
                </a:solidFill>
              </a:rPr>
              <a:t>Розрізняю співзвучні префікси і прийменники</a:t>
            </a:r>
            <a:endParaRPr lang="ru-RU" sz="4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6668095" y="891599"/>
            <a:ext cx="3528392" cy="18362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407984" indent="-407984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883968" indent="-339988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5995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90393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44791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9189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3587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07985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23828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200" b="1" dirty="0">
                <a:solidFill>
                  <a:schemeClr val="accent3">
                    <a:lumMod val="50000"/>
                  </a:schemeClr>
                </a:solidFill>
              </a:rPr>
              <a:t>4 клас</a:t>
            </a:r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</a:rPr>
              <a:t>Пригадую будову слова </a:t>
            </a:r>
          </a:p>
        </p:txBody>
      </p:sp>
      <p:pic>
        <p:nvPicPr>
          <p:cNvPr id="9" name="Picture 2" descr="D:\4 клас\УКР. МОВА\Пономарьова\фото завдань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567" y="891599"/>
            <a:ext cx="3384376" cy="1969091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48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/>
          <p:cNvSpPr txBox="1">
            <a:spLocks/>
          </p:cNvSpPr>
          <p:nvPr/>
        </p:nvSpPr>
        <p:spPr>
          <a:xfrm>
            <a:off x="907455" y="539031"/>
            <a:ext cx="10297144" cy="720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300" b="1" dirty="0">
                <a:solidFill>
                  <a:schemeClr val="bg1"/>
                </a:solidFill>
              </a:rPr>
              <a:t>Підсумок уроку. </a:t>
            </a:r>
            <a:r>
              <a:rPr lang="uk-UA" sz="4300" b="1" dirty="0" smtClean="0">
                <a:solidFill>
                  <a:schemeClr val="bg1"/>
                </a:solidFill>
              </a:rPr>
              <a:t>Закінчіть </a:t>
            </a:r>
            <a:r>
              <a:rPr lang="uk-UA" sz="4300" b="1" dirty="0">
                <a:solidFill>
                  <a:schemeClr val="bg1"/>
                </a:solidFill>
              </a:rPr>
              <a:t>речення</a:t>
            </a:r>
            <a:endParaRPr lang="ru-RU" sz="4300" b="1" dirty="0">
              <a:solidFill>
                <a:schemeClr val="bg1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907456" y="530425"/>
            <a:ext cx="10297144" cy="720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000" b="1" dirty="0">
                <a:solidFill>
                  <a:schemeClr val="bg1"/>
                </a:solidFill>
              </a:rPr>
              <a:t>Налаштування на урок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D:\Картинки до тестів\Казки\1578214124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046" y="2125295"/>
            <a:ext cx="2576187" cy="270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Картинки до тестів\Казки\877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145" y="2125295"/>
            <a:ext cx="1853578" cy="270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Мультяшный гном фотографии — Скачать бесплатные высококачественные  изображения | Magnific (ранее Freepik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23" y="2133650"/>
            <a:ext cx="2696482" cy="269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Перегляньте 690 ідей на дошці «гноми» та на тему «фінтастичні створіння» | чарівне мистецтво, творчість фентезі, noel тощ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0383" y="2125295"/>
            <a:ext cx="2247900" cy="269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9259116" y="4820871"/>
            <a:ext cx="194548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Буде нудно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399617" y="4855156"/>
            <a:ext cx="2249043" cy="953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Відчую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задоволення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19423" y="4830132"/>
            <a:ext cx="2733719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Буде </a:t>
            </a:r>
            <a:r>
              <a:rPr lang="ru-RU" sz="2800" b="1" dirty="0" err="1" smtClean="0">
                <a:solidFill>
                  <a:schemeClr val="bg1"/>
                </a:solidFill>
              </a:rPr>
              <a:t>цікаво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53591" y="4861174"/>
            <a:ext cx="2302436" cy="52309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Буде важко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39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8675" y="332733"/>
            <a:ext cx="9786713" cy="72079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 smtClean="0">
                <a:solidFill>
                  <a:schemeClr val="bg1"/>
                </a:solidFill>
              </a:rPr>
              <a:t>Перевірка домашнього завдання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-1460" y="6310114"/>
            <a:ext cx="1412971" cy="5048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400" b="1" dirty="0" err="1">
                <a:solidFill>
                  <a:schemeClr val="bg1"/>
                </a:solidFill>
              </a:rPr>
              <a:t>Стор</a:t>
            </a:r>
            <a:r>
              <a:rPr lang="uk-UA" sz="2400" b="1" dirty="0">
                <a:solidFill>
                  <a:schemeClr val="bg1"/>
                </a:solidFill>
              </a:rPr>
              <a:t>. </a:t>
            </a:r>
            <a:r>
              <a:rPr lang="uk-UA" sz="2400" b="1" dirty="0" smtClean="0">
                <a:solidFill>
                  <a:schemeClr val="bg1"/>
                </a:solidFill>
              </a:rPr>
              <a:t>26</a:t>
            </a:r>
            <a:endParaRPr lang="uk-UA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 descr="D:\4 клас\01 УКР. МОВА\1 ПОНОМАРЬОВА\03 Будова слова\Презентації\2026-09-30_2219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480" y="1197546"/>
            <a:ext cx="9458051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D:\4 клас\01 УКР. МОВА\1 ПОНОМАРЬОВА\03 Будова слова\Презентації\2026-09-30_2220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437" y="4941961"/>
            <a:ext cx="9267673" cy="820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88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02623" y="411684"/>
            <a:ext cx="10345879" cy="65202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Повідомлення теми уроку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39903" y="1220451"/>
            <a:ext cx="6308599" cy="4401191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Сьогодні на уроці ми будемо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вправлятися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у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розрізненні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співзвучних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префіксів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і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прийменників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</a:p>
          <a:p>
            <a:pPr algn="ctr"/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Обговоримо кадри 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з </a:t>
            </a: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відомих мультфільмів. 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Напишемо </a:t>
            </a: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розгорнуту відповідь на запитання про традиції української кухні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Продовжимо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знайомство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з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Німеччиною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</a:p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Будемо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збагачувати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свій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словниковий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запас </a:t>
            </a:r>
            <a:endParaRPr lang="uk-UA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 descr="D:\Картинки до тестів\!!!!Эсмира_512х512\_free_2024-01-13-17-30-26_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623" y="1184673"/>
            <a:ext cx="3916263" cy="3763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64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>
          <a:xfrm>
            <a:off x="4896085" y="3714091"/>
            <a:ext cx="6322640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>
                <a:solidFill>
                  <a:schemeClr val="bg1"/>
                </a:solidFill>
              </a:rPr>
              <a:t>Частина </a:t>
            </a:r>
            <a:r>
              <a:rPr lang="ru-RU" sz="2900" b="1" dirty="0" smtClean="0">
                <a:solidFill>
                  <a:schemeClr val="bg1"/>
                </a:solidFill>
              </a:rPr>
              <a:t>слова перед </a:t>
            </a:r>
            <a:r>
              <a:rPr lang="ru-RU" sz="2900" b="1" dirty="0" err="1" smtClean="0">
                <a:solidFill>
                  <a:schemeClr val="bg1"/>
                </a:solidFill>
              </a:rPr>
              <a:t>коренем</a:t>
            </a:r>
            <a:r>
              <a:rPr lang="ru-RU" sz="2900" b="1" dirty="0" smtClean="0">
                <a:solidFill>
                  <a:schemeClr val="bg1"/>
                </a:solidFill>
              </a:rPr>
              <a:t>, що служить </a:t>
            </a:r>
            <a:r>
              <a:rPr lang="ru-RU" sz="2900" b="1" dirty="0">
                <a:solidFill>
                  <a:schemeClr val="bg1"/>
                </a:solidFill>
              </a:rPr>
              <a:t>для </a:t>
            </a:r>
            <a:r>
              <a:rPr lang="ru-RU" sz="2900" b="1" dirty="0" err="1">
                <a:solidFill>
                  <a:schemeClr val="bg1"/>
                </a:solidFill>
              </a:rPr>
              <a:t>утворення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нових</a:t>
            </a:r>
            <a:r>
              <a:rPr lang="ru-RU" sz="2900" b="1" dirty="0">
                <a:solidFill>
                  <a:schemeClr val="bg1"/>
                </a:solidFill>
              </a:rPr>
              <a:t> слів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896085" y="4763483"/>
            <a:ext cx="6322644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>
                <a:solidFill>
                  <a:schemeClr val="bg1"/>
                </a:solidFill>
              </a:rPr>
              <a:t>Частина </a:t>
            </a:r>
            <a:r>
              <a:rPr lang="ru-RU" sz="2900" b="1" dirty="0" smtClean="0">
                <a:solidFill>
                  <a:schemeClr val="bg1"/>
                </a:solidFill>
              </a:rPr>
              <a:t>слова після </a:t>
            </a:r>
            <a:r>
              <a:rPr lang="ru-RU" sz="2900" b="1" dirty="0" err="1" smtClean="0">
                <a:solidFill>
                  <a:schemeClr val="bg1"/>
                </a:solidFill>
              </a:rPr>
              <a:t>кореня</a:t>
            </a:r>
            <a:r>
              <a:rPr lang="ru-RU" sz="2900" b="1" dirty="0" smtClean="0">
                <a:solidFill>
                  <a:schemeClr val="bg1"/>
                </a:solidFill>
              </a:rPr>
              <a:t>, що </a:t>
            </a:r>
            <a:r>
              <a:rPr lang="ru-RU" sz="2900" b="1" dirty="0">
                <a:solidFill>
                  <a:schemeClr val="bg1"/>
                </a:solidFill>
              </a:rPr>
              <a:t>служить для </a:t>
            </a:r>
            <a:r>
              <a:rPr lang="ru-RU" sz="2900" b="1" dirty="0" err="1">
                <a:solidFill>
                  <a:schemeClr val="bg1"/>
                </a:solidFill>
              </a:rPr>
              <a:t>утворення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нових</a:t>
            </a:r>
            <a:r>
              <a:rPr lang="ru-RU" sz="2900" b="1" dirty="0">
                <a:solidFill>
                  <a:schemeClr val="bg1"/>
                </a:solidFill>
              </a:rPr>
              <a:t> слів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896086" y="5899266"/>
            <a:ext cx="6380521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Частина</a:t>
            </a:r>
            <a:r>
              <a:rPr lang="ru-RU" sz="2900" b="1" dirty="0">
                <a:solidFill>
                  <a:schemeClr val="bg1"/>
                </a:solidFill>
              </a:rPr>
              <a:t> слова без </a:t>
            </a:r>
            <a:r>
              <a:rPr lang="ru-RU" sz="2900" b="1" dirty="0" err="1">
                <a:solidFill>
                  <a:schemeClr val="bg1"/>
                </a:solidFill>
              </a:rPr>
              <a:t>закінчення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13" y="405458"/>
            <a:ext cx="10304312" cy="7179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800" b="1" dirty="0" smtClean="0"/>
              <a:t>Встановіть </a:t>
            </a:r>
            <a:r>
              <a:rPr lang="uk-UA" sz="4800" b="1" dirty="0"/>
              <a:t>відповідність</a:t>
            </a:r>
            <a:endParaRPr lang="ru-RU" sz="4800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896086" y="3071219"/>
            <a:ext cx="6380520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Це спільна частина споріднених слів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86418" y="4866929"/>
            <a:ext cx="1985557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префікс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86418" y="4007626"/>
            <a:ext cx="2013042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>
                <a:solidFill>
                  <a:schemeClr val="bg1"/>
                </a:solidFill>
              </a:rPr>
              <a:t>основа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44245" y="1173142"/>
            <a:ext cx="6380521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Змінна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частина</a:t>
            </a:r>
            <a:r>
              <a:rPr lang="ru-RU" sz="2900" b="1" dirty="0">
                <a:solidFill>
                  <a:schemeClr val="bg1"/>
                </a:solidFill>
              </a:rPr>
              <a:t> слова, </a:t>
            </a:r>
            <a:r>
              <a:rPr lang="ru-RU" sz="2900" b="1" dirty="0" err="1">
                <a:solidFill>
                  <a:schemeClr val="bg1"/>
                </a:solidFill>
              </a:rPr>
              <a:t>що</a:t>
            </a:r>
            <a:r>
              <a:rPr lang="ru-RU" sz="2900" b="1" dirty="0">
                <a:solidFill>
                  <a:schemeClr val="bg1"/>
                </a:solidFill>
              </a:rPr>
              <a:t> служить для </a:t>
            </a:r>
            <a:r>
              <a:rPr lang="ru-RU" sz="2900" b="1" dirty="0" err="1">
                <a:solidFill>
                  <a:schemeClr val="bg1"/>
                </a:solidFill>
              </a:rPr>
              <a:t>зв’язку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слів</a:t>
            </a:r>
            <a:r>
              <a:rPr lang="ru-RU" sz="2900" b="1" dirty="0">
                <a:solidFill>
                  <a:schemeClr val="bg1"/>
                </a:solidFill>
              </a:rPr>
              <a:t> у </a:t>
            </a:r>
            <a:r>
              <a:rPr lang="ru-RU" sz="2900" b="1" dirty="0" err="1">
                <a:solidFill>
                  <a:schemeClr val="bg1"/>
                </a:solidFill>
              </a:rPr>
              <a:t>реченні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130436" y="5919849"/>
            <a:ext cx="1830990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суфікс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86418" y="2423083"/>
            <a:ext cx="2132655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корінь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986419" y="3180971"/>
            <a:ext cx="2225292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закінчення</a:t>
            </a:r>
            <a:endParaRPr lang="ru-RU" sz="2900" b="1" dirty="0">
              <a:solidFill>
                <a:schemeClr val="bg1"/>
              </a:solidFill>
            </a:endParaRPr>
          </a:p>
        </p:txBody>
      </p:sp>
      <p:cxnSp>
        <p:nvCxnSpPr>
          <p:cNvPr id="4" name="Прямая со стрелкой 3"/>
          <p:cNvCxnSpPr>
            <a:endCxn id="32" idx="1"/>
          </p:cNvCxnSpPr>
          <p:nvPr/>
        </p:nvCxnSpPr>
        <p:spPr>
          <a:xfrm>
            <a:off x="3078556" y="1695133"/>
            <a:ext cx="1765686" cy="907395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986419" y="1204777"/>
            <a:ext cx="2210371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Споріднені</a:t>
            </a:r>
          </a:p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слова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844242" y="2294869"/>
            <a:ext cx="6380521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Спільнокореневі</a:t>
            </a:r>
            <a:r>
              <a:rPr lang="ru-RU" sz="2900" b="1" dirty="0">
                <a:solidFill>
                  <a:schemeClr val="bg1"/>
                </a:solidFill>
              </a:rPr>
              <a:t> слова</a:t>
            </a:r>
          </a:p>
        </p:txBody>
      </p:sp>
      <p:cxnSp>
        <p:nvCxnSpPr>
          <p:cNvPr id="33" name="Прямая со стрелкой 32"/>
          <p:cNvCxnSpPr>
            <a:endCxn id="12" idx="1"/>
          </p:cNvCxnSpPr>
          <p:nvPr/>
        </p:nvCxnSpPr>
        <p:spPr>
          <a:xfrm>
            <a:off x="3026183" y="2667303"/>
            <a:ext cx="1869903" cy="711575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endCxn id="9" idx="1"/>
          </p:cNvCxnSpPr>
          <p:nvPr/>
        </p:nvCxnSpPr>
        <p:spPr>
          <a:xfrm flipV="1">
            <a:off x="3124782" y="1727677"/>
            <a:ext cx="1719463" cy="1598992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14" idx="3"/>
            <a:endCxn id="19" idx="1"/>
          </p:cNvCxnSpPr>
          <p:nvPr/>
        </p:nvCxnSpPr>
        <p:spPr>
          <a:xfrm>
            <a:off x="2999460" y="4315285"/>
            <a:ext cx="1896626" cy="1891640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13" idx="3"/>
            <a:endCxn id="20" idx="1"/>
          </p:cNvCxnSpPr>
          <p:nvPr/>
        </p:nvCxnSpPr>
        <p:spPr>
          <a:xfrm flipV="1">
            <a:off x="2971975" y="4268626"/>
            <a:ext cx="1924110" cy="905962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endCxn id="21" idx="1"/>
          </p:cNvCxnSpPr>
          <p:nvPr/>
        </p:nvCxnSpPr>
        <p:spPr>
          <a:xfrm flipV="1">
            <a:off x="2999460" y="5318018"/>
            <a:ext cx="1896625" cy="914363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89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 descr="D:\3 клас\01 УКР МОВА\1 Пономарьова\06 Дієслово\№087-Добираю дієслова - антоніми і синоніми\Аркуш в лінію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6894"/>
          <a:stretch/>
        </p:blipFill>
        <p:spPr bwMode="auto">
          <a:xfrm>
            <a:off x="163032" y="1112574"/>
            <a:ext cx="11752889" cy="5360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9562" y="447463"/>
            <a:ext cx="10051366" cy="62321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800" b="1" dirty="0">
                <a:solidFill>
                  <a:schemeClr val="bg1"/>
                </a:solidFill>
              </a:rPr>
              <a:t>Хвилинка каліграфії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0" t="41425" r="16950" b="31937"/>
          <a:stretch/>
        </p:blipFill>
        <p:spPr>
          <a:xfrm>
            <a:off x="3715767" y="1413103"/>
            <a:ext cx="4862282" cy="142958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017344" y="-721742"/>
            <a:ext cx="578026" cy="72176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580917" y="-726347"/>
            <a:ext cx="578026" cy="72176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147507" y="-745347"/>
            <a:ext cx="578026" cy="72176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660474" y="-712868"/>
            <a:ext cx="578026" cy="72176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175297" y="-684537"/>
            <a:ext cx="578026" cy="72176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02803" y="-705329"/>
            <a:ext cx="578026" cy="72176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23164" y="-684309"/>
            <a:ext cx="534586" cy="67972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8000022" y="-726347"/>
            <a:ext cx="578026" cy="72176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82360" y="-745347"/>
            <a:ext cx="578026" cy="72176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521352" y="-721760"/>
            <a:ext cx="578026" cy="72176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1" t="31292" r="43786" b="57627"/>
          <a:stretch/>
        </p:blipFill>
        <p:spPr>
          <a:xfrm>
            <a:off x="5333008" y="1070677"/>
            <a:ext cx="2024742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51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Шестиугольник 19"/>
          <p:cNvSpPr/>
          <p:nvPr/>
        </p:nvSpPr>
        <p:spPr>
          <a:xfrm>
            <a:off x="5589156" y="1425518"/>
            <a:ext cx="1294963" cy="844719"/>
          </a:xfrm>
          <a:prstGeom prst="hexagon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300" b="1" dirty="0">
                <a:solidFill>
                  <a:schemeClr val="bg1"/>
                </a:solidFill>
              </a:rPr>
              <a:t>ни</a:t>
            </a:r>
          </a:p>
        </p:txBody>
      </p:sp>
      <p:sp>
        <p:nvSpPr>
          <p:cNvPr id="21" name="Шестиугольник 20"/>
          <p:cNvSpPr/>
          <p:nvPr/>
        </p:nvSpPr>
        <p:spPr>
          <a:xfrm>
            <a:off x="6642185" y="2614808"/>
            <a:ext cx="1641597" cy="820823"/>
          </a:xfrm>
          <a:prstGeom prst="hexagon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300" b="1" dirty="0">
                <a:solidFill>
                  <a:schemeClr val="bg1"/>
                </a:solidFill>
              </a:rPr>
              <a:t>при</a:t>
            </a:r>
          </a:p>
        </p:txBody>
      </p:sp>
      <p:sp>
        <p:nvSpPr>
          <p:cNvPr id="19" name="Шестиугольник 18"/>
          <p:cNvSpPr/>
          <p:nvPr/>
        </p:nvSpPr>
        <p:spPr>
          <a:xfrm>
            <a:off x="7964239" y="1413570"/>
            <a:ext cx="1396049" cy="838745"/>
          </a:xfrm>
          <a:prstGeom prst="hexagon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300" b="1" dirty="0">
                <a:solidFill>
                  <a:schemeClr val="bg1"/>
                </a:solidFill>
              </a:rPr>
              <a:t>си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9683" y="310823"/>
            <a:ext cx="10697260" cy="7179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4000" b="1" dirty="0" err="1">
                <a:solidFill>
                  <a:schemeClr val="bg1"/>
                </a:solidFill>
              </a:rPr>
              <a:t>Зберіть</a:t>
            </a:r>
            <a:r>
              <a:rPr lang="ru-RU" sz="4000" b="1" dirty="0">
                <a:solidFill>
                  <a:schemeClr val="bg1"/>
                </a:solidFill>
              </a:rPr>
              <a:t> з </a:t>
            </a:r>
            <a:r>
              <a:rPr lang="ru-RU" sz="4000" b="1" dirty="0" err="1">
                <a:solidFill>
                  <a:schemeClr val="bg1"/>
                </a:solidFill>
              </a:rPr>
              <a:t>поданих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частин</a:t>
            </a:r>
            <a:r>
              <a:rPr lang="ru-RU" sz="4000" b="1" dirty="0">
                <a:solidFill>
                  <a:schemeClr val="bg1"/>
                </a:solidFill>
              </a:rPr>
              <a:t> два слова</a:t>
            </a:r>
          </a:p>
        </p:txBody>
      </p:sp>
      <p:sp>
        <p:nvSpPr>
          <p:cNvPr id="12" name="Шестиугольник 11"/>
          <p:cNvSpPr/>
          <p:nvPr/>
        </p:nvSpPr>
        <p:spPr>
          <a:xfrm>
            <a:off x="6642185" y="1018275"/>
            <a:ext cx="1558456" cy="838745"/>
          </a:xfrm>
          <a:prstGeom prst="hexagon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3300" b="1" dirty="0">
                <a:solidFill>
                  <a:schemeClr val="bg1"/>
                </a:solidFill>
              </a:rPr>
              <a:t>пре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671183" y="1156668"/>
            <a:ext cx="2670724" cy="73449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600" b="1" dirty="0" err="1">
                <a:solidFill>
                  <a:schemeClr val="bg1"/>
                </a:solidFill>
              </a:rPr>
              <a:t>префікси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4" name="Шестиугольник 13"/>
          <p:cNvSpPr/>
          <p:nvPr/>
        </p:nvSpPr>
        <p:spPr>
          <a:xfrm>
            <a:off x="8080359" y="2227002"/>
            <a:ext cx="1279930" cy="850693"/>
          </a:xfrm>
          <a:prstGeom prst="hexagon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300" b="1" dirty="0" err="1">
                <a:solidFill>
                  <a:schemeClr val="bg1"/>
                </a:solidFill>
              </a:rPr>
              <a:t>ки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9" name="Шестиугольник 8"/>
          <p:cNvSpPr/>
          <p:nvPr/>
        </p:nvSpPr>
        <p:spPr>
          <a:xfrm>
            <a:off x="6596085" y="1850270"/>
            <a:ext cx="1656186" cy="814849"/>
          </a:xfrm>
          <a:prstGeom prst="hexagon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300" b="1" dirty="0" err="1">
                <a:solidFill>
                  <a:schemeClr val="bg1"/>
                </a:solidFill>
              </a:rPr>
              <a:t>ймен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10" name="Шестиугольник 9"/>
          <p:cNvSpPr/>
          <p:nvPr/>
        </p:nvSpPr>
        <p:spPr>
          <a:xfrm>
            <a:off x="5515967" y="2221574"/>
            <a:ext cx="1294963" cy="844719"/>
          </a:xfrm>
          <a:prstGeom prst="hexagon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300" b="1" dirty="0" err="1">
                <a:solidFill>
                  <a:schemeClr val="bg1"/>
                </a:solidFill>
              </a:rPr>
              <a:t>фік</a:t>
            </a:r>
            <a:endParaRPr lang="ru-RU" sz="3300" b="1" dirty="0">
              <a:solidFill>
                <a:schemeClr val="bg1"/>
              </a:solidFill>
            </a:endParaRPr>
          </a:p>
        </p:txBody>
      </p:sp>
      <p:pic>
        <p:nvPicPr>
          <p:cNvPr id="6146" name="Picture 2" descr="D:\Картинки до тестів\Людина\Учень тягне руку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8455" y="1305173"/>
            <a:ext cx="1568488" cy="1905041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1165252" y="2760627"/>
            <a:ext cx="4201433" cy="59829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Запишіть утворені слова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307643" y="1930620"/>
            <a:ext cx="3397804" cy="73449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600" b="1" dirty="0" err="1">
                <a:solidFill>
                  <a:schemeClr val="bg1"/>
                </a:solidFill>
              </a:rPr>
              <a:t>прийменники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59129" y="3645818"/>
            <a:ext cx="10214657" cy="61531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Пригадайте,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чим відрізняються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прийменник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та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префікс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73822" y="4898772"/>
            <a:ext cx="10117407" cy="61531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Як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пишуться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прийменники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зі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словами? А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префікси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?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91431" y="4283454"/>
            <a:ext cx="10282191" cy="615318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900" b="1" dirty="0" err="1">
                <a:solidFill>
                  <a:schemeClr val="bg1"/>
                </a:solidFill>
              </a:rPr>
              <a:t>Префікс</a:t>
            </a:r>
            <a:r>
              <a:rPr lang="ru-RU" sz="2900" b="1" dirty="0">
                <a:solidFill>
                  <a:schemeClr val="bg1"/>
                </a:solidFill>
              </a:rPr>
              <a:t> – </a:t>
            </a:r>
            <a:r>
              <a:rPr lang="ru-RU" sz="2900" b="1" dirty="0" err="1">
                <a:solidFill>
                  <a:schemeClr val="bg1"/>
                </a:solidFill>
              </a:rPr>
              <a:t>це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частина</a:t>
            </a:r>
            <a:r>
              <a:rPr lang="ru-RU" sz="2900" b="1" dirty="0">
                <a:solidFill>
                  <a:schemeClr val="bg1"/>
                </a:solidFill>
              </a:rPr>
              <a:t> слова, а </a:t>
            </a:r>
            <a:r>
              <a:rPr lang="ru-RU" sz="2900" b="1" dirty="0" err="1">
                <a:solidFill>
                  <a:schemeClr val="bg1"/>
                </a:solidFill>
              </a:rPr>
              <a:t>прийменник</a:t>
            </a:r>
            <a:r>
              <a:rPr lang="ru-RU" sz="2900" b="1" dirty="0">
                <a:solidFill>
                  <a:schemeClr val="bg1"/>
                </a:solidFill>
              </a:rPr>
              <a:t> – </a:t>
            </a:r>
            <a:r>
              <a:rPr lang="ru-RU" sz="2900" b="1" dirty="0" err="1">
                <a:solidFill>
                  <a:schemeClr val="bg1"/>
                </a:solidFill>
              </a:rPr>
              <a:t>це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частина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мови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91431" y="5590034"/>
            <a:ext cx="10282355" cy="615318"/>
          </a:xfrm>
          <a:prstGeom prst="round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900" b="1" dirty="0" err="1">
                <a:solidFill>
                  <a:schemeClr val="bg1"/>
                </a:solidFill>
              </a:rPr>
              <a:t>Префікс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зі</a:t>
            </a:r>
            <a:r>
              <a:rPr lang="ru-RU" sz="2900" b="1" dirty="0">
                <a:solidFill>
                  <a:schemeClr val="bg1"/>
                </a:solidFill>
              </a:rPr>
              <a:t> словом </a:t>
            </a:r>
            <a:r>
              <a:rPr lang="ru-RU" sz="2900" b="1" dirty="0" err="1">
                <a:solidFill>
                  <a:schemeClr val="bg1"/>
                </a:solidFill>
              </a:rPr>
              <a:t>пишеться</a:t>
            </a:r>
            <a:r>
              <a:rPr lang="ru-RU" sz="2900" b="1" dirty="0">
                <a:solidFill>
                  <a:schemeClr val="bg1"/>
                </a:solidFill>
              </a:rPr>
              <a:t> разом, а </a:t>
            </a:r>
            <a:r>
              <a:rPr lang="ru-RU" sz="2900" b="1" dirty="0" err="1">
                <a:solidFill>
                  <a:schemeClr val="bg1"/>
                </a:solidFill>
              </a:rPr>
              <a:t>прийменник</a:t>
            </a:r>
            <a:r>
              <a:rPr lang="ru-RU" sz="2900" b="1" dirty="0">
                <a:solidFill>
                  <a:schemeClr val="bg1"/>
                </a:solidFill>
              </a:rPr>
              <a:t>  </a:t>
            </a:r>
            <a:r>
              <a:rPr lang="ru-RU" sz="2900" b="1" dirty="0" err="1">
                <a:solidFill>
                  <a:schemeClr val="bg1"/>
                </a:solidFill>
              </a:rPr>
              <a:t>окремо</a:t>
            </a:r>
            <a:r>
              <a:rPr lang="ru-RU" sz="2900" b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488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22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>
          <a:xfrm>
            <a:off x="2496779" y="2329527"/>
            <a:ext cx="3809872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200" b="1" dirty="0">
                <a:solidFill>
                  <a:schemeClr val="bg1"/>
                </a:solidFill>
              </a:rPr>
              <a:t>Зайти </a:t>
            </a:r>
            <a:r>
              <a:rPr lang="ru-RU" sz="3200" b="1" dirty="0">
                <a:solidFill>
                  <a:srgbClr val="FF0000"/>
                </a:solidFill>
              </a:rPr>
              <a:t>до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друзів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410041" y="3861842"/>
            <a:ext cx="3937700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200" b="1" dirty="0" err="1">
                <a:solidFill>
                  <a:schemeClr val="bg1"/>
                </a:solidFill>
              </a:rPr>
              <a:t>Дізнатися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від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друзів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496779" y="3086154"/>
            <a:ext cx="3809872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200" b="1" dirty="0" err="1">
                <a:solidFill>
                  <a:schemeClr val="bg1"/>
                </a:solidFill>
              </a:rPr>
              <a:t>Побувати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>
                <a:solidFill>
                  <a:srgbClr val="FF0000"/>
                </a:solidFill>
              </a:rPr>
              <a:t>в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друзів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5447" y="405458"/>
            <a:ext cx="10610130" cy="6480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Спостерігаємо</a:t>
            </a:r>
            <a:endParaRPr lang="ru-RU" sz="4000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380063" y="3050094"/>
            <a:ext cx="4549789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3200" b="1" dirty="0">
                <a:solidFill>
                  <a:schemeClr val="bg1"/>
                </a:solidFill>
              </a:rPr>
              <a:t>Приготувати </a:t>
            </a:r>
            <a:r>
              <a:rPr lang="uk-UA" sz="3200" b="1" dirty="0">
                <a:solidFill>
                  <a:srgbClr val="FF0000"/>
                </a:solidFill>
              </a:rPr>
              <a:t>для</a:t>
            </a:r>
            <a:r>
              <a:rPr lang="uk-UA" sz="3200" b="1" dirty="0">
                <a:solidFill>
                  <a:schemeClr val="bg1"/>
                </a:solidFill>
              </a:rPr>
              <a:t> друзів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14816" y="3861842"/>
            <a:ext cx="4609183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200" b="1" dirty="0" err="1">
                <a:solidFill>
                  <a:schemeClr val="bg1"/>
                </a:solidFill>
              </a:rPr>
              <a:t>Розмовляти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>
                <a:solidFill>
                  <a:srgbClr val="FF0000"/>
                </a:solidFill>
              </a:rPr>
              <a:t>з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друзями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6380063" y="2329527"/>
            <a:ext cx="4549789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200" b="1" dirty="0" err="1">
                <a:solidFill>
                  <a:schemeClr val="bg1"/>
                </a:solidFill>
              </a:rPr>
              <a:t>Покладатися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>
                <a:solidFill>
                  <a:srgbClr val="FF0000"/>
                </a:solidFill>
              </a:rPr>
              <a:t>на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друзів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227717" y="1197546"/>
            <a:ext cx="9433048" cy="93881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словосполучення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До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якої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частини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мови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належать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виділені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слова? Що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ви знаєте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про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цю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частину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мови?</a:t>
            </a:r>
          </a:p>
        </p:txBody>
      </p:sp>
      <p:pic>
        <p:nvPicPr>
          <p:cNvPr id="2050" name="Picture 2" descr="D:\Картинки до тестів\Людина\Учень знак питанн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99" y="4435718"/>
            <a:ext cx="1957468" cy="2232452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145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5447" y="405458"/>
            <a:ext cx="10610130" cy="6480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Спостерігаємо</a:t>
            </a:r>
            <a:endParaRPr lang="ru-RU" sz="4000" b="1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083106" y="2258039"/>
            <a:ext cx="4049240" cy="6153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(По)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бігти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(по)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дорозі</a:t>
            </a:r>
            <a:endParaRPr lang="ru-RU" sz="2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083105" y="2967923"/>
            <a:ext cx="4049240" cy="6153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від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)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пливти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(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від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)берега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083106" y="3695280"/>
            <a:ext cx="4049239" cy="6153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(на)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клеїти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(на)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папір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520065" y="2258039"/>
            <a:ext cx="4108470" cy="6153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(з)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ліпити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(з)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пластиліну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475129" y="2961265"/>
            <a:ext cx="3908738" cy="6153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(в)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лучити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(в)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мішень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457835" y="3626191"/>
            <a:ext cx="3908738" cy="6153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(до)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їхати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(до)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площі</a:t>
            </a:r>
            <a:endParaRPr lang="ru-RU" sz="2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483519" y="1169414"/>
            <a:ext cx="8900935" cy="93881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словосполучення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. Запишіть їх,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розрізняючи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префікси та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прийменники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828261" y="2258039"/>
            <a:ext cx="4304084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200" b="1" dirty="0" err="1">
                <a:solidFill>
                  <a:schemeClr val="bg1"/>
                </a:solidFill>
              </a:rPr>
              <a:t>Побігти</a:t>
            </a:r>
            <a:r>
              <a:rPr lang="ru-RU" sz="3200" b="1" dirty="0">
                <a:solidFill>
                  <a:schemeClr val="bg1"/>
                </a:solidFill>
              </a:rPr>
              <a:t>  по </a:t>
            </a:r>
            <a:r>
              <a:rPr lang="ru-RU" sz="3200" b="1" dirty="0" err="1">
                <a:solidFill>
                  <a:schemeClr val="bg1"/>
                </a:solidFill>
              </a:rPr>
              <a:t>дорозі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828262" y="2961265"/>
            <a:ext cx="4304084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200" b="1" dirty="0" err="1">
                <a:solidFill>
                  <a:schemeClr val="bg1"/>
                </a:solidFill>
              </a:rPr>
              <a:t>відпливти</a:t>
            </a:r>
            <a:r>
              <a:rPr lang="ru-RU" sz="3200" b="1" dirty="0">
                <a:solidFill>
                  <a:schemeClr val="bg1"/>
                </a:solidFill>
              </a:rPr>
              <a:t>  </a:t>
            </a:r>
            <a:r>
              <a:rPr lang="ru-RU" sz="3200" b="1" dirty="0" err="1">
                <a:solidFill>
                  <a:schemeClr val="bg1"/>
                </a:solidFill>
              </a:rPr>
              <a:t>від</a:t>
            </a:r>
            <a:r>
              <a:rPr lang="ru-RU" sz="3200" b="1" dirty="0">
                <a:solidFill>
                  <a:schemeClr val="bg1"/>
                </a:solidFill>
              </a:rPr>
              <a:t> берега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1828262" y="3690626"/>
            <a:ext cx="4304084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200" b="1" dirty="0" err="1">
                <a:solidFill>
                  <a:schemeClr val="bg1"/>
                </a:solidFill>
              </a:rPr>
              <a:t>наклеїти</a:t>
            </a:r>
            <a:r>
              <a:rPr lang="ru-RU" sz="3200" b="1" dirty="0">
                <a:solidFill>
                  <a:schemeClr val="bg1"/>
                </a:solidFill>
              </a:rPr>
              <a:t>  на </a:t>
            </a:r>
            <a:r>
              <a:rPr lang="ru-RU" sz="3200" b="1" dirty="0" err="1">
                <a:solidFill>
                  <a:schemeClr val="bg1"/>
                </a:solidFill>
              </a:rPr>
              <a:t>папір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520065" y="2265912"/>
            <a:ext cx="4206277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200" b="1" dirty="0" err="1">
                <a:solidFill>
                  <a:schemeClr val="bg1"/>
                </a:solidFill>
              </a:rPr>
              <a:t>зліпити</a:t>
            </a:r>
            <a:r>
              <a:rPr lang="ru-RU" sz="3200" b="1" dirty="0">
                <a:solidFill>
                  <a:schemeClr val="bg1"/>
                </a:solidFill>
              </a:rPr>
              <a:t>  з </a:t>
            </a:r>
            <a:r>
              <a:rPr lang="ru-RU" sz="3200" b="1" dirty="0" err="1">
                <a:solidFill>
                  <a:schemeClr val="bg1"/>
                </a:solidFill>
              </a:rPr>
              <a:t>пластиліну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6420336" y="2968412"/>
            <a:ext cx="4304084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200" b="1" dirty="0" err="1">
                <a:solidFill>
                  <a:schemeClr val="bg1"/>
                </a:solidFill>
              </a:rPr>
              <a:t>влучити</a:t>
            </a:r>
            <a:r>
              <a:rPr lang="ru-RU" sz="3200" b="1" dirty="0">
                <a:solidFill>
                  <a:schemeClr val="bg1"/>
                </a:solidFill>
              </a:rPr>
              <a:t> в </a:t>
            </a:r>
            <a:r>
              <a:rPr lang="ru-RU" sz="3200" b="1" dirty="0" err="1">
                <a:solidFill>
                  <a:schemeClr val="bg1"/>
                </a:solidFill>
              </a:rPr>
              <a:t>мішень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6422258" y="3626191"/>
            <a:ext cx="4304084" cy="6663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200" b="1" dirty="0" err="1">
                <a:solidFill>
                  <a:schemeClr val="bg1"/>
                </a:solidFill>
              </a:rPr>
              <a:t>доїхати</a:t>
            </a:r>
            <a:r>
              <a:rPr lang="ru-RU" sz="3200" b="1" dirty="0">
                <a:solidFill>
                  <a:schemeClr val="bg1"/>
                </a:solidFill>
              </a:rPr>
              <a:t>  до </a:t>
            </a:r>
            <a:r>
              <a:rPr lang="ru-RU" sz="3200" b="1" dirty="0" err="1">
                <a:solidFill>
                  <a:schemeClr val="bg1"/>
                </a:solidFill>
              </a:rPr>
              <a:t>площі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377758" y="4793650"/>
            <a:ext cx="6988815" cy="134743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—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Тож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як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пишуться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префікси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словами?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Чому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?</a:t>
            </a:r>
          </a:p>
          <a:p>
            <a:pPr lvl="0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— Як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пишуться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прийменники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словами?</a:t>
            </a:r>
          </a:p>
          <a:p>
            <a:pPr lvl="0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— Як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розрізнити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префікс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та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прийменник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2419623" y="2373398"/>
            <a:ext cx="46040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2131591" y="3079630"/>
            <a:ext cx="44068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H="1" flipV="1">
            <a:off x="2850734" y="2349674"/>
            <a:ext cx="1" cy="13491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2593034" y="3079630"/>
            <a:ext cx="0" cy="13414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2419623" y="3815717"/>
            <a:ext cx="44068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2820343" y="3799710"/>
            <a:ext cx="0" cy="13414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6668095" y="2371788"/>
            <a:ext cx="345711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6997453" y="2349674"/>
            <a:ext cx="0" cy="13414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6956127" y="3079629"/>
            <a:ext cx="2499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7225775" y="3079630"/>
            <a:ext cx="0" cy="13414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6956127" y="3717826"/>
            <a:ext cx="44068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7416532" y="3717826"/>
            <a:ext cx="0" cy="13414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" descr="D:\Картинки до тестів\Людина\Учень знак питанн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99" y="4435718"/>
            <a:ext cx="1957468" cy="2232452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3859783" y="2781722"/>
            <a:ext cx="4320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4075807" y="3501802"/>
            <a:ext cx="4320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4075807" y="4221882"/>
            <a:ext cx="4320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V="1">
            <a:off x="8205241" y="2781722"/>
            <a:ext cx="367137" cy="672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flipV="1">
            <a:off x="8463617" y="3501802"/>
            <a:ext cx="297006" cy="965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8501890" y="4210271"/>
            <a:ext cx="4320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712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7" grpId="0" animBg="1"/>
      <p:bldP spid="39" grpId="0" animBg="1"/>
      <p:bldP spid="40" grpId="0" animBg="1"/>
      <p:bldP spid="41" grpId="0" animBg="1"/>
      <p:bldP spid="42" grpId="0" animBg="1"/>
      <p:bldP spid="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5447" y="261442"/>
            <a:ext cx="10153128" cy="74737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300" b="1" dirty="0"/>
              <a:t>Пам’ятаймо</a:t>
            </a:r>
            <a:endParaRPr lang="ru-RU" sz="4300" b="1" dirty="0"/>
          </a:p>
        </p:txBody>
      </p:sp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83519" y="1125004"/>
            <a:ext cx="8640960" cy="5301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правило про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правопис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префіксів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та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прийменників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" name="Picture 2" descr="D:\4 клас\01 УКР. МОВА\1 ПОНОМАРЬОВА\03 Будова слова\Презентації\2026-10-01_2316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61" y="1845618"/>
            <a:ext cx="8601075" cy="378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468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70638" y="432940"/>
            <a:ext cx="10611362" cy="67653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Вправа «Учитель»</a:t>
            </a:r>
            <a:endParaRPr lang="ru-RU" sz="4000" b="1" dirty="0"/>
          </a:p>
        </p:txBody>
      </p:sp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905531" y="1197546"/>
            <a:ext cx="8786900" cy="59829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Дізнайтеся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про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улюблену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страву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німців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із тексту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88242" y="4622006"/>
            <a:ext cx="9284457" cy="110907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Унімців</a:t>
            </a:r>
            <a:r>
              <a:rPr lang="ru-RU" sz="2900" b="1" dirty="0">
                <a:solidFill>
                  <a:schemeClr val="bg1"/>
                </a:solidFill>
              </a:rPr>
              <a:t> є, у люблена </a:t>
            </a:r>
            <a:r>
              <a:rPr lang="ru-RU" sz="2900" b="1" dirty="0" err="1">
                <a:solidFill>
                  <a:schemeClr val="bg1"/>
                </a:solidFill>
              </a:rPr>
              <a:t>страва</a:t>
            </a:r>
            <a:r>
              <a:rPr lang="ru-RU" sz="2900" b="1" dirty="0">
                <a:solidFill>
                  <a:schemeClr val="bg1"/>
                </a:solidFill>
              </a:rPr>
              <a:t>, </a:t>
            </a:r>
            <a:r>
              <a:rPr lang="ru-RU" sz="2900" b="1" dirty="0" err="1">
                <a:solidFill>
                  <a:schemeClr val="bg1"/>
                </a:solidFill>
              </a:rPr>
              <a:t>від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варені</a:t>
            </a:r>
            <a:r>
              <a:rPr lang="ru-RU" sz="2900" b="1" dirty="0">
                <a:solidFill>
                  <a:schemeClr val="bg1"/>
                </a:solidFill>
              </a:rPr>
              <a:t> сосиски, </a:t>
            </a:r>
            <a:r>
              <a:rPr lang="ru-RU" sz="2900" b="1" dirty="0" err="1">
                <a:solidFill>
                  <a:schemeClr val="bg1"/>
                </a:solidFill>
              </a:rPr>
              <a:t>знатуральних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продуктів</a:t>
            </a:r>
            <a:r>
              <a:rPr lang="ru-RU" sz="2900" b="1" dirty="0">
                <a:solidFill>
                  <a:schemeClr val="bg1"/>
                </a:solidFill>
              </a:rPr>
              <a:t>, до них не </a:t>
            </a:r>
            <a:r>
              <a:rPr lang="ru-RU" sz="2900" b="1" dirty="0" err="1">
                <a:solidFill>
                  <a:schemeClr val="bg1"/>
                </a:solidFill>
              </a:rPr>
              <a:t>додають</a:t>
            </a:r>
            <a:r>
              <a:rPr lang="ru-RU" sz="2900" b="1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88242" y="4039880"/>
            <a:ext cx="10225136" cy="5301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Перевірте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роботу учня.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Запишіть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словосполучення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виправивши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помилки. </a:t>
            </a:r>
          </a:p>
        </p:txBody>
      </p:sp>
      <p:pic>
        <p:nvPicPr>
          <p:cNvPr id="27" name="Picture 2" descr="https://images.prom.ua/826390997_w700_h500_nemetskij-natsionalnyj-kostyum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48" b="4035"/>
          <a:stretch/>
        </p:blipFill>
        <p:spPr bwMode="auto">
          <a:xfrm>
            <a:off x="9692431" y="1758236"/>
            <a:ext cx="1689569" cy="2041573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Скругленный прямоугольник 28"/>
          <p:cNvSpPr/>
          <p:nvPr/>
        </p:nvSpPr>
        <p:spPr>
          <a:xfrm>
            <a:off x="917082" y="4622006"/>
            <a:ext cx="9255617" cy="110907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>
                <a:solidFill>
                  <a:schemeClr val="bg1"/>
                </a:solidFill>
              </a:rPr>
              <a:t>У </a:t>
            </a:r>
            <a:r>
              <a:rPr lang="ru-RU" sz="2900" b="1" dirty="0" err="1">
                <a:solidFill>
                  <a:schemeClr val="bg1"/>
                </a:solidFill>
              </a:rPr>
              <a:t>німців</a:t>
            </a:r>
            <a:r>
              <a:rPr lang="ru-RU" sz="2900" b="1">
                <a:solidFill>
                  <a:schemeClr val="bg1"/>
                </a:solidFill>
              </a:rPr>
              <a:t> </a:t>
            </a:r>
            <a:r>
              <a:rPr lang="ru-RU" sz="2900" b="1" smtClean="0">
                <a:solidFill>
                  <a:schemeClr val="bg1"/>
                </a:solidFill>
              </a:rPr>
              <a:t>є улюблена</a:t>
            </a:r>
            <a:r>
              <a:rPr lang="ru-RU" sz="2900" b="1" dirty="0" smtClean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страва</a:t>
            </a:r>
            <a:r>
              <a:rPr lang="ru-RU" sz="2900" b="1" dirty="0">
                <a:solidFill>
                  <a:schemeClr val="bg1"/>
                </a:solidFill>
              </a:rPr>
              <a:t>, </a:t>
            </a:r>
            <a:r>
              <a:rPr lang="ru-RU" sz="2900" b="1" dirty="0" err="1">
                <a:solidFill>
                  <a:schemeClr val="bg1"/>
                </a:solidFill>
              </a:rPr>
              <a:t>відварені</a:t>
            </a:r>
            <a:r>
              <a:rPr lang="ru-RU" sz="2900" b="1" dirty="0">
                <a:solidFill>
                  <a:schemeClr val="bg1"/>
                </a:solidFill>
              </a:rPr>
              <a:t> сосиски, з </a:t>
            </a:r>
            <a:r>
              <a:rPr lang="ru-RU" sz="2900" b="1" dirty="0" err="1">
                <a:solidFill>
                  <a:schemeClr val="bg1"/>
                </a:solidFill>
              </a:rPr>
              <a:t>натуральних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продуктів</a:t>
            </a:r>
            <a:r>
              <a:rPr lang="ru-RU" sz="2900" b="1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2050" name="Picture 2" descr="D:\4 клас\01 УКР. МОВА\1 ПОНОМАРЬОВА\03 Будова слова\Презентації\2026-10-01_2318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242" y="1826567"/>
            <a:ext cx="8572500" cy="210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406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5" grpId="0" animBg="1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18707" y="454785"/>
            <a:ext cx="8066244" cy="6482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Улюблені страви українців</a:t>
            </a:r>
            <a:endParaRPr lang="ru-RU" sz="4000" b="1" dirty="0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763439" y="1212129"/>
            <a:ext cx="8410422" cy="126654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Про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улюблену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страву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німців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ми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дізналися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які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національні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українські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страви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традиційно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пропонують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гостям з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інших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країн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?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921568" y="3723636"/>
            <a:ext cx="2263163" cy="59829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борщ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9476407" y="2938694"/>
            <a:ext cx="2016224" cy="147599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Складіть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про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це текст (3-4 речення)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728305" y="3753434"/>
            <a:ext cx="2611976" cy="59829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вареники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964254" y="3767606"/>
            <a:ext cx="2263163" cy="59829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галушки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768255" y="2280508"/>
            <a:ext cx="1508352" cy="59829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узвар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098" name="Picture 2" descr="https://klike.net/uploads/posts/2019-12/1575453030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487" y="2428330"/>
            <a:ext cx="1932729" cy="1211680"/>
          </a:xfrm>
          <a:prstGeom prst="round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klike.net/uploads/posts/2019-12/1576141213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799" y="2510615"/>
            <a:ext cx="2088232" cy="1225445"/>
          </a:xfrm>
          <a:prstGeom prst="round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https://img1.russianfood.com/dycontent/images_upl/281/big_28075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790" y="2545394"/>
            <a:ext cx="1936089" cy="1235472"/>
          </a:xfrm>
          <a:prstGeom prst="round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https://encrypted-tbn0.gstatic.com/images?q=tbn:ANd9GcTXURIsBQRYTC3Es3W0bdGVaJ4lmnDxSnsXrHcDEATQh2ZbzuIsnIDAO7F-_rE0GKkFm8c&amp;usqp=CA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3330" y="442477"/>
            <a:ext cx="2282377" cy="1838031"/>
          </a:xfrm>
          <a:prstGeom prst="round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одзаголовок 2"/>
          <p:cNvSpPr txBox="1">
            <a:spLocks/>
          </p:cNvSpPr>
          <p:nvPr/>
        </p:nvSpPr>
        <p:spPr>
          <a:xfrm>
            <a:off x="444584" y="4412949"/>
            <a:ext cx="10924595" cy="2088716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b="1" dirty="0" err="1">
                <a:solidFill>
                  <a:schemeClr val="bg1"/>
                </a:solidFill>
              </a:rPr>
              <a:t>Україна</a:t>
            </a:r>
            <a:r>
              <a:rPr lang="ru-RU" sz="2800" b="1" dirty="0">
                <a:solidFill>
                  <a:schemeClr val="bg1"/>
                </a:solidFill>
              </a:rPr>
              <a:t> славиться </a:t>
            </a:r>
            <a:r>
              <a:rPr lang="ru-RU" sz="2800" b="1" dirty="0" err="1">
                <a:solidFill>
                  <a:schemeClr val="bg1"/>
                </a:solidFill>
              </a:rPr>
              <a:t>своєю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гостинністю</a:t>
            </a:r>
            <a:r>
              <a:rPr lang="ru-RU" sz="2800" b="1" dirty="0">
                <a:solidFill>
                  <a:schemeClr val="bg1"/>
                </a:solidFill>
              </a:rPr>
              <a:t>. Борщ – </a:t>
            </a:r>
            <a:r>
              <a:rPr lang="ru-RU" sz="2800" b="1" dirty="0" err="1">
                <a:solidFill>
                  <a:schemeClr val="bg1"/>
                </a:solidFill>
              </a:rPr>
              <a:t>це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традиційна</a:t>
            </a:r>
            <a:r>
              <a:rPr lang="ru-RU" sz="2800" b="1" dirty="0">
                <a:solidFill>
                  <a:schemeClr val="bg1"/>
                </a:solidFill>
              </a:rPr>
              <a:t> перша </a:t>
            </a:r>
            <a:r>
              <a:rPr lang="ru-RU" sz="2800" b="1" dirty="0" err="1">
                <a:solidFill>
                  <a:schemeClr val="bg1"/>
                </a:solidFill>
              </a:rPr>
              <a:t>страва</a:t>
            </a:r>
            <a:r>
              <a:rPr lang="ru-RU" sz="2800" b="1" dirty="0">
                <a:solidFill>
                  <a:schemeClr val="bg1"/>
                </a:solidFill>
              </a:rPr>
              <a:t>, </a:t>
            </a:r>
            <a:r>
              <a:rPr lang="ru-RU" sz="2800" b="1" dirty="0" err="1">
                <a:solidFill>
                  <a:schemeClr val="bg1"/>
                </a:solidFill>
              </a:rPr>
              <a:t>якою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обов'язково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пригощають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іноземців</a:t>
            </a:r>
            <a:r>
              <a:rPr lang="ru-RU" sz="2800" b="1" dirty="0">
                <a:solidFill>
                  <a:schemeClr val="bg1"/>
                </a:solidFill>
              </a:rPr>
              <a:t>. А на друге </a:t>
            </a:r>
            <a:r>
              <a:rPr lang="ru-RU" sz="2800" b="1" dirty="0" err="1">
                <a:solidFill>
                  <a:schemeClr val="bg1"/>
                </a:solidFill>
              </a:rPr>
              <a:t>запропонують</a:t>
            </a:r>
            <a:r>
              <a:rPr lang="ru-RU" sz="2800" b="1" dirty="0">
                <a:solidFill>
                  <a:schemeClr val="bg1"/>
                </a:solidFill>
              </a:rPr>
              <a:t> вареники з </a:t>
            </a:r>
            <a:r>
              <a:rPr lang="ru-RU" sz="2800" b="1" dirty="0" err="1">
                <a:solidFill>
                  <a:schemeClr val="bg1"/>
                </a:solidFill>
              </a:rPr>
              <a:t>картоплею</a:t>
            </a:r>
            <a:r>
              <a:rPr lang="ru-RU" sz="2800" b="1" dirty="0">
                <a:solidFill>
                  <a:schemeClr val="bg1"/>
                </a:solidFill>
              </a:rPr>
              <a:t>, сиром, вишнею </a:t>
            </a:r>
            <a:r>
              <a:rPr lang="ru-RU" sz="2800" b="1" dirty="0" err="1">
                <a:solidFill>
                  <a:schemeClr val="bg1"/>
                </a:solidFill>
              </a:rPr>
              <a:t>або</a:t>
            </a:r>
            <a:r>
              <a:rPr lang="ru-RU" sz="2800" b="1" dirty="0">
                <a:solidFill>
                  <a:schemeClr val="bg1"/>
                </a:solidFill>
              </a:rPr>
              <a:t> з </a:t>
            </a:r>
            <a:r>
              <a:rPr lang="ru-RU" sz="2800" b="1" dirty="0" err="1">
                <a:solidFill>
                  <a:schemeClr val="bg1"/>
                </a:solidFill>
              </a:rPr>
              <a:t>іншою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начинкою</a:t>
            </a:r>
            <a:r>
              <a:rPr lang="ru-RU" sz="2800" b="1" dirty="0">
                <a:solidFill>
                  <a:schemeClr val="bg1"/>
                </a:solidFill>
              </a:rPr>
              <a:t>. А </a:t>
            </a:r>
            <a:r>
              <a:rPr lang="ru-RU" sz="2800" b="1" dirty="0" err="1">
                <a:solidFill>
                  <a:schemeClr val="bg1"/>
                </a:solidFill>
              </a:rPr>
              <a:t>закінчують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смачний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обід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корисним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узваром</a:t>
            </a:r>
            <a:r>
              <a:rPr lang="ru-RU" sz="2800" b="1" dirty="0">
                <a:solidFill>
                  <a:schemeClr val="bg1"/>
                </a:solidFill>
              </a:rPr>
              <a:t>.</a:t>
            </a:r>
            <a:endParaRPr lang="uk-UA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30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1" grpId="0" animBg="1"/>
      <p:bldP spid="12" grpId="0" animBg="1"/>
      <p:bldP spid="13" grpId="0" animBg="1"/>
      <p:bldP spid="14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79453" y="369364"/>
            <a:ext cx="10525510" cy="6482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Знайомимось з Німеччиною</a:t>
            </a:r>
            <a:endParaRPr lang="ru-RU" sz="4000" b="1" dirty="0"/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822439" y="1816592"/>
            <a:ext cx="6886491" cy="2261273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900" b="1" dirty="0" err="1">
                <a:solidFill>
                  <a:schemeClr val="bg1"/>
                </a:solidFill>
              </a:rPr>
              <a:t>Хліб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німецькою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мовою</a:t>
            </a:r>
            <a:r>
              <a:rPr lang="ru-RU" sz="2900" b="1" dirty="0">
                <a:solidFill>
                  <a:schemeClr val="bg1"/>
                </a:solidFill>
              </a:rPr>
              <a:t> – </a:t>
            </a:r>
            <a:r>
              <a:rPr lang="ru-RU" sz="2900" b="1" i="1" dirty="0" err="1">
                <a:solidFill>
                  <a:schemeClr val="bg1"/>
                </a:solidFill>
              </a:rPr>
              <a:t>брот</a:t>
            </a:r>
            <a:r>
              <a:rPr lang="ru-RU" sz="2900" b="1" i="1" dirty="0">
                <a:solidFill>
                  <a:schemeClr val="bg1"/>
                </a:solidFill>
              </a:rPr>
              <a:t>.</a:t>
            </a:r>
            <a:r>
              <a:rPr lang="ru-RU" sz="2900" b="1" dirty="0">
                <a:solidFill>
                  <a:schemeClr val="bg1"/>
                </a:solidFill>
              </a:rPr>
              <a:t> А масло – </a:t>
            </a:r>
            <a:r>
              <a:rPr lang="ru-RU" sz="2900" b="1" i="1" dirty="0" err="1">
                <a:solidFill>
                  <a:schemeClr val="bg1"/>
                </a:solidFill>
              </a:rPr>
              <a:t>бутер</a:t>
            </a:r>
            <a:r>
              <a:rPr lang="ru-RU" sz="2900" b="1" i="1" dirty="0">
                <a:solidFill>
                  <a:schemeClr val="bg1"/>
                </a:solidFill>
              </a:rPr>
              <a:t>. </a:t>
            </a:r>
            <a:r>
              <a:rPr lang="ru-RU" sz="2900" b="1" dirty="0">
                <a:solidFill>
                  <a:schemeClr val="bg1"/>
                </a:solidFill>
              </a:rPr>
              <a:t>Як </a:t>
            </a:r>
            <a:r>
              <a:rPr lang="ru-RU" sz="2900" b="1" dirty="0" err="1">
                <a:solidFill>
                  <a:schemeClr val="bg1"/>
                </a:solidFill>
              </a:rPr>
              <a:t>звучить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німецькою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мовою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словосполучення</a:t>
            </a:r>
            <a:r>
              <a:rPr lang="ru-RU" sz="2900" b="1" dirty="0">
                <a:solidFill>
                  <a:schemeClr val="bg1"/>
                </a:solidFill>
              </a:rPr>
              <a:t>  </a:t>
            </a:r>
            <a:r>
              <a:rPr lang="ru-RU" sz="2900" b="1" i="1" dirty="0" err="1">
                <a:solidFill>
                  <a:schemeClr val="bg1"/>
                </a:solidFill>
              </a:rPr>
              <a:t>хліб</a:t>
            </a:r>
            <a:r>
              <a:rPr lang="ru-RU" sz="2900" b="1" i="1" dirty="0">
                <a:solidFill>
                  <a:schemeClr val="bg1"/>
                </a:solidFill>
              </a:rPr>
              <a:t> </a:t>
            </a:r>
            <a:r>
              <a:rPr lang="ru-RU" sz="2900" b="1" i="1" dirty="0" err="1">
                <a:solidFill>
                  <a:schemeClr val="bg1"/>
                </a:solidFill>
              </a:rPr>
              <a:t>із</a:t>
            </a:r>
            <a:r>
              <a:rPr lang="ru-RU" sz="2900" b="1" i="1" dirty="0">
                <a:solidFill>
                  <a:schemeClr val="bg1"/>
                </a:solidFill>
              </a:rPr>
              <a:t> маслом?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endParaRPr lang="uk-UA" sz="2900" b="1" dirty="0">
              <a:solidFill>
                <a:schemeClr val="bg1"/>
              </a:solidFill>
            </a:endParaRP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979463" y="4293890"/>
            <a:ext cx="8690147" cy="108012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Чи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любите ви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бутерброд? Які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бутерброди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вам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найбільше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смакують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? Як часто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ви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їх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вживаєте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в їжу?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7" name="Подзаголовок 2"/>
          <p:cNvSpPr txBox="1">
            <a:spLocks/>
          </p:cNvSpPr>
          <p:nvPr/>
        </p:nvSpPr>
        <p:spPr>
          <a:xfrm>
            <a:off x="2275607" y="1137504"/>
            <a:ext cx="4734948" cy="55054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Відгадайте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загадку</a:t>
            </a:r>
            <a:endParaRPr lang="uk-UA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3139703" y="3378525"/>
            <a:ext cx="2762633" cy="566258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900" b="1" dirty="0">
                <a:solidFill>
                  <a:srgbClr val="FFFF00"/>
                </a:solidFill>
              </a:rPr>
              <a:t>БУТЕРБРОД</a:t>
            </a:r>
            <a:endParaRPr lang="uk-UA" sz="2900" b="1" dirty="0">
              <a:solidFill>
                <a:srgbClr val="FFFF00"/>
              </a:solidFill>
            </a:endParaRPr>
          </a:p>
        </p:txBody>
      </p:sp>
      <p:pic>
        <p:nvPicPr>
          <p:cNvPr id="2" name="Picture 2" descr="Прості холодні бутерброди на швидку руку: 6 кращих рецептів на Новий Рік  20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223" y="1477971"/>
            <a:ext cx="3380828" cy="2400388"/>
          </a:xfrm>
          <a:prstGeom prst="round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64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4 клас\01 УКР. МОВА\1 ПОНОМАРЬОВА\03 Будова слова\Презентації\2026-10-01_2324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71" y="1197546"/>
            <a:ext cx="10104812" cy="2484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79453" y="369364"/>
            <a:ext cx="10525510" cy="6482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/>
            <a:r>
              <a:rPr lang="uk-UA" sz="4000" b="1" dirty="0"/>
              <a:t>Знайомимось з </a:t>
            </a:r>
            <a:r>
              <a:rPr lang="ru-RU" sz="4000" b="1" dirty="0" err="1" smtClean="0">
                <a:solidFill>
                  <a:schemeClr val="bg1"/>
                </a:solidFill>
              </a:rPr>
              <a:t>німецькими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err="1" smtClean="0">
                <a:solidFill>
                  <a:schemeClr val="bg1"/>
                </a:solidFill>
              </a:rPr>
              <a:t>казкарями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28" name="Подзаголовок 2"/>
          <p:cNvSpPr txBox="1">
            <a:spLocks/>
          </p:cNvSpPr>
          <p:nvPr/>
        </p:nvSpPr>
        <p:spPr>
          <a:xfrm>
            <a:off x="1195487" y="3861842"/>
            <a:ext cx="5668368" cy="115212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Випишіть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з тексту слова з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префіксами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Позначте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префікси.</a:t>
            </a:r>
            <a:endParaRPr lang="uk-UA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3643759" y="1261550"/>
            <a:ext cx="487661" cy="1600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091459" y="1261550"/>
            <a:ext cx="0" cy="13414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5781045" y="1328620"/>
            <a:ext cx="50588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286926" y="1310694"/>
            <a:ext cx="0" cy="11813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s://www.ukrlib.com.ua/my/images/full/hrimm-braty-iakob-i-vilhel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2307" y="3861842"/>
            <a:ext cx="3497999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cxnSp>
        <p:nvCxnSpPr>
          <p:cNvPr id="25" name="Прямая соединительная линия 24"/>
          <p:cNvCxnSpPr/>
          <p:nvPr/>
        </p:nvCxnSpPr>
        <p:spPr>
          <a:xfrm>
            <a:off x="3067695" y="1755684"/>
            <a:ext cx="361866" cy="1792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3429560" y="1755684"/>
            <a:ext cx="0" cy="11813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9188375" y="2691788"/>
            <a:ext cx="613215" cy="1792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9801589" y="2691788"/>
            <a:ext cx="0" cy="11813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2491631" y="3195844"/>
            <a:ext cx="660845" cy="1792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3152475" y="3195844"/>
            <a:ext cx="0" cy="11813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673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95487" y="477466"/>
            <a:ext cx="10009112" cy="6482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300" b="1" dirty="0" smtClean="0"/>
              <a:t>Впізнайте </a:t>
            </a:r>
            <a:r>
              <a:rPr lang="uk-UA" sz="4300" b="1" dirty="0"/>
              <a:t>мультфільм</a:t>
            </a:r>
            <a:endParaRPr lang="ru-RU" sz="4300" b="1" dirty="0"/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527037" y="1269554"/>
            <a:ext cx="11034039" cy="136871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Уважно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розгляньте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кадри з мультфільмів.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Розпізнайте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за сюжетом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якої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казки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знято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кожен з них.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Назвіть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персонажів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цих казок. </a:t>
            </a:r>
          </a:p>
          <a:p>
            <a:pPr marL="0" indent="0" algn="ctr">
              <a:buNone/>
            </a:pP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Якби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ви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опинилися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в цих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казках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яким з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дійових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осіб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хотіли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би бути?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Чому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?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1123478" y="2709714"/>
            <a:ext cx="4791036" cy="57421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dirty="0" err="1">
                <a:solidFill>
                  <a:schemeClr val="bg1"/>
                </a:solidFill>
              </a:rPr>
              <a:t>Білосніжка</a:t>
            </a:r>
            <a:r>
              <a:rPr lang="ru-RU" sz="2800" b="1" dirty="0">
                <a:solidFill>
                  <a:schemeClr val="bg1"/>
                </a:solidFill>
              </a:rPr>
              <a:t> та семеро </a:t>
            </a:r>
            <a:r>
              <a:rPr lang="ru-RU" sz="2800" b="1" dirty="0" err="1">
                <a:solidFill>
                  <a:schemeClr val="bg1"/>
                </a:solidFill>
              </a:rPr>
              <a:t>гномів</a:t>
            </a:r>
            <a:endParaRPr lang="uk-UA" sz="2800" b="1" dirty="0">
              <a:solidFill>
                <a:schemeClr val="bg1"/>
              </a:solidFill>
            </a:endParaRPr>
          </a:p>
        </p:txBody>
      </p:sp>
      <p:pic>
        <p:nvPicPr>
          <p:cNvPr id="5122" name="Picture 2" descr="https://i.ytimg.com/vi/T_CCaDUEALU/hq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1" b="7220"/>
          <a:stretch/>
        </p:blipFill>
        <p:spPr bwMode="auto">
          <a:xfrm>
            <a:off x="1188249" y="3429794"/>
            <a:ext cx="4661493" cy="28089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6" name="Picture 6" descr="https://encrypted-tbn0.gstatic.com/images?q=tbn:ANd9GcS5Y4OMIYwcuPoVjbWXNJchoKAXgZzpOtR2duI9wx646mc21Ho7C6v1iwDSGf0buVYr0vk&amp;usqp=C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847" y="3429794"/>
            <a:ext cx="4722783" cy="27682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6668096" y="2749419"/>
            <a:ext cx="3926286" cy="56768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dirty="0" err="1">
                <a:solidFill>
                  <a:schemeClr val="bg1"/>
                </a:solidFill>
              </a:rPr>
              <a:t>Бременські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музиканти</a:t>
            </a:r>
            <a:endParaRPr lang="uk-UA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120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7455" y="333450"/>
            <a:ext cx="10211542" cy="720079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3600" b="1" dirty="0">
                <a:solidFill>
                  <a:schemeClr val="bg1"/>
                </a:solidFill>
              </a:rPr>
              <a:t>Домашнє </a:t>
            </a:r>
            <a:r>
              <a:rPr lang="uk-UA" sz="3600" b="1" dirty="0" smtClean="0">
                <a:solidFill>
                  <a:schemeClr val="bg1"/>
                </a:solidFill>
              </a:rPr>
              <a:t>завдання на вибір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-1460" y="6310114"/>
            <a:ext cx="1412971" cy="5048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400" b="1" dirty="0" err="1">
                <a:solidFill>
                  <a:schemeClr val="bg1"/>
                </a:solidFill>
              </a:rPr>
              <a:t>Стор</a:t>
            </a:r>
            <a:r>
              <a:rPr lang="uk-UA" sz="2400" b="1" dirty="0">
                <a:solidFill>
                  <a:schemeClr val="bg1"/>
                </a:solidFill>
              </a:rPr>
              <a:t>. </a:t>
            </a:r>
            <a:r>
              <a:rPr lang="uk-UA" sz="2400" b="1" dirty="0" smtClean="0">
                <a:solidFill>
                  <a:schemeClr val="bg1"/>
                </a:solidFill>
              </a:rPr>
              <a:t>29</a:t>
            </a:r>
            <a:endParaRPr lang="uk-UA" sz="2400" b="1" dirty="0">
              <a:solidFill>
                <a:schemeClr val="bg1"/>
              </a:solidFill>
            </a:endParaRPr>
          </a:p>
        </p:txBody>
      </p:sp>
      <p:pic>
        <p:nvPicPr>
          <p:cNvPr id="4098" name="Picture 2" descr="D:\4 клас\01 УКР. МОВА\1 ПОНОМАРЬОВА\03 Будова слова\Презентації\2026-10-01_2326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783" y="1197545"/>
            <a:ext cx="7896225" cy="524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475407" y="1197546"/>
            <a:ext cx="3312368" cy="43924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4. Яку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національну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українську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страву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ти порадиш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скуштувати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німецьким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школярам? Напиши про це текст (3-4 речення) За потреби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скористайся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довідкою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uk-UA" sz="2400" b="1" i="1" dirty="0" smtClean="0">
                <a:solidFill>
                  <a:schemeClr val="accent3">
                    <a:lumMod val="50000"/>
                  </a:schemeClr>
                </a:solidFill>
              </a:rPr>
              <a:t>Довідка: борщ, вареники, галушки, узвар</a:t>
            </a:r>
            <a:endParaRPr lang="uk-UA" sz="24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28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/>
          <p:cNvSpPr txBox="1">
            <a:spLocks/>
          </p:cNvSpPr>
          <p:nvPr/>
        </p:nvSpPr>
        <p:spPr>
          <a:xfrm>
            <a:off x="907455" y="539031"/>
            <a:ext cx="10297144" cy="720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300" b="1" dirty="0">
                <a:solidFill>
                  <a:schemeClr val="bg1"/>
                </a:solidFill>
              </a:rPr>
              <a:t>Підсумок уроку. </a:t>
            </a:r>
            <a:r>
              <a:rPr lang="uk-UA" sz="4300" b="1" dirty="0" smtClean="0">
                <a:solidFill>
                  <a:schemeClr val="bg1"/>
                </a:solidFill>
              </a:rPr>
              <a:t>Закінчіть </a:t>
            </a:r>
            <a:r>
              <a:rPr lang="uk-UA" sz="4300" b="1" dirty="0">
                <a:solidFill>
                  <a:schemeClr val="bg1"/>
                </a:solidFill>
              </a:rPr>
              <a:t>речення</a:t>
            </a:r>
            <a:endParaRPr lang="ru-RU" sz="4300" b="1" dirty="0">
              <a:solidFill>
                <a:schemeClr val="bg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38414" y="1557586"/>
            <a:ext cx="8753138" cy="3458649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marL="340043" indent="-340043">
              <a:buFont typeface="Arial" panose="020B0604020202020204" pitchFamily="34" charset="0"/>
              <a:buChar char="•"/>
            </a:pP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Частина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слова,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що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стоїть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перед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коренем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називається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... </a:t>
            </a:r>
          </a:p>
          <a:p>
            <a:pPr marL="340043" indent="-340043">
              <a:buFont typeface="Arial" panose="020B0604020202020204" pitchFamily="34" charset="0"/>
              <a:buChar char="•"/>
            </a:pP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Префікси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зі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словами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пишуться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... </a:t>
            </a:r>
          </a:p>
          <a:p>
            <a:pPr marL="340043" indent="-340043">
              <a:buFont typeface="Arial" panose="020B0604020202020204" pitchFamily="34" charset="0"/>
              <a:buChar char="•"/>
            </a:pP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Прийменник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—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це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частина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... </a:t>
            </a:r>
          </a:p>
          <a:p>
            <a:pPr marL="340043" indent="-340043">
              <a:buFont typeface="Arial" panose="020B0604020202020204" pitchFamily="34" charset="0"/>
              <a:buChar char="•"/>
            </a:pP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Прийменники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зі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словами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пишуться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... </a:t>
            </a:r>
          </a:p>
          <a:p>
            <a:pPr marL="340043" indent="-340043">
              <a:buFont typeface="Arial" panose="020B0604020202020204" pitchFamily="34" charset="0"/>
              <a:buChar char="•"/>
            </a:pP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Між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прийменником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та словом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можна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вставити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... </a:t>
            </a:r>
          </a:p>
          <a:p>
            <a:pPr marL="340043" indent="-340043">
              <a:buFont typeface="Arial" panose="020B0604020202020204" pitchFamily="34" charset="0"/>
              <a:buChar char="•"/>
            </a:pP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Прийменники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ніколи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не стоять перед...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1" t="7258" r="4332" b="9742"/>
          <a:stretch/>
        </p:blipFill>
        <p:spPr>
          <a:xfrm>
            <a:off x="9548415" y="1989634"/>
            <a:ext cx="2407830" cy="309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919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/>
          <p:cNvSpPr txBox="1">
            <a:spLocks/>
          </p:cNvSpPr>
          <p:nvPr/>
        </p:nvSpPr>
        <p:spPr>
          <a:xfrm>
            <a:off x="907455" y="539031"/>
            <a:ext cx="10297144" cy="720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300" b="1" dirty="0">
                <a:solidFill>
                  <a:schemeClr val="bg1"/>
                </a:solidFill>
              </a:rPr>
              <a:t>Підсумок уроку. </a:t>
            </a:r>
            <a:r>
              <a:rPr lang="uk-UA" sz="4300" b="1" dirty="0" smtClean="0">
                <a:solidFill>
                  <a:schemeClr val="bg1"/>
                </a:solidFill>
              </a:rPr>
              <a:t>Закінчіть </a:t>
            </a:r>
            <a:r>
              <a:rPr lang="uk-UA" sz="4300" b="1" dirty="0">
                <a:solidFill>
                  <a:schemeClr val="bg1"/>
                </a:solidFill>
              </a:rPr>
              <a:t>речення</a:t>
            </a:r>
            <a:endParaRPr lang="ru-RU" sz="4300" b="1" dirty="0">
              <a:solidFill>
                <a:schemeClr val="bg1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907456" y="530425"/>
            <a:ext cx="10297144" cy="720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300" b="1" dirty="0">
                <a:solidFill>
                  <a:schemeClr val="bg1"/>
                </a:solidFill>
              </a:rPr>
              <a:t>Рефлексія. </a:t>
            </a:r>
            <a:endParaRPr lang="ru-RU" sz="4300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D:\Картинки до тестів\Казки\1578214124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046" y="2125295"/>
            <a:ext cx="2576187" cy="270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Картинки до тестів\Казки\877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145" y="2125295"/>
            <a:ext cx="1853578" cy="270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Мультяшный гном фотографии — Скачать бесплатные высококачественные  изображения | Magnific (ранее Freepik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23" y="2133650"/>
            <a:ext cx="2696482" cy="269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1003163" y="1341562"/>
            <a:ext cx="10225136" cy="57606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Оцініть свою роботу на уроці гномиками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076" name="Picture 4" descr="Перегляньте 690 ідей на дошці «гноми» та на тему «фінтастичні створіння» | чарівне мистецтво, творчість фентезі, noel тощ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0383" y="2125295"/>
            <a:ext cx="2247900" cy="269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9259116" y="4820871"/>
            <a:ext cx="194548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Було нудно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399617" y="4855156"/>
            <a:ext cx="2249043" cy="953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Відчуваю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задоволення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19423" y="4830132"/>
            <a:ext cx="2733719" cy="95388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Урок </a:t>
            </a:r>
            <a:r>
              <a:rPr lang="ru-RU" sz="2800" b="1" dirty="0" err="1" smtClean="0">
                <a:solidFill>
                  <a:schemeClr val="bg1"/>
                </a:solidFill>
              </a:rPr>
              <a:t>пройшов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непомітно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53591" y="4861174"/>
            <a:ext cx="2302436" cy="52309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Було </a:t>
            </a:r>
            <a:r>
              <a:rPr lang="ru-RU" sz="2800" b="1" dirty="0" err="1" smtClean="0">
                <a:solidFill>
                  <a:schemeClr val="bg1"/>
                </a:solidFill>
              </a:rPr>
              <a:t>важко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16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1129</TotalTime>
  <Words>651</Words>
  <Application>Microsoft Office PowerPoint</Application>
  <PresentationFormat>Произвольный</PresentationFormat>
  <Paragraphs>115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Перевірка домашнього завдання</vt:lpstr>
      <vt:lpstr>Презентация PowerPoint</vt:lpstr>
      <vt:lpstr>Встановіть відповідність</vt:lpstr>
      <vt:lpstr>Презентация PowerPoint</vt:lpstr>
      <vt:lpstr>Зберіть з поданих частин два слова</vt:lpstr>
      <vt:lpstr>Спостерігаємо</vt:lpstr>
      <vt:lpstr>Спостерігаємо</vt:lpstr>
      <vt:lpstr>Пам’ятаймо</vt:lpstr>
      <vt:lpstr>Вправа «Учитель»</vt:lpstr>
      <vt:lpstr>Улюблені страви українців</vt:lpstr>
      <vt:lpstr>Знайомимось з Німеччиною</vt:lpstr>
      <vt:lpstr>Знайомимось з німецькими казкарями</vt:lpstr>
      <vt:lpstr>Впізнайте мультфільм</vt:lpstr>
      <vt:lpstr>Домашнє завдання на вибір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81</cp:revision>
  <dcterms:created xsi:type="dcterms:W3CDTF">2025-08-27T14:01:18Z</dcterms:created>
  <dcterms:modified xsi:type="dcterms:W3CDTF">2026-10-05T09:15:50Z</dcterms:modified>
</cp:coreProperties>
</file>