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4"/>
  </p:notesMasterIdLst>
  <p:sldIdLst>
    <p:sldId id="282" r:id="rId2"/>
    <p:sldId id="902" r:id="rId3"/>
    <p:sldId id="904" r:id="rId4"/>
    <p:sldId id="286" r:id="rId5"/>
    <p:sldId id="828" r:id="rId6"/>
    <p:sldId id="901" r:id="rId7"/>
    <p:sldId id="896" r:id="rId8"/>
    <p:sldId id="897" r:id="rId9"/>
    <p:sldId id="879" r:id="rId10"/>
    <p:sldId id="905" r:id="rId11"/>
    <p:sldId id="885" r:id="rId12"/>
    <p:sldId id="903" r:id="rId13"/>
  </p:sldIdLst>
  <p:sldSz cx="12184063" cy="6859588"/>
  <p:notesSz cx="6858000" cy="9144000"/>
  <p:defaultTextStyle>
    <a:defPPr>
      <a:defRPr lang="ru-RU"/>
    </a:defPPr>
    <a:lvl1pPr marL="0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1352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2704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4056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5408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06760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28114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49465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70817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3C63B972-18A9-4008-81B7-F9F6ED7A9182}">
          <p14:sldIdLst>
            <p14:sldId id="282"/>
            <p14:sldId id="902"/>
            <p14:sldId id="904"/>
            <p14:sldId id="286"/>
            <p14:sldId id="828"/>
            <p14:sldId id="901"/>
            <p14:sldId id="896"/>
            <p14:sldId id="897"/>
            <p14:sldId id="879"/>
            <p14:sldId id="905"/>
            <p14:sldId id="885"/>
            <p14:sldId id="903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99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7695" autoAdjust="0"/>
  </p:normalViewPr>
  <p:slideViewPr>
    <p:cSldViewPr>
      <p:cViewPr>
        <p:scale>
          <a:sx n="90" d="100"/>
          <a:sy n="90" d="100"/>
        </p:scale>
        <p:origin x="-462" y="-54"/>
      </p:cViewPr>
      <p:guideLst>
        <p:guide orient="horz" pos="2161"/>
        <p:guide pos="383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89AA968-9F58-4A6E-B11C-582CA574AD65}" type="doc">
      <dgm:prSet loTypeId="urn:microsoft.com/office/officeart/2005/8/layout/hList6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17FCBCD0-5166-44EF-A995-697AB50FC98B}">
      <dgm:prSet custT="1">
        <dgm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2800" b="1" dirty="0" smtClean="0"/>
            <a:t>ДІЇ З РОЗРЯДНИМИ ЧИСЛАМИ ЧЕТВЕРТОГО РОЗРЯДУ</a:t>
          </a:r>
          <a:endParaRPr lang="ru-RU" sz="2800" b="1" dirty="0">
            <a:solidFill>
              <a:schemeClr val="bg1"/>
            </a:solidFill>
          </a:endParaRPr>
        </a:p>
      </dgm:t>
    </dgm:pt>
    <dgm:pt modelId="{5DA8E561-7845-4F5E-8BAA-7476E17DE152}" type="parTrans" cxnId="{61173E0E-C7CE-4D50-8A41-FB11AB1EF1A9}">
      <dgm:prSet/>
      <dgm:spPr/>
      <dgm:t>
        <a:bodyPr/>
        <a:lstStyle/>
        <a:p>
          <a:endParaRPr lang="ru-RU"/>
        </a:p>
      </dgm:t>
    </dgm:pt>
    <dgm:pt modelId="{51DA5559-1D76-4E84-9E22-8C1484394DD0}" type="sibTrans" cxnId="{61173E0E-C7CE-4D50-8A41-FB11AB1EF1A9}">
      <dgm:prSet/>
      <dgm:spPr/>
      <dgm:t>
        <a:bodyPr/>
        <a:lstStyle/>
        <a:p>
          <a:endParaRPr lang="ru-RU"/>
        </a:p>
      </dgm:t>
    </dgm:pt>
    <dgm:pt modelId="{BC7931E8-86A7-44AD-A246-C659A84EF1D0}">
      <dgm:prSet custT="1">
        <dgm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2800" b="1" dirty="0" smtClean="0"/>
            <a:t>ОБЧИСЛЕННЯ ЗНАЧЕННЯ ВИРАЗІВ</a:t>
          </a:r>
          <a:endParaRPr lang="uk-UA" sz="2800" b="1" dirty="0">
            <a:solidFill>
              <a:schemeClr val="bg1"/>
            </a:solidFill>
          </a:endParaRPr>
        </a:p>
      </dgm:t>
    </dgm:pt>
    <dgm:pt modelId="{F78F4AAA-2F15-475F-922E-F959D1C7547E}" type="parTrans" cxnId="{1256F933-2110-4277-86C1-A231C153A6C9}">
      <dgm:prSet/>
      <dgm:spPr/>
      <dgm:t>
        <a:bodyPr/>
        <a:lstStyle/>
        <a:p>
          <a:endParaRPr lang="ru-RU"/>
        </a:p>
      </dgm:t>
    </dgm:pt>
    <dgm:pt modelId="{46BA457C-7EE8-4DE0-8B1E-DA724D446462}" type="sibTrans" cxnId="{1256F933-2110-4277-86C1-A231C153A6C9}">
      <dgm:prSet/>
      <dgm:spPr/>
      <dgm:t>
        <a:bodyPr/>
        <a:lstStyle/>
        <a:p>
          <a:endParaRPr lang="ru-RU"/>
        </a:p>
      </dgm:t>
    </dgm:pt>
    <dgm:pt modelId="{6115EC9A-5D0A-49BC-89B0-C823DAA39B65}">
      <dgm:prSet custT="1">
        <dgm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2800" b="1" dirty="0" smtClean="0"/>
            <a:t>РОЗВ’ЯЗАННЯ </a:t>
          </a:r>
          <a:r>
            <a:rPr lang="ru-RU" sz="2800" b="1" dirty="0" err="1" smtClean="0"/>
            <a:t>ЗАДАЧі</a:t>
          </a:r>
          <a:r>
            <a:rPr lang="ru-RU" sz="2800" b="1" dirty="0" smtClean="0"/>
            <a:t> ВИРАЗОМ</a:t>
          </a:r>
          <a:endParaRPr lang="ru-RU" sz="2800" b="1" dirty="0">
            <a:solidFill>
              <a:schemeClr val="bg1"/>
            </a:solidFill>
          </a:endParaRPr>
        </a:p>
      </dgm:t>
    </dgm:pt>
    <dgm:pt modelId="{A4FE801B-8756-4E15-A4D7-1BF852671781}" type="parTrans" cxnId="{AE6A85AA-C1E7-4CC6-AD76-7491E08E3E96}">
      <dgm:prSet/>
      <dgm:spPr/>
      <dgm:t>
        <a:bodyPr/>
        <a:lstStyle/>
        <a:p>
          <a:endParaRPr lang="ru-RU"/>
        </a:p>
      </dgm:t>
    </dgm:pt>
    <dgm:pt modelId="{626858F5-C7D4-4A07-AB22-3CCF0B1FAB8F}" type="sibTrans" cxnId="{AE6A85AA-C1E7-4CC6-AD76-7491E08E3E96}">
      <dgm:prSet/>
      <dgm:spPr/>
      <dgm:t>
        <a:bodyPr/>
        <a:lstStyle/>
        <a:p>
          <a:endParaRPr lang="ru-RU"/>
        </a:p>
      </dgm:t>
    </dgm:pt>
    <dgm:pt modelId="{B8BDD424-9492-4512-80FF-938BF7CFE1AC}">
      <dgm:prSet custT="1">
        <dgm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2800" b="1" dirty="0" smtClean="0"/>
            <a:t>ЛІЧБА</a:t>
          </a:r>
          <a:r>
            <a:rPr lang="en-US" sz="2800" b="1" dirty="0" smtClean="0"/>
            <a:t> </a:t>
          </a:r>
          <a:r>
            <a:rPr lang="uk-UA" sz="2800" b="1" dirty="0" smtClean="0"/>
            <a:t>І ЗАПИС</a:t>
          </a:r>
          <a:r>
            <a:rPr lang="ru-RU" sz="2800" b="1" dirty="0" smtClean="0"/>
            <a:t> ЧОТИРИЦИФРОВИХ ЧИСЕЛ</a:t>
          </a:r>
          <a:endParaRPr lang="en-US" sz="2800" b="1" dirty="0" smtClean="0"/>
        </a:p>
      </dgm:t>
    </dgm:pt>
    <dgm:pt modelId="{9C4AEB6D-170E-4FA1-996A-D5B2176042C0}" type="parTrans" cxnId="{23143B07-9FAC-47C8-A13D-B50BD72BCA06}">
      <dgm:prSet/>
      <dgm:spPr/>
      <dgm:t>
        <a:bodyPr/>
        <a:lstStyle/>
        <a:p>
          <a:endParaRPr lang="ru-RU"/>
        </a:p>
      </dgm:t>
    </dgm:pt>
    <dgm:pt modelId="{46CD9F72-CA7A-48F6-8E67-73B59B19B81F}" type="sibTrans" cxnId="{23143B07-9FAC-47C8-A13D-B50BD72BCA06}">
      <dgm:prSet/>
      <dgm:spPr/>
      <dgm:t>
        <a:bodyPr/>
        <a:lstStyle/>
        <a:p>
          <a:endParaRPr lang="ru-RU"/>
        </a:p>
      </dgm:t>
    </dgm:pt>
    <dgm:pt modelId="{6408D3F1-0C0E-4F5D-B5D5-053E6D4B4C50}" type="pres">
      <dgm:prSet presAssocID="{289AA968-9F58-4A6E-B11C-582CA574AD65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128CD1A-1E54-41AB-ABBF-267B83BF69D9}" type="pres">
      <dgm:prSet presAssocID="{B8BDD424-9492-4512-80FF-938BF7CFE1AC}" presName="node" presStyleLbl="node1" presStyleIdx="0" presStyleCnt="4" custScaleX="158447" custLinFactNeighborX="-28648" custLinFactNeighborY="-125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CBD397D-046F-40AA-B079-23418C3C10A6}" type="pres">
      <dgm:prSet presAssocID="{46CD9F72-CA7A-48F6-8E67-73B59B19B81F}" presName="sibTrans" presStyleCnt="0"/>
      <dgm:spPr/>
    </dgm:pt>
    <dgm:pt modelId="{00E23834-4C97-4BAD-9028-AA93134EBB29}" type="pres">
      <dgm:prSet presAssocID="{6115EC9A-5D0A-49BC-89B0-C823DAA39B65}" presName="node" presStyleLbl="node1" presStyleIdx="1" presStyleCnt="4" custScaleX="147821" custLinFactX="324487" custLinFactNeighborX="400000" custLinFactNeighborY="-17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876FB75-3E41-41EA-914C-4542E25630F3}" type="pres">
      <dgm:prSet presAssocID="{626858F5-C7D4-4A07-AB22-3CCF0B1FAB8F}" presName="sibTrans" presStyleCnt="0"/>
      <dgm:spPr/>
    </dgm:pt>
    <dgm:pt modelId="{8C93B566-6306-40C5-A3D5-B84E788E517B}" type="pres">
      <dgm:prSet presAssocID="{17FCBCD0-5166-44EF-A995-697AB50FC98B}" presName="node" presStyleLbl="node1" presStyleIdx="2" presStyleCnt="4" custScaleX="153925" custLinFactX="-128576" custLinFactNeighborX="-200000" custLinFactNeighborY="-125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4E8D5E2-E5AE-41CC-80D3-5A0016AFADCC}" type="pres">
      <dgm:prSet presAssocID="{51DA5559-1D76-4E84-9E22-8C1484394DD0}" presName="sibTrans" presStyleCnt="0"/>
      <dgm:spPr/>
    </dgm:pt>
    <dgm:pt modelId="{D2B473EA-0294-46C9-BEB1-B63C89DB6F91}" type="pres">
      <dgm:prSet presAssocID="{BC7931E8-86A7-44AD-A246-C659A84EF1D0}" presName="node" presStyleLbl="node1" presStyleIdx="3" presStyleCnt="4" custScaleX="145259" custLinFactX="-138753" custLinFactNeighborX="-200000" custLinFactNeighborY="-125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BA305DF-F2D1-469F-A188-E615459E2DD9}" type="presOf" srcId="{6115EC9A-5D0A-49BC-89B0-C823DAA39B65}" destId="{00E23834-4C97-4BAD-9028-AA93134EBB29}" srcOrd="0" destOrd="0" presId="urn:microsoft.com/office/officeart/2005/8/layout/hList6"/>
    <dgm:cxn modelId="{AE6A85AA-C1E7-4CC6-AD76-7491E08E3E96}" srcId="{289AA968-9F58-4A6E-B11C-582CA574AD65}" destId="{6115EC9A-5D0A-49BC-89B0-C823DAA39B65}" srcOrd="1" destOrd="0" parTransId="{A4FE801B-8756-4E15-A4D7-1BF852671781}" sibTransId="{626858F5-C7D4-4A07-AB22-3CCF0B1FAB8F}"/>
    <dgm:cxn modelId="{1256F933-2110-4277-86C1-A231C153A6C9}" srcId="{289AA968-9F58-4A6E-B11C-582CA574AD65}" destId="{BC7931E8-86A7-44AD-A246-C659A84EF1D0}" srcOrd="3" destOrd="0" parTransId="{F78F4AAA-2F15-475F-922E-F959D1C7547E}" sibTransId="{46BA457C-7EE8-4DE0-8B1E-DA724D446462}"/>
    <dgm:cxn modelId="{5D06D076-AA30-444E-81CD-7C3D8E16BEDD}" type="presOf" srcId="{B8BDD424-9492-4512-80FF-938BF7CFE1AC}" destId="{D128CD1A-1E54-41AB-ABBF-267B83BF69D9}" srcOrd="0" destOrd="0" presId="urn:microsoft.com/office/officeart/2005/8/layout/hList6"/>
    <dgm:cxn modelId="{5CDAA885-2502-456B-888F-86EAEC823115}" type="presOf" srcId="{17FCBCD0-5166-44EF-A995-697AB50FC98B}" destId="{8C93B566-6306-40C5-A3D5-B84E788E517B}" srcOrd="0" destOrd="0" presId="urn:microsoft.com/office/officeart/2005/8/layout/hList6"/>
    <dgm:cxn modelId="{A7E97C1C-AF6F-4389-8A70-9488635D44AA}" type="presOf" srcId="{BC7931E8-86A7-44AD-A246-C659A84EF1D0}" destId="{D2B473EA-0294-46C9-BEB1-B63C89DB6F91}" srcOrd="0" destOrd="0" presId="urn:microsoft.com/office/officeart/2005/8/layout/hList6"/>
    <dgm:cxn modelId="{2BB2753D-7677-45FC-BD9A-A055991F4404}" type="presOf" srcId="{289AA968-9F58-4A6E-B11C-582CA574AD65}" destId="{6408D3F1-0C0E-4F5D-B5D5-053E6D4B4C50}" srcOrd="0" destOrd="0" presId="urn:microsoft.com/office/officeart/2005/8/layout/hList6"/>
    <dgm:cxn modelId="{61173E0E-C7CE-4D50-8A41-FB11AB1EF1A9}" srcId="{289AA968-9F58-4A6E-B11C-582CA574AD65}" destId="{17FCBCD0-5166-44EF-A995-697AB50FC98B}" srcOrd="2" destOrd="0" parTransId="{5DA8E561-7845-4F5E-8BAA-7476E17DE152}" sibTransId="{51DA5559-1D76-4E84-9E22-8C1484394DD0}"/>
    <dgm:cxn modelId="{23143B07-9FAC-47C8-A13D-B50BD72BCA06}" srcId="{289AA968-9F58-4A6E-B11C-582CA574AD65}" destId="{B8BDD424-9492-4512-80FF-938BF7CFE1AC}" srcOrd="0" destOrd="0" parTransId="{9C4AEB6D-170E-4FA1-996A-D5B2176042C0}" sibTransId="{46CD9F72-CA7A-48F6-8E67-73B59B19B81F}"/>
    <dgm:cxn modelId="{69E273D6-FC6E-4B04-9AC8-FC3832C4333D}" type="presParOf" srcId="{6408D3F1-0C0E-4F5D-B5D5-053E6D4B4C50}" destId="{D128CD1A-1E54-41AB-ABBF-267B83BF69D9}" srcOrd="0" destOrd="0" presId="urn:microsoft.com/office/officeart/2005/8/layout/hList6"/>
    <dgm:cxn modelId="{D9600C9C-0EAD-4D15-87C3-EDFDF1A5DD80}" type="presParOf" srcId="{6408D3F1-0C0E-4F5D-B5D5-053E6D4B4C50}" destId="{ECBD397D-046F-40AA-B079-23418C3C10A6}" srcOrd="1" destOrd="0" presId="urn:microsoft.com/office/officeart/2005/8/layout/hList6"/>
    <dgm:cxn modelId="{B70D6CEE-6637-41E6-9B3A-0FAF7F3A3717}" type="presParOf" srcId="{6408D3F1-0C0E-4F5D-B5D5-053E6D4B4C50}" destId="{00E23834-4C97-4BAD-9028-AA93134EBB29}" srcOrd="2" destOrd="0" presId="urn:microsoft.com/office/officeart/2005/8/layout/hList6"/>
    <dgm:cxn modelId="{7BE1A9B5-A942-4785-AE3E-68E88B006EC8}" type="presParOf" srcId="{6408D3F1-0C0E-4F5D-B5D5-053E6D4B4C50}" destId="{8876FB75-3E41-41EA-914C-4542E25630F3}" srcOrd="3" destOrd="0" presId="urn:microsoft.com/office/officeart/2005/8/layout/hList6"/>
    <dgm:cxn modelId="{1FBC6E4A-21F2-4BF4-8D83-73FDFAD90F18}" type="presParOf" srcId="{6408D3F1-0C0E-4F5D-B5D5-053E6D4B4C50}" destId="{8C93B566-6306-40C5-A3D5-B84E788E517B}" srcOrd="4" destOrd="0" presId="urn:microsoft.com/office/officeart/2005/8/layout/hList6"/>
    <dgm:cxn modelId="{8992CE1B-F086-41BA-9C4C-39D9D6391CE1}" type="presParOf" srcId="{6408D3F1-0C0E-4F5D-B5D5-053E6D4B4C50}" destId="{B4E8D5E2-E5AE-41CC-80D3-5A0016AFADCC}" srcOrd="5" destOrd="0" presId="urn:microsoft.com/office/officeart/2005/8/layout/hList6"/>
    <dgm:cxn modelId="{39A03257-633E-4574-8F06-9149194EABE1}" type="presParOf" srcId="{6408D3F1-0C0E-4F5D-B5D5-053E6D4B4C50}" destId="{D2B473EA-0294-46C9-BEB1-B63C89DB6F91}" srcOrd="6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28CD1A-1E54-41AB-ABBF-267B83BF69D9}">
      <dsp:nvSpPr>
        <dsp:cNvPr id="0" name=""/>
        <dsp:cNvSpPr/>
      </dsp:nvSpPr>
      <dsp:spPr>
        <a:xfrm rot="16200000">
          <a:off x="-760268" y="760268"/>
          <a:ext cx="4273486" cy="2752948"/>
        </a:xfrm>
        <a:prstGeom prst="flowChartManualOperation">
          <a:avLst/>
        </a:prstGeom>
        <a:solidFill>
          <a:schemeClr val="accent6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6"/>
        </a:fillRef>
        <a:effectRef idx="1">
          <a:schemeClr val="accent6"/>
        </a:effectRef>
        <a:fontRef idx="minor">
          <a:schemeClr val="lt1"/>
        </a:fontRef>
      </dsp:style>
      <dsp:txBody>
        <a:bodyPr spcFirstLastPara="0" vert="horz" wrap="square" lIns="177800" tIns="0" rIns="17780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/>
            <a:t>ЛІЧБА</a:t>
          </a:r>
          <a:r>
            <a:rPr lang="en-US" sz="2800" b="1" kern="1200" dirty="0" smtClean="0"/>
            <a:t> </a:t>
          </a:r>
          <a:r>
            <a:rPr lang="uk-UA" sz="2800" b="1" kern="1200" dirty="0" smtClean="0"/>
            <a:t>І ЗАПИС</a:t>
          </a:r>
          <a:r>
            <a:rPr lang="ru-RU" sz="2800" b="1" kern="1200" dirty="0" smtClean="0"/>
            <a:t> ЧОТИРИЦИФРОВИХ ЧИСЕЛ</a:t>
          </a:r>
          <a:endParaRPr lang="en-US" sz="2800" b="1" kern="1200" dirty="0" smtClean="0"/>
        </a:p>
      </dsp:txBody>
      <dsp:txXfrm rot="5400000">
        <a:off x="1" y="854696"/>
        <a:ext cx="2752948" cy="2564092"/>
      </dsp:txXfrm>
    </dsp:sp>
    <dsp:sp modelId="{00E23834-4C97-4BAD-9028-AA93134EBB29}">
      <dsp:nvSpPr>
        <dsp:cNvPr id="0" name=""/>
        <dsp:cNvSpPr/>
      </dsp:nvSpPr>
      <dsp:spPr>
        <a:xfrm rot="16200000">
          <a:off x="7494161" y="852579"/>
          <a:ext cx="4273486" cy="2568326"/>
        </a:xfrm>
        <a:prstGeom prst="flowChartManualOperation">
          <a:avLst/>
        </a:prstGeom>
        <a:solidFill>
          <a:schemeClr val="accent2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2"/>
        </a:fillRef>
        <a:effectRef idx="1">
          <a:schemeClr val="accent2"/>
        </a:effectRef>
        <a:fontRef idx="minor">
          <a:schemeClr val="lt1"/>
        </a:fontRef>
      </dsp:style>
      <dsp:txBody>
        <a:bodyPr spcFirstLastPara="0" vert="horz" wrap="square" lIns="177800" tIns="0" rIns="17780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/>
            <a:t>РОЗВ’ЯЗАННЯ </a:t>
          </a:r>
          <a:r>
            <a:rPr lang="ru-RU" sz="2800" b="1" kern="1200" dirty="0" err="1" smtClean="0"/>
            <a:t>ЗАДАЧі</a:t>
          </a:r>
          <a:r>
            <a:rPr lang="ru-RU" sz="2800" b="1" kern="1200" dirty="0" smtClean="0"/>
            <a:t> ВИРАЗОМ</a:t>
          </a:r>
          <a:endParaRPr lang="ru-RU" sz="2800" b="1" kern="1200" dirty="0">
            <a:solidFill>
              <a:schemeClr val="bg1"/>
            </a:solidFill>
          </a:endParaRPr>
        </a:p>
      </dsp:txBody>
      <dsp:txXfrm rot="5400000">
        <a:off x="8346741" y="854696"/>
        <a:ext cx="2568326" cy="2564092"/>
      </dsp:txXfrm>
    </dsp:sp>
    <dsp:sp modelId="{8C93B566-6306-40C5-A3D5-B84E788E517B}">
      <dsp:nvSpPr>
        <dsp:cNvPr id="0" name=""/>
        <dsp:cNvSpPr/>
      </dsp:nvSpPr>
      <dsp:spPr>
        <a:xfrm rot="16200000">
          <a:off x="2290105" y="799552"/>
          <a:ext cx="4273486" cy="2674380"/>
        </a:xfrm>
        <a:prstGeom prst="flowChartManualOperation">
          <a:avLst/>
        </a:prstGeom>
        <a:solidFill>
          <a:schemeClr val="accent3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3"/>
        </a:fillRef>
        <a:effectRef idx="1">
          <a:schemeClr val="accent3"/>
        </a:effectRef>
        <a:fontRef idx="minor">
          <a:schemeClr val="lt1"/>
        </a:fontRef>
      </dsp:style>
      <dsp:txBody>
        <a:bodyPr spcFirstLastPara="0" vert="horz" wrap="square" lIns="177800" tIns="0" rIns="17780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/>
            <a:t>ДІЇ З РОЗРЯДНИМИ ЧИСЛАМИ ЧЕТВЕРТОГО РОЗРЯДУ</a:t>
          </a:r>
          <a:endParaRPr lang="ru-RU" sz="2800" b="1" kern="1200" dirty="0">
            <a:solidFill>
              <a:schemeClr val="bg1"/>
            </a:solidFill>
          </a:endParaRPr>
        </a:p>
      </dsp:txBody>
      <dsp:txXfrm rot="5400000">
        <a:off x="3089658" y="854696"/>
        <a:ext cx="2674380" cy="2564092"/>
      </dsp:txXfrm>
    </dsp:sp>
    <dsp:sp modelId="{D2B473EA-0294-46C9-BEB1-B63C89DB6F91}">
      <dsp:nvSpPr>
        <dsp:cNvPr id="0" name=""/>
        <dsp:cNvSpPr/>
      </dsp:nvSpPr>
      <dsp:spPr>
        <a:xfrm rot="16200000">
          <a:off x="4842690" y="874836"/>
          <a:ext cx="4273486" cy="2523812"/>
        </a:xfrm>
        <a:prstGeom prst="flowChartManualOperation">
          <a:avLst/>
        </a:prstGeom>
        <a:solidFill>
          <a:schemeClr val="accent1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1"/>
        </a:fillRef>
        <a:effectRef idx="1">
          <a:schemeClr val="accent1"/>
        </a:effectRef>
        <a:fontRef idx="minor">
          <a:schemeClr val="lt1"/>
        </a:fontRef>
      </dsp:style>
      <dsp:txBody>
        <a:bodyPr spcFirstLastPara="0" vert="horz" wrap="square" lIns="177800" tIns="0" rIns="17780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/>
            <a:t>ОБЧИСЛЕННЯ ЗНАЧЕННЯ ВИРАЗІВ</a:t>
          </a:r>
          <a:endParaRPr lang="uk-UA" sz="2800" b="1" kern="1200" dirty="0">
            <a:solidFill>
              <a:schemeClr val="bg1"/>
            </a:solidFill>
          </a:endParaRPr>
        </a:p>
      </dsp:txBody>
      <dsp:txXfrm rot="5400000">
        <a:off x="5717527" y="854696"/>
        <a:ext cx="2523812" cy="256409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A83D0F-16AD-4207-BA1B-9AA45B8CA75D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4175" y="685800"/>
            <a:ext cx="60896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F4673B-B7F4-4A21-9006-118821B4FA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49487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521352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1042704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564056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2085408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606760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128114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649465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170817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3805" y="2130919"/>
            <a:ext cx="10356454" cy="147036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7610" y="3887100"/>
            <a:ext cx="8528844" cy="175300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440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1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22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6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03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44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084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25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156695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176961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2457" y="4407921"/>
            <a:ext cx="10356454" cy="1362390"/>
          </a:xfrm>
        </p:spPr>
        <p:txBody>
          <a:bodyPr anchor="t"/>
          <a:lstStyle>
            <a:lvl1pPr algn="l">
              <a:defRPr sz="48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2457" y="2907387"/>
            <a:ext cx="10356454" cy="1500534"/>
          </a:xfrm>
        </p:spPr>
        <p:txBody>
          <a:bodyPr anchor="b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544068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88136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632204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4pPr>
            <a:lvl5pPr marL="2176272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5pPr>
            <a:lvl6pPr marL="272034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6pPr>
            <a:lvl7pPr marL="3264408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7pPr>
            <a:lvl8pPr marL="3808476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8pPr>
            <a:lvl9pPr marL="4352544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52544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203" y="1600571"/>
            <a:ext cx="5381294" cy="4527011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3566" y="1600571"/>
            <a:ext cx="5381294" cy="4527011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991163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203" y="1535469"/>
            <a:ext cx="5383410" cy="639910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4068" indent="0">
              <a:buNone/>
              <a:defRPr sz="2400" b="1"/>
            </a:lvl2pPr>
            <a:lvl3pPr marL="1088136" indent="0">
              <a:buNone/>
              <a:defRPr sz="2100" b="1"/>
            </a:lvl3pPr>
            <a:lvl4pPr marL="1632204" indent="0">
              <a:buNone/>
              <a:defRPr sz="1900" b="1"/>
            </a:lvl4pPr>
            <a:lvl5pPr marL="2176272" indent="0">
              <a:buNone/>
              <a:defRPr sz="1900" b="1"/>
            </a:lvl5pPr>
            <a:lvl6pPr marL="2720340" indent="0">
              <a:buNone/>
              <a:defRPr sz="1900" b="1"/>
            </a:lvl6pPr>
            <a:lvl7pPr marL="3264408" indent="0">
              <a:buNone/>
              <a:defRPr sz="1900" b="1"/>
            </a:lvl7pPr>
            <a:lvl8pPr marL="3808476" indent="0">
              <a:buNone/>
              <a:defRPr sz="1900" b="1"/>
            </a:lvl8pPr>
            <a:lvl9pPr marL="4352544" indent="0">
              <a:buNone/>
              <a:defRPr sz="19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203" y="2175379"/>
            <a:ext cx="5383410" cy="3952203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89335" y="1535469"/>
            <a:ext cx="5385525" cy="639910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4068" indent="0">
              <a:buNone/>
              <a:defRPr sz="2400" b="1"/>
            </a:lvl2pPr>
            <a:lvl3pPr marL="1088136" indent="0">
              <a:buNone/>
              <a:defRPr sz="2100" b="1"/>
            </a:lvl3pPr>
            <a:lvl4pPr marL="1632204" indent="0">
              <a:buNone/>
              <a:defRPr sz="1900" b="1"/>
            </a:lvl4pPr>
            <a:lvl5pPr marL="2176272" indent="0">
              <a:buNone/>
              <a:defRPr sz="1900" b="1"/>
            </a:lvl5pPr>
            <a:lvl6pPr marL="2720340" indent="0">
              <a:buNone/>
              <a:defRPr sz="1900" b="1"/>
            </a:lvl6pPr>
            <a:lvl7pPr marL="3264408" indent="0">
              <a:buNone/>
              <a:defRPr sz="1900" b="1"/>
            </a:lvl7pPr>
            <a:lvl8pPr marL="3808476" indent="0">
              <a:buNone/>
              <a:defRPr sz="1900" b="1"/>
            </a:lvl8pPr>
            <a:lvl9pPr marL="4352544" indent="0">
              <a:buNone/>
              <a:defRPr sz="19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89335" y="2175379"/>
            <a:ext cx="5385525" cy="3952203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785365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10657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792119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204" y="273113"/>
            <a:ext cx="4008473" cy="1162319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3630" y="273114"/>
            <a:ext cx="6811230" cy="5854468"/>
          </a:xfrm>
        </p:spPr>
        <p:txBody>
          <a:bodyPr/>
          <a:lstStyle>
            <a:lvl1pPr>
              <a:defRPr sz="3800"/>
            </a:lvl1pPr>
            <a:lvl2pPr>
              <a:defRPr sz="3300"/>
            </a:lvl2pPr>
            <a:lvl3pPr>
              <a:defRPr sz="29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204" y="1435433"/>
            <a:ext cx="4008473" cy="4692149"/>
          </a:xfrm>
        </p:spPr>
        <p:txBody>
          <a:bodyPr/>
          <a:lstStyle>
            <a:lvl1pPr marL="0" indent="0">
              <a:buNone/>
              <a:defRPr sz="1700"/>
            </a:lvl1pPr>
            <a:lvl2pPr marL="544068" indent="0">
              <a:buNone/>
              <a:defRPr sz="1400"/>
            </a:lvl2pPr>
            <a:lvl3pPr marL="1088136" indent="0">
              <a:buNone/>
              <a:defRPr sz="1200"/>
            </a:lvl3pPr>
            <a:lvl4pPr marL="1632204" indent="0">
              <a:buNone/>
              <a:defRPr sz="1100"/>
            </a:lvl4pPr>
            <a:lvl5pPr marL="2176272" indent="0">
              <a:buNone/>
              <a:defRPr sz="1100"/>
            </a:lvl5pPr>
            <a:lvl6pPr marL="2720340" indent="0">
              <a:buNone/>
              <a:defRPr sz="1100"/>
            </a:lvl6pPr>
            <a:lvl7pPr marL="3264408" indent="0">
              <a:buNone/>
              <a:defRPr sz="1100"/>
            </a:lvl7pPr>
            <a:lvl8pPr marL="3808476" indent="0">
              <a:buNone/>
              <a:defRPr sz="1100"/>
            </a:lvl8pPr>
            <a:lvl9pPr marL="4352544" indent="0">
              <a:buNone/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639016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8162" y="4801712"/>
            <a:ext cx="7310438" cy="566869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8162" y="612917"/>
            <a:ext cx="7310438" cy="4115753"/>
          </a:xfrm>
        </p:spPr>
        <p:txBody>
          <a:bodyPr/>
          <a:lstStyle>
            <a:lvl1pPr marL="0" indent="0">
              <a:buNone/>
              <a:defRPr sz="3800"/>
            </a:lvl1pPr>
            <a:lvl2pPr marL="544068" indent="0">
              <a:buNone/>
              <a:defRPr sz="3300"/>
            </a:lvl2pPr>
            <a:lvl3pPr marL="1088136" indent="0">
              <a:buNone/>
              <a:defRPr sz="2900"/>
            </a:lvl3pPr>
            <a:lvl4pPr marL="1632204" indent="0">
              <a:buNone/>
              <a:defRPr sz="2400"/>
            </a:lvl4pPr>
            <a:lvl5pPr marL="2176272" indent="0">
              <a:buNone/>
              <a:defRPr sz="2400"/>
            </a:lvl5pPr>
            <a:lvl6pPr marL="2720340" indent="0">
              <a:buNone/>
              <a:defRPr sz="2400"/>
            </a:lvl6pPr>
            <a:lvl7pPr marL="3264408" indent="0">
              <a:buNone/>
              <a:defRPr sz="2400"/>
            </a:lvl7pPr>
            <a:lvl8pPr marL="3808476" indent="0">
              <a:buNone/>
              <a:defRPr sz="2400"/>
            </a:lvl8pPr>
            <a:lvl9pPr marL="4352544" indent="0">
              <a:buNone/>
              <a:defRPr sz="24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8162" y="5368581"/>
            <a:ext cx="7310438" cy="805048"/>
          </a:xfrm>
        </p:spPr>
        <p:txBody>
          <a:bodyPr/>
          <a:lstStyle>
            <a:lvl1pPr marL="0" indent="0">
              <a:buNone/>
              <a:defRPr sz="1700"/>
            </a:lvl1pPr>
            <a:lvl2pPr marL="544068" indent="0">
              <a:buNone/>
              <a:defRPr sz="1400"/>
            </a:lvl2pPr>
            <a:lvl3pPr marL="1088136" indent="0">
              <a:buNone/>
              <a:defRPr sz="1200"/>
            </a:lvl3pPr>
            <a:lvl4pPr marL="1632204" indent="0">
              <a:buNone/>
              <a:defRPr sz="1100"/>
            </a:lvl4pPr>
            <a:lvl5pPr marL="2176272" indent="0">
              <a:buNone/>
              <a:defRPr sz="1100"/>
            </a:lvl5pPr>
            <a:lvl6pPr marL="2720340" indent="0">
              <a:buNone/>
              <a:defRPr sz="1100"/>
            </a:lvl6pPr>
            <a:lvl7pPr marL="3264408" indent="0">
              <a:buNone/>
              <a:defRPr sz="1100"/>
            </a:lvl7pPr>
            <a:lvl8pPr marL="3808476" indent="0">
              <a:buNone/>
              <a:defRPr sz="1100"/>
            </a:lvl8pPr>
            <a:lvl9pPr marL="4352544" indent="0">
              <a:buNone/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320205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856826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3446" y="274702"/>
            <a:ext cx="2741414" cy="585288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203" y="274702"/>
            <a:ext cx="8021175" cy="585288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729446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203" y="274701"/>
            <a:ext cx="10965657" cy="1143265"/>
          </a:xfrm>
          <a:prstGeom prst="rect">
            <a:avLst/>
          </a:prstGeom>
        </p:spPr>
        <p:txBody>
          <a:bodyPr vert="horz" lIns="108814" tIns="54407" rIns="108814" bIns="54407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203" y="1600571"/>
            <a:ext cx="10965657" cy="4527011"/>
          </a:xfrm>
          <a:prstGeom prst="rect">
            <a:avLst/>
          </a:prstGeom>
        </p:spPr>
        <p:txBody>
          <a:bodyPr vert="horz" lIns="108814" tIns="54407" rIns="108814" bIns="54407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203" y="6357822"/>
            <a:ext cx="2842948" cy="365210"/>
          </a:xfrm>
          <a:prstGeom prst="rect">
            <a:avLst/>
          </a:prstGeom>
        </p:spPr>
        <p:txBody>
          <a:bodyPr vert="horz" lIns="108814" tIns="54407" rIns="108814" bIns="54407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66B65A-C128-4DF6-9DC2-5A7C37140CA0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2888" y="6357822"/>
            <a:ext cx="3858287" cy="365210"/>
          </a:xfrm>
          <a:prstGeom prst="rect">
            <a:avLst/>
          </a:prstGeom>
        </p:spPr>
        <p:txBody>
          <a:bodyPr vert="horz" lIns="108814" tIns="54407" rIns="108814" bIns="54407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1912" y="6357822"/>
            <a:ext cx="2842948" cy="365210"/>
          </a:xfrm>
          <a:prstGeom prst="rect">
            <a:avLst/>
          </a:prstGeom>
        </p:spPr>
        <p:txBody>
          <a:bodyPr vert="horz" lIns="108814" tIns="54407" rIns="108814" bIns="54407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7244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ransition spd="slow">
    <p:push dir="u"/>
  </p:transition>
  <p:timing>
    <p:tnLst>
      <p:par>
        <p:cTn id="1" dur="indefinite" restart="never" nodeType="tmRoot"/>
      </p:par>
    </p:tnLst>
  </p:timing>
  <p:txStyles>
    <p:titleStyle>
      <a:lvl1pPr algn="ctr" defTabSz="1088136" rtl="0" eaLnBrk="1" latinLnBrk="0" hangingPunct="1">
        <a:spcBef>
          <a:spcPct val="0"/>
        </a:spcBef>
        <a:buNone/>
        <a:defRPr sz="5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08051" indent="-408051" algn="l" defTabSz="1088136" rtl="0" eaLnBrk="1" latinLnBrk="0" hangingPunct="1">
        <a:spcBef>
          <a:spcPct val="20000"/>
        </a:spcBef>
        <a:buFont typeface="Arial" panose="020B0604020202020204" pitchFamily="34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1pPr>
      <a:lvl2pPr marL="884111" indent="-340043" algn="l" defTabSz="1088136" rtl="0" eaLnBrk="1" latinLnBrk="0" hangingPunct="1">
        <a:spcBef>
          <a:spcPct val="20000"/>
        </a:spcBef>
        <a:buFont typeface="Arial" panose="020B0604020202020204" pitchFamily="34" charset="0"/>
        <a:buChar char="–"/>
        <a:defRPr sz="3300" kern="1200">
          <a:solidFill>
            <a:schemeClr val="tx1"/>
          </a:solidFill>
          <a:latin typeface="+mn-lt"/>
          <a:ea typeface="+mn-ea"/>
          <a:cs typeface="+mn-cs"/>
        </a:defRPr>
      </a:lvl2pPr>
      <a:lvl3pPr marL="1360170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1904238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48306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»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992374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536442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080510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624578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44068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88136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32204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76272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720340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264408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808476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352544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11" Type="http://schemas.openxmlformats.org/officeDocument/2006/relationships/image" Target="../media/image18.jpe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2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12" Type="http://schemas.openxmlformats.org/officeDocument/2006/relationships/image" Target="../media/image16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11" Type="http://schemas.openxmlformats.org/officeDocument/2006/relationships/image" Target="../media/image15.png"/><Relationship Id="rId5" Type="http://schemas.openxmlformats.org/officeDocument/2006/relationships/image" Target="../media/image11.png"/><Relationship Id="rId10" Type="http://schemas.openxmlformats.org/officeDocument/2006/relationships/image" Target="../media/image14.png"/><Relationship Id="rId4" Type="http://schemas.openxmlformats.org/officeDocument/2006/relationships/image" Target="../media/image10.png"/><Relationship Id="rId9" Type="http://schemas.openxmlformats.org/officeDocument/2006/relationships/image" Target="../media/image2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449366" y="981522"/>
            <a:ext cx="9467201" cy="707872"/>
          </a:xfrm>
          <a:prstGeom prst="rect">
            <a:avLst/>
          </a:prstGeom>
          <a:ln w="38100">
            <a:solidFill>
              <a:srgbClr val="7030A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25" tIns="45713" rIns="91425" bIns="45713" rtlCol="0">
            <a:spAutoFit/>
          </a:bodyPr>
          <a:lstStyle/>
          <a:p>
            <a:pPr lvl="0" algn="ctr"/>
            <a:r>
              <a:rPr lang="uk-UA" sz="4000" b="1" dirty="0" smtClean="0">
                <a:solidFill>
                  <a:srgbClr val="7030A0"/>
                </a:solidFill>
              </a:rPr>
              <a:t>Дії </a:t>
            </a:r>
            <a:r>
              <a:rPr lang="uk-UA" sz="4000" b="1" dirty="0">
                <a:solidFill>
                  <a:srgbClr val="7030A0"/>
                </a:solidFill>
              </a:rPr>
              <a:t>з одиницями четвертого </a:t>
            </a:r>
            <a:r>
              <a:rPr lang="uk-UA" sz="4000" b="1" dirty="0" smtClean="0">
                <a:solidFill>
                  <a:srgbClr val="7030A0"/>
                </a:solidFill>
              </a:rPr>
              <a:t>розряду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532191" y="3789834"/>
            <a:ext cx="3384376" cy="2308310"/>
          </a:xfrm>
          <a:prstGeom prst="rect">
            <a:avLst/>
          </a:prstGeom>
          <a:ln w="38100">
            <a:solidFill>
              <a:srgbClr val="7030A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25" tIns="45713" rIns="91425" bIns="45713" rtlCol="0">
            <a:spAutoFit/>
          </a:bodyPr>
          <a:lstStyle/>
          <a:p>
            <a:pPr algn="ctr"/>
            <a:r>
              <a:rPr lang="uk-UA" sz="2400" b="1" dirty="0">
                <a:solidFill>
                  <a:srgbClr val="7030A0"/>
                </a:solidFill>
              </a:rPr>
              <a:t>Математика</a:t>
            </a:r>
            <a:endParaRPr lang="en-US" sz="2400" b="1" dirty="0">
              <a:solidFill>
                <a:srgbClr val="7030A0"/>
              </a:solidFill>
            </a:endParaRPr>
          </a:p>
          <a:p>
            <a:pPr algn="ctr"/>
            <a:r>
              <a:rPr lang="uk-UA" sz="2400" b="1" dirty="0" smtClean="0">
                <a:solidFill>
                  <a:srgbClr val="7030A0"/>
                </a:solidFill>
              </a:rPr>
              <a:t>4</a:t>
            </a:r>
            <a:r>
              <a:rPr lang="en-US" sz="2400" b="1" dirty="0" smtClean="0">
                <a:solidFill>
                  <a:srgbClr val="7030A0"/>
                </a:solidFill>
              </a:rPr>
              <a:t> </a:t>
            </a:r>
            <a:r>
              <a:rPr lang="uk-UA" sz="2400" b="1" dirty="0">
                <a:solidFill>
                  <a:srgbClr val="7030A0"/>
                </a:solidFill>
              </a:rPr>
              <a:t>клас</a:t>
            </a:r>
          </a:p>
          <a:p>
            <a:pPr algn="ctr"/>
            <a:r>
              <a:rPr lang="uk-UA" sz="2400" b="1" i="1" dirty="0">
                <a:solidFill>
                  <a:srgbClr val="7030A0"/>
                </a:solidFill>
              </a:rPr>
              <a:t>Розділ </a:t>
            </a:r>
            <a:r>
              <a:rPr lang="uk-UA" sz="2400" b="1" i="1" dirty="0" smtClean="0">
                <a:solidFill>
                  <a:srgbClr val="7030A0"/>
                </a:solidFill>
              </a:rPr>
              <a:t>1. </a:t>
            </a:r>
            <a:r>
              <a:rPr lang="uk-UA" sz="2400" b="1" i="1">
                <a:solidFill>
                  <a:srgbClr val="7030A0"/>
                </a:solidFill>
              </a:rPr>
              <a:t>Нумерація чисел у межах </a:t>
            </a:r>
            <a:r>
              <a:rPr lang="uk-UA" sz="2400" b="1" i="1" smtClean="0">
                <a:solidFill>
                  <a:srgbClr val="7030A0"/>
                </a:solidFill>
              </a:rPr>
              <a:t>мільйона</a:t>
            </a:r>
            <a:endParaRPr lang="uk-UA" sz="2400" b="1" dirty="0">
              <a:solidFill>
                <a:schemeClr val="bg1"/>
              </a:solidFill>
            </a:endParaRPr>
          </a:p>
          <a:p>
            <a:pPr algn="ctr"/>
            <a:r>
              <a:rPr lang="uk-UA" sz="2400" b="1" dirty="0" smtClean="0">
                <a:solidFill>
                  <a:srgbClr val="7030A0"/>
                </a:solidFill>
              </a:rPr>
              <a:t>Урок 23</a:t>
            </a:r>
            <a:endParaRPr lang="uk-UA" sz="2400" b="1" dirty="0">
              <a:solidFill>
                <a:srgbClr val="7030A0"/>
              </a:solidFill>
            </a:endParaRPr>
          </a:p>
        </p:txBody>
      </p:sp>
      <p:pic>
        <p:nvPicPr>
          <p:cNvPr id="3074" name="Picture 2" descr="D:\Картинки до тестів\!!! Учні\_free_2024-01-20-22-09-20_0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9365" y="3145816"/>
            <a:ext cx="2842465" cy="2736304"/>
          </a:xfrm>
          <a:prstGeom prst="rect">
            <a:avLst/>
          </a:prstGeom>
          <a:noFill/>
          <a:ln w="38100"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461200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/>
          <p:cNvSpPr/>
          <p:nvPr/>
        </p:nvSpPr>
        <p:spPr>
          <a:xfrm>
            <a:off x="1411511" y="440809"/>
            <a:ext cx="9433047" cy="721306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000" b="1" dirty="0" smtClean="0">
                <a:solidFill>
                  <a:schemeClr val="bg1"/>
                </a:solidFill>
              </a:rPr>
              <a:t>Налаштування на урок</a:t>
            </a:r>
            <a:endParaRPr lang="uk-UA" sz="4000" b="1" dirty="0">
              <a:solidFill>
                <a:schemeClr val="bg1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411511" y="1259469"/>
            <a:ext cx="9433047" cy="954107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sz="2800" b="1" dirty="0" smtClean="0">
                <a:solidFill>
                  <a:srgbClr val="7030A0"/>
                </a:solidFill>
              </a:rPr>
              <a:t>Оберіть геометричну фігуру, настрій якої вам сподобався. </a:t>
            </a:r>
          </a:p>
          <a:p>
            <a:pPr algn="ctr"/>
            <a:r>
              <a:rPr lang="uk-UA" sz="2800" b="1" dirty="0" err="1" smtClean="0">
                <a:solidFill>
                  <a:srgbClr val="7030A0"/>
                </a:solidFill>
              </a:rPr>
              <a:t>Назвть</a:t>
            </a:r>
            <a:r>
              <a:rPr lang="uk-UA" sz="2800" b="1" dirty="0" smtClean="0">
                <a:solidFill>
                  <a:srgbClr val="7030A0"/>
                </a:solidFill>
              </a:rPr>
              <a:t> її колір і форму</a:t>
            </a:r>
            <a:endParaRPr lang="ru-RU" sz="2800" b="1" dirty="0">
              <a:solidFill>
                <a:srgbClr val="7030A0"/>
              </a:solidFill>
            </a:endParaRPr>
          </a:p>
        </p:txBody>
      </p:sp>
      <p:pic>
        <p:nvPicPr>
          <p:cNvPr id="1027" name="Picture 3" descr="D:\Картинки до тестів\Емоції Геметричні\Іронія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8034" y="2306637"/>
            <a:ext cx="2219422" cy="3004046"/>
          </a:xfrm>
          <a:prstGeom prst="roundRect">
            <a:avLst/>
          </a:prstGeom>
          <a:noFill/>
          <a:ln w="28575"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D:\Картинки до тестів\Емоції Геметричні\images (1)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36" r="2065"/>
          <a:stretch/>
        </p:blipFill>
        <p:spPr bwMode="auto">
          <a:xfrm>
            <a:off x="3859783" y="3429794"/>
            <a:ext cx="1850279" cy="2664296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D:\Картинки до тестів\Емоції Геметричні\Ромб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3665" y="2237579"/>
            <a:ext cx="2173424" cy="3073104"/>
          </a:xfrm>
          <a:prstGeom prst="roundRect">
            <a:avLst/>
          </a:prstGeom>
          <a:noFill/>
          <a:ln w="28575"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D:\Картинки до тестів\Емоції Геметричні\Овал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0390" y="3285778"/>
            <a:ext cx="2004168" cy="2664296"/>
          </a:xfrm>
          <a:prstGeom prst="roundRect">
            <a:avLst/>
          </a:prstGeom>
          <a:noFill/>
          <a:ln w="28575"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6082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4">
            <a:extLst>
              <a:ext uri="{FF2B5EF4-FFF2-40B4-BE49-F238E27FC236}">
                <a16:creationId xmlns="" xmlns:a16="http://schemas.microsoft.com/office/drawing/2014/main" id="{F6E7EC80-9589-4937-924A-CEEA2719A5E3}"/>
              </a:ext>
            </a:extLst>
          </p:cNvPr>
          <p:cNvSpPr/>
          <p:nvPr/>
        </p:nvSpPr>
        <p:spPr>
          <a:xfrm>
            <a:off x="2" y="5950074"/>
            <a:ext cx="1483517" cy="909514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uk-UA" sz="1400" b="1" dirty="0">
                <a:solidFill>
                  <a:schemeClr val="bg1"/>
                </a:solidFill>
              </a:rPr>
              <a:t>Підручник</a:t>
            </a:r>
          </a:p>
          <a:p>
            <a:pPr algn="ctr"/>
            <a:r>
              <a:rPr lang="uk-UA" sz="2800" b="1" dirty="0" smtClean="0">
                <a:solidFill>
                  <a:schemeClr val="bg1"/>
                </a:solidFill>
              </a:rPr>
              <a:t>Ст.41-42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037203" y="549474"/>
            <a:ext cx="10108647" cy="720080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uk-UA" sz="4000" b="1" dirty="0">
                <a:solidFill>
                  <a:schemeClr val="bg1"/>
                </a:solidFill>
              </a:rPr>
              <a:t>Перевірка домашнього завдання</a:t>
            </a:r>
          </a:p>
        </p:txBody>
      </p:sp>
      <p:pic>
        <p:nvPicPr>
          <p:cNvPr id="8" name="Picture 2" descr="D:\Картинки до тестів\!!! Учні\634ce2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59632" y="3681740"/>
            <a:ext cx="1741451" cy="2709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D:\4 клас\03 МАТЕМАТИКА\1 Листопад\2 Нумерація чисел у межах мільйона\2026-09-29_14022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712" y="1341562"/>
            <a:ext cx="8291975" cy="2672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" descr="D:\4 клас\03 МАТЕМАТИКА\1 Листопад\2 Нумерація чисел у межах мільйона\2026-09-29_14030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712" y="4013687"/>
            <a:ext cx="8291974" cy="123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494077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233088" y="599705"/>
            <a:ext cx="9886706" cy="707872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lIns="91425" tIns="45713" rIns="91425" bIns="45713" rtlCol="0">
            <a:spAutoFit/>
          </a:bodyPr>
          <a:lstStyle/>
          <a:p>
            <a:pPr algn="ctr"/>
            <a:r>
              <a:rPr lang="uk-UA" sz="4000" b="1" dirty="0">
                <a:solidFill>
                  <a:schemeClr val="bg1"/>
                </a:solidFill>
              </a:rPr>
              <a:t>План уроку</a:t>
            </a:r>
          </a:p>
        </p:txBody>
      </p:sp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335420096"/>
              </p:ext>
            </p:extLst>
          </p:nvPr>
        </p:nvGraphicFramePr>
        <p:xfrm>
          <a:off x="649570" y="1577826"/>
          <a:ext cx="10915068" cy="42734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2707655" y="5590034"/>
            <a:ext cx="7870154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2341816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Рисунок 32">
            <a:extLst>
              <a:ext uri="{FF2B5EF4-FFF2-40B4-BE49-F238E27FC236}">
                <a16:creationId xmlns:a16="http://schemas.microsoft.com/office/drawing/2014/main" xmlns="" id="{5E716230-8E03-4B95-B600-E59172F5457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28" t="12091" r="84872" b="82918"/>
          <a:stretch/>
        </p:blipFill>
        <p:spPr>
          <a:xfrm>
            <a:off x="2728605" y="-510299"/>
            <a:ext cx="420932" cy="276565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xmlns="" id="{A0D61C55-25D5-44F0-90E4-713DCD9243A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66" t="43000" r="66693" b="43158"/>
          <a:stretch/>
        </p:blipFill>
        <p:spPr>
          <a:xfrm>
            <a:off x="5410166" y="-664526"/>
            <a:ext cx="454720" cy="567792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xmlns="" id="{7AA62F5F-8E9F-4758-87A7-86AD87DB951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13" t="43000" r="58246" b="43158"/>
          <a:stretch/>
        </p:blipFill>
        <p:spPr>
          <a:xfrm>
            <a:off x="5716443" y="-664526"/>
            <a:ext cx="454720" cy="567792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xmlns="" id="{1A309B92-E806-4B19-BD8C-2FC1C585B53F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21" t="43525" r="31307" b="43439"/>
          <a:stretch/>
        </p:blipFill>
        <p:spPr>
          <a:xfrm>
            <a:off x="7010284" y="-611907"/>
            <a:ext cx="420547" cy="534723"/>
          </a:xfrm>
          <a:prstGeom prst="rect">
            <a:avLst/>
          </a:prstGeom>
        </p:spPr>
      </p:pic>
      <p:pic>
        <p:nvPicPr>
          <p:cNvPr id="43" name="Рисунок 42">
            <a:extLst>
              <a:ext uri="{FF2B5EF4-FFF2-40B4-BE49-F238E27FC236}">
                <a16:creationId xmlns:a16="http://schemas.microsoft.com/office/drawing/2014/main" xmlns="" id="{7789B4E2-D455-4B48-982A-12838205C96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83" t="43000" r="21976" b="43158"/>
          <a:stretch/>
        </p:blipFill>
        <p:spPr>
          <a:xfrm>
            <a:off x="7441632" y="-611907"/>
            <a:ext cx="454720" cy="567792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xmlns="" id="{14E5C802-CA0B-419B-9806-0981AA33D57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06" t="43000" r="13053" b="43158"/>
          <a:stretch/>
        </p:blipFill>
        <p:spPr>
          <a:xfrm>
            <a:off x="7857286" y="-650098"/>
            <a:ext cx="454720" cy="567792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xmlns="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8239041" y="-628442"/>
            <a:ext cx="454720" cy="567792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xmlns="" id="{2987296F-E6CA-41D0-B248-3D75EFBA2E6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4" t="10718" r="90982" b="82891"/>
          <a:stretch/>
        </p:blipFill>
        <p:spPr>
          <a:xfrm>
            <a:off x="1321651" y="-545185"/>
            <a:ext cx="302667" cy="272949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xmlns="" id="{F92BA416-09A9-4EE9-93B0-FE06BB79CCD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53" t="10718" r="77803" b="82891"/>
          <a:stretch/>
        </p:blipFill>
        <p:spPr>
          <a:xfrm>
            <a:off x="9821960" y="-552900"/>
            <a:ext cx="312405" cy="29164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842698" y="-728431"/>
            <a:ext cx="301490" cy="6464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dirty="0"/>
              <a:t>·</a:t>
            </a:r>
          </a:p>
        </p:txBody>
      </p:sp>
      <p:sp>
        <p:nvSpPr>
          <p:cNvPr id="155" name="TextBox 154"/>
          <p:cNvSpPr txBox="1"/>
          <p:nvPr/>
        </p:nvSpPr>
        <p:spPr>
          <a:xfrm>
            <a:off x="2420708" y="-689442"/>
            <a:ext cx="307897" cy="6464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dirty="0"/>
              <a:t>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24318" y="-683909"/>
            <a:ext cx="309498" cy="5849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dirty="0"/>
              <a:t>(</a:t>
            </a:r>
          </a:p>
        </p:txBody>
      </p:sp>
      <p:sp>
        <p:nvSpPr>
          <p:cNvPr id="136" name="TextBox 135"/>
          <p:cNvSpPr txBox="1"/>
          <p:nvPr/>
        </p:nvSpPr>
        <p:spPr>
          <a:xfrm>
            <a:off x="2123541" y="-689442"/>
            <a:ext cx="309498" cy="5849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dirty="0"/>
              <a:t>)</a:t>
            </a:r>
          </a:p>
        </p:txBody>
      </p:sp>
      <p:sp>
        <p:nvSpPr>
          <p:cNvPr id="14" name="Прямоугольник 4"/>
          <p:cNvSpPr/>
          <p:nvPr/>
        </p:nvSpPr>
        <p:spPr>
          <a:xfrm>
            <a:off x="779034" y="509671"/>
            <a:ext cx="10569581" cy="576064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err="1" smtClean="0"/>
              <a:t>Усні</a:t>
            </a:r>
            <a:r>
              <a:rPr lang="ru-RU" sz="4000" b="1" dirty="0" smtClean="0"/>
              <a:t> обчислення</a:t>
            </a:r>
            <a:endParaRPr lang="ru-RU" sz="4000" b="1" dirty="0"/>
          </a:p>
        </p:txBody>
      </p:sp>
      <p:sp>
        <p:nvSpPr>
          <p:cNvPr id="99" name="TextBox 98"/>
          <p:cNvSpPr txBox="1"/>
          <p:nvPr/>
        </p:nvSpPr>
        <p:spPr>
          <a:xfrm>
            <a:off x="9002184" y="-899523"/>
            <a:ext cx="42992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4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endParaRPr lang="uk-UA" sz="4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919727" y="-813734"/>
            <a:ext cx="466490" cy="7696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endParaRPr lang="uk-UA" sz="4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1" name="Рисунок 110">
            <a:extLst>
              <a:ext uri="{FF2B5EF4-FFF2-40B4-BE49-F238E27FC236}">
                <a16:creationId xmlns:a16="http://schemas.microsoft.com/office/drawing/2014/main" xmlns="" id="{3192FEA7-0B23-4FFB-8A71-047DC8F9350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65" t="43000" r="48694" b="43158"/>
          <a:stretch/>
        </p:blipFill>
        <p:spPr>
          <a:xfrm>
            <a:off x="6219023" y="-659045"/>
            <a:ext cx="454720" cy="567792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:a16="http://schemas.microsoft.com/office/drawing/2014/main" xmlns="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4688651" y="-611907"/>
            <a:ext cx="454720" cy="567792"/>
          </a:xfrm>
          <a:prstGeom prst="rect">
            <a:avLst/>
          </a:prstGeom>
        </p:spPr>
      </p:pic>
      <p:sp>
        <p:nvSpPr>
          <p:cNvPr id="57" name="TextBox 56"/>
          <p:cNvSpPr txBox="1"/>
          <p:nvPr/>
        </p:nvSpPr>
        <p:spPr>
          <a:xfrm>
            <a:off x="339119" y="-720896"/>
            <a:ext cx="5806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кг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9432110" y="-821837"/>
            <a:ext cx="3898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4114097" y="-769513"/>
            <a:ext cx="6848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см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" name="Рисунок 70">
            <a:extLst>
              <a:ext uri="{FF2B5EF4-FFF2-40B4-BE49-F238E27FC236}">
                <a16:creationId xmlns:a16="http://schemas.microsoft.com/office/drawing/2014/main" xmlns="" id="{C032AF8F-DE61-4584-B773-C251183078D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91" t="43000" r="40168" b="43158"/>
          <a:stretch/>
        </p:blipFill>
        <p:spPr>
          <a:xfrm>
            <a:off x="6555564" y="-650098"/>
            <a:ext cx="454720" cy="567792"/>
          </a:xfrm>
          <a:prstGeom prst="rect">
            <a:avLst/>
          </a:prstGeom>
        </p:spPr>
      </p:pic>
      <p:sp>
        <p:nvSpPr>
          <p:cNvPr id="72" name="TextBox 71"/>
          <p:cNvSpPr txBox="1"/>
          <p:nvPr/>
        </p:nvSpPr>
        <p:spPr>
          <a:xfrm>
            <a:off x="3584741" y="-785514"/>
            <a:ext cx="5902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хв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4" name="Рисунок 83">
            <a:extLst>
              <a:ext uri="{FF2B5EF4-FFF2-40B4-BE49-F238E27FC236}">
                <a16:creationId xmlns:a16="http://schemas.microsoft.com/office/drawing/2014/main" xmlns="" id="{F53CA702-EB0F-4C53-BD43-38D01341E94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7" t="43000" r="76482" b="43158"/>
          <a:stretch/>
        </p:blipFill>
        <p:spPr>
          <a:xfrm>
            <a:off x="4993577" y="-655913"/>
            <a:ext cx="454720" cy="567792"/>
          </a:xfrm>
          <a:prstGeom prst="rect">
            <a:avLst/>
          </a:prstGeom>
        </p:spPr>
      </p:pic>
      <p:sp>
        <p:nvSpPr>
          <p:cNvPr id="50" name="Прямоугольник 49"/>
          <p:cNvSpPr/>
          <p:nvPr/>
        </p:nvSpPr>
        <p:spPr>
          <a:xfrm>
            <a:off x="1123479" y="1269554"/>
            <a:ext cx="3426127" cy="1569660"/>
          </a:xfrm>
          <a:prstGeom prst="rect">
            <a:avLst/>
          </a:prstGeom>
          <a:solidFill>
            <a:srgbClr val="FFC000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3200" b="1" dirty="0"/>
              <a:t>15 · 5 + </a:t>
            </a:r>
            <a:r>
              <a:rPr lang="ru-RU" sz="3200" b="1" dirty="0" smtClean="0"/>
              <a:t>205 =</a:t>
            </a:r>
            <a:endParaRPr lang="en-US" sz="3200" dirty="0" smtClean="0"/>
          </a:p>
          <a:p>
            <a:pPr>
              <a:lnSpc>
                <a:spcPct val="150000"/>
              </a:lnSpc>
            </a:pPr>
            <a:r>
              <a:rPr lang="ru-RU" sz="3200" b="1" dirty="0" smtClean="0"/>
              <a:t>25 </a:t>
            </a:r>
            <a:r>
              <a:rPr lang="ru-RU" sz="3200" b="1" dirty="0"/>
              <a:t>· 2 + </a:t>
            </a:r>
            <a:r>
              <a:rPr lang="ru-RU" sz="3200" b="1" dirty="0" smtClean="0"/>
              <a:t>321</a:t>
            </a:r>
            <a:r>
              <a:rPr lang="ru-RU" sz="3200" b="1" dirty="0"/>
              <a:t> </a:t>
            </a:r>
            <a:r>
              <a:rPr lang="ru-RU" sz="3200" b="1" dirty="0" smtClean="0"/>
              <a:t>=</a:t>
            </a:r>
            <a:endParaRPr lang="ru-RU" sz="3200" b="1" dirty="0">
              <a:solidFill>
                <a:srgbClr val="00B050"/>
              </a:solidFill>
            </a:endParaRPr>
          </a:p>
        </p:txBody>
      </p:sp>
      <p:sp>
        <p:nvSpPr>
          <p:cNvPr id="78" name="Полилиния 77"/>
          <p:cNvSpPr/>
          <p:nvPr/>
        </p:nvSpPr>
        <p:spPr>
          <a:xfrm>
            <a:off x="10134365" y="-494417"/>
            <a:ext cx="295562" cy="233162"/>
          </a:xfrm>
          <a:custGeom>
            <a:avLst/>
            <a:gdLst>
              <a:gd name="connsiteX0" fmla="*/ 0 w 226218"/>
              <a:gd name="connsiteY0" fmla="*/ 109816 h 155060"/>
              <a:gd name="connsiteX1" fmla="*/ 28575 w 226218"/>
              <a:gd name="connsiteY1" fmla="*/ 152678 h 155060"/>
              <a:gd name="connsiteX2" fmla="*/ 126206 w 226218"/>
              <a:gd name="connsiteY2" fmla="*/ 69335 h 155060"/>
              <a:gd name="connsiteX3" fmla="*/ 171450 w 226218"/>
              <a:gd name="connsiteY3" fmla="*/ 278 h 155060"/>
              <a:gd name="connsiteX4" fmla="*/ 128587 w 226218"/>
              <a:gd name="connsiteY4" fmla="*/ 95528 h 155060"/>
              <a:gd name="connsiteX5" fmla="*/ 138112 w 226218"/>
              <a:gd name="connsiteY5" fmla="*/ 155060 h 155060"/>
              <a:gd name="connsiteX6" fmla="*/ 226218 w 226218"/>
              <a:gd name="connsiteY6" fmla="*/ 95528 h 1550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6218" h="155060">
                <a:moveTo>
                  <a:pt x="0" y="109816"/>
                </a:moveTo>
                <a:cubicBezTo>
                  <a:pt x="3770" y="134620"/>
                  <a:pt x="7541" y="159425"/>
                  <a:pt x="28575" y="152678"/>
                </a:cubicBezTo>
                <a:cubicBezTo>
                  <a:pt x="49609" y="145931"/>
                  <a:pt x="102394" y="94735"/>
                  <a:pt x="126206" y="69335"/>
                </a:cubicBezTo>
                <a:cubicBezTo>
                  <a:pt x="150019" y="43935"/>
                  <a:pt x="171053" y="-4087"/>
                  <a:pt x="171450" y="278"/>
                </a:cubicBezTo>
                <a:cubicBezTo>
                  <a:pt x="171847" y="4643"/>
                  <a:pt x="134143" y="69731"/>
                  <a:pt x="128587" y="95528"/>
                </a:cubicBezTo>
                <a:cubicBezTo>
                  <a:pt x="123031" y="121325"/>
                  <a:pt x="121840" y="155060"/>
                  <a:pt x="138112" y="155060"/>
                </a:cubicBezTo>
                <a:cubicBezTo>
                  <a:pt x="154384" y="155060"/>
                  <a:pt x="190301" y="125294"/>
                  <a:pt x="226218" y="95528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2" name="Рисунок 91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63" t="44399" r="73691" b="47079"/>
          <a:stretch/>
        </p:blipFill>
        <p:spPr>
          <a:xfrm>
            <a:off x="10412511" y="-781131"/>
            <a:ext cx="695281" cy="658298"/>
          </a:xfrm>
          <a:prstGeom prst="rect">
            <a:avLst/>
          </a:prstGeom>
        </p:spPr>
      </p:pic>
      <p:pic>
        <p:nvPicPr>
          <p:cNvPr id="112" name="Рисунок 111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00" t="44307" r="57192" b="46372"/>
          <a:stretch/>
        </p:blipFill>
        <p:spPr>
          <a:xfrm>
            <a:off x="10701439" y="-759716"/>
            <a:ext cx="719698" cy="661118"/>
          </a:xfrm>
          <a:prstGeom prst="rect">
            <a:avLst/>
          </a:prstGeom>
        </p:spPr>
      </p:pic>
      <p:pic>
        <p:nvPicPr>
          <p:cNvPr id="113" name="Рисунок 112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46" t="48814" r="66137" b="36566"/>
          <a:stretch/>
        </p:blipFill>
        <p:spPr>
          <a:xfrm>
            <a:off x="2941452" y="-815079"/>
            <a:ext cx="921940" cy="879860"/>
          </a:xfrm>
          <a:prstGeom prst="rect">
            <a:avLst/>
          </a:prstGeom>
        </p:spPr>
      </p:pic>
      <p:pic>
        <p:nvPicPr>
          <p:cNvPr id="44" name="Picture 2" descr="D:\Картинки до тестів\Емоції Листя\Букет листя.pn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88" r="-3700"/>
          <a:stretch/>
        </p:blipFill>
        <p:spPr bwMode="auto">
          <a:xfrm>
            <a:off x="9217147" y="1269554"/>
            <a:ext cx="2149271" cy="270761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  <p:sp>
        <p:nvSpPr>
          <p:cNvPr id="34" name="Прямоугольник 33"/>
          <p:cNvSpPr/>
          <p:nvPr/>
        </p:nvSpPr>
        <p:spPr>
          <a:xfrm>
            <a:off x="1051471" y="3006457"/>
            <a:ext cx="3498135" cy="156966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3200" b="1" dirty="0" smtClean="0"/>
              <a:t>360 </a:t>
            </a:r>
            <a:r>
              <a:rPr lang="ru-RU" sz="3200" b="1" dirty="0"/>
              <a:t>: 3 + </a:t>
            </a:r>
            <a:r>
              <a:rPr lang="ru-RU" sz="3200" b="1" dirty="0" smtClean="0"/>
              <a:t>120 =</a:t>
            </a:r>
          </a:p>
          <a:p>
            <a:pPr>
              <a:lnSpc>
                <a:spcPct val="150000"/>
              </a:lnSpc>
            </a:pPr>
            <a:r>
              <a:rPr lang="ru-RU" sz="3200" b="1" dirty="0" smtClean="0"/>
              <a:t>110 </a:t>
            </a:r>
            <a:r>
              <a:rPr lang="ru-RU" sz="3200" b="1" dirty="0"/>
              <a:t>+ 110 : 2 </a:t>
            </a:r>
            <a:r>
              <a:rPr lang="ru-RU" sz="3200" b="1" dirty="0" smtClean="0"/>
              <a:t>=</a:t>
            </a:r>
            <a:endParaRPr lang="ru-RU" sz="3200" b="1" dirty="0">
              <a:solidFill>
                <a:srgbClr val="00B050"/>
              </a:solidFill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1489845" y="981522"/>
            <a:ext cx="60902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>
                <a:solidFill>
                  <a:srgbClr val="7030A0"/>
                </a:solidFill>
              </a:rPr>
              <a:t>75</a:t>
            </a:r>
            <a:endParaRPr lang="ru-RU" sz="3200" b="1" dirty="0">
              <a:solidFill>
                <a:srgbClr val="7030A0"/>
              </a:solidFill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3439724" y="1442098"/>
            <a:ext cx="84474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>
                <a:solidFill>
                  <a:srgbClr val="7030A0"/>
                </a:solidFill>
              </a:rPr>
              <a:t>280</a:t>
            </a:r>
            <a:endParaRPr lang="ru-RU" sz="3200" b="1" dirty="0">
              <a:solidFill>
                <a:srgbClr val="7030A0"/>
              </a:solidFill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5059509" y="1242043"/>
            <a:ext cx="3434153" cy="156966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3200" b="1" dirty="0" smtClean="0"/>
              <a:t>100 </a:t>
            </a:r>
            <a:r>
              <a:rPr lang="ru-RU" sz="3200" b="1" dirty="0"/>
              <a:t>· 5 – </a:t>
            </a:r>
            <a:r>
              <a:rPr lang="ru-RU" sz="3200" b="1" dirty="0" smtClean="0"/>
              <a:t>245</a:t>
            </a:r>
            <a:r>
              <a:rPr lang="ru-RU" sz="3200" dirty="0" smtClean="0"/>
              <a:t>=             </a:t>
            </a:r>
            <a:endParaRPr lang="en-US" sz="3200" dirty="0" smtClean="0"/>
          </a:p>
          <a:p>
            <a:pPr>
              <a:lnSpc>
                <a:spcPct val="150000"/>
              </a:lnSpc>
            </a:pPr>
            <a:r>
              <a:rPr lang="ru-RU" sz="3200" b="1" dirty="0" smtClean="0"/>
              <a:t>12 </a:t>
            </a:r>
            <a:r>
              <a:rPr lang="ru-RU" sz="3200" b="1" dirty="0"/>
              <a:t>· 3 + </a:t>
            </a:r>
            <a:r>
              <a:rPr lang="ru-RU" sz="3200" b="1" dirty="0" smtClean="0"/>
              <a:t>380</a:t>
            </a:r>
            <a:r>
              <a:rPr lang="ru-RU" sz="3200" b="1" dirty="0"/>
              <a:t> </a:t>
            </a:r>
            <a:r>
              <a:rPr lang="ru-RU" sz="3200" b="1" dirty="0" smtClean="0"/>
              <a:t>=</a:t>
            </a:r>
            <a:endParaRPr lang="ru-RU" sz="3200" b="1" dirty="0">
              <a:solidFill>
                <a:srgbClr val="00B050"/>
              </a:solidFill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529805" y="1791931"/>
            <a:ext cx="60902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>
                <a:solidFill>
                  <a:srgbClr val="7030A0"/>
                </a:solidFill>
              </a:rPr>
              <a:t>50</a:t>
            </a:r>
            <a:endParaRPr lang="ru-RU" sz="3200" b="1" dirty="0">
              <a:solidFill>
                <a:srgbClr val="7030A0"/>
              </a:solidFill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3421383" y="2200441"/>
            <a:ext cx="84474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>
                <a:solidFill>
                  <a:srgbClr val="7030A0"/>
                </a:solidFill>
              </a:rPr>
              <a:t>3</a:t>
            </a:r>
            <a:r>
              <a:rPr lang="uk-UA" sz="3200" b="1" dirty="0" smtClean="0">
                <a:solidFill>
                  <a:srgbClr val="7030A0"/>
                </a:solidFill>
              </a:rPr>
              <a:t>7</a:t>
            </a:r>
            <a:r>
              <a:rPr lang="en-US" sz="3200" b="1" dirty="0" smtClean="0">
                <a:solidFill>
                  <a:srgbClr val="7030A0"/>
                </a:solidFill>
              </a:rPr>
              <a:t>1</a:t>
            </a:r>
            <a:endParaRPr lang="ru-RU" sz="3200" b="1" dirty="0">
              <a:solidFill>
                <a:srgbClr val="7030A0"/>
              </a:solidFill>
            </a:endParaRPr>
          </a:p>
        </p:txBody>
      </p:sp>
      <p:sp>
        <p:nvSpPr>
          <p:cNvPr id="49" name="Прямоугольник 48"/>
          <p:cNvSpPr/>
          <p:nvPr/>
        </p:nvSpPr>
        <p:spPr>
          <a:xfrm>
            <a:off x="5576052" y="1051825"/>
            <a:ext cx="81940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>
                <a:solidFill>
                  <a:srgbClr val="7030A0"/>
                </a:solidFill>
              </a:rPr>
              <a:t>500</a:t>
            </a:r>
            <a:endParaRPr lang="ru-RU" sz="3200" b="1" dirty="0">
              <a:solidFill>
                <a:srgbClr val="7030A0"/>
              </a:solidFill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7569732" y="1382464"/>
            <a:ext cx="84474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>
                <a:solidFill>
                  <a:srgbClr val="7030A0"/>
                </a:solidFill>
              </a:rPr>
              <a:t>255</a:t>
            </a:r>
            <a:endParaRPr lang="ru-RU" sz="3200" b="1" dirty="0">
              <a:solidFill>
                <a:srgbClr val="7030A0"/>
              </a:solidFill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5463436" y="1812096"/>
            <a:ext cx="60902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>
                <a:solidFill>
                  <a:srgbClr val="7030A0"/>
                </a:solidFill>
              </a:rPr>
              <a:t>36</a:t>
            </a:r>
            <a:endParaRPr lang="ru-RU" sz="3200" b="1" dirty="0">
              <a:solidFill>
                <a:srgbClr val="7030A0"/>
              </a:solidFill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7445663" y="2137144"/>
            <a:ext cx="84474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>
                <a:solidFill>
                  <a:srgbClr val="7030A0"/>
                </a:solidFill>
              </a:rPr>
              <a:t>416</a:t>
            </a:r>
            <a:endParaRPr lang="ru-RU" sz="3200" b="1" dirty="0">
              <a:solidFill>
                <a:srgbClr val="7030A0"/>
              </a:solidFill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1523751" y="2853730"/>
            <a:ext cx="86710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>
                <a:solidFill>
                  <a:srgbClr val="FFFF00"/>
                </a:solidFill>
              </a:rPr>
              <a:t>120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3545638" y="3141762"/>
            <a:ext cx="84474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>
                <a:solidFill>
                  <a:srgbClr val="FFFF00"/>
                </a:solidFill>
              </a:rPr>
              <a:t>240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2592965" y="3553993"/>
            <a:ext cx="60902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FF00"/>
                </a:solidFill>
              </a:rPr>
              <a:t>5</a:t>
            </a:r>
            <a:r>
              <a:rPr lang="en-US" sz="3200" b="1" dirty="0" smtClean="0">
                <a:solidFill>
                  <a:srgbClr val="FFFF00"/>
                </a:solidFill>
              </a:rPr>
              <a:t>5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59" name="Прямоугольник 58"/>
          <p:cNvSpPr/>
          <p:nvPr/>
        </p:nvSpPr>
        <p:spPr>
          <a:xfrm>
            <a:off x="3585224" y="3840814"/>
            <a:ext cx="84474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>
                <a:solidFill>
                  <a:srgbClr val="FFFF00"/>
                </a:solidFill>
              </a:rPr>
              <a:t>165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4987502" y="3034039"/>
            <a:ext cx="3912841" cy="181588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 err="1" smtClean="0">
                <a:solidFill>
                  <a:srgbClr val="7030A0"/>
                </a:solidFill>
              </a:rPr>
              <a:t>Назвіть</a:t>
            </a:r>
            <a:r>
              <a:rPr lang="ru-RU" sz="2800" b="1" dirty="0" smtClean="0">
                <a:solidFill>
                  <a:srgbClr val="7030A0"/>
                </a:solidFill>
              </a:rPr>
              <a:t> </a:t>
            </a:r>
            <a:r>
              <a:rPr lang="ru-RU" sz="2800" b="1" dirty="0">
                <a:solidFill>
                  <a:srgbClr val="7030A0"/>
                </a:solidFill>
              </a:rPr>
              <a:t>числа, що </a:t>
            </a:r>
            <a:r>
              <a:rPr lang="ru-RU" sz="2800" b="1" dirty="0" err="1">
                <a:solidFill>
                  <a:srgbClr val="7030A0"/>
                </a:solidFill>
              </a:rPr>
              <a:t>містяться</a:t>
            </a:r>
            <a:r>
              <a:rPr lang="ru-RU" sz="2800" b="1" dirty="0">
                <a:solidFill>
                  <a:srgbClr val="7030A0"/>
                </a:solidFill>
              </a:rPr>
              <a:t> на числовому </a:t>
            </a:r>
            <a:r>
              <a:rPr lang="ru-RU" sz="2800" b="1" dirty="0" err="1" smtClean="0">
                <a:solidFill>
                  <a:srgbClr val="7030A0"/>
                </a:solidFill>
              </a:rPr>
              <a:t>відрізку</a:t>
            </a:r>
            <a:r>
              <a:rPr lang="ru-RU" sz="2800" b="1" dirty="0" smtClean="0">
                <a:solidFill>
                  <a:srgbClr val="7030A0"/>
                </a:solidFill>
              </a:rPr>
              <a:t> </a:t>
            </a:r>
            <a:r>
              <a:rPr lang="ru-RU" sz="2800" b="1" dirty="0">
                <a:solidFill>
                  <a:srgbClr val="7030A0"/>
                </a:solidFill>
              </a:rPr>
              <a:t>між числами 1037 і 1045.</a:t>
            </a:r>
            <a:endParaRPr lang="ru-RU" sz="2800" b="1" dirty="0" smtClean="0">
              <a:solidFill>
                <a:srgbClr val="7030A0"/>
              </a:solidFill>
            </a:endParaRPr>
          </a:p>
        </p:txBody>
      </p:sp>
      <p:pic>
        <p:nvPicPr>
          <p:cNvPr id="62" name="Picture 2" descr="D:\4 клас\03 МАТЕМАТИКА\1 Листопад\2 Нумерація чисел у межах мільйона\2026-09-30_133331.jp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919" y="5085978"/>
            <a:ext cx="10337731" cy="757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400510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animBg="1"/>
      <p:bldP spid="34" grpId="0" animBg="1"/>
      <p:bldP spid="35" grpId="0"/>
      <p:bldP spid="37" grpId="0"/>
      <p:bldP spid="40" grpId="0"/>
      <p:bldP spid="41" grpId="0"/>
      <p:bldP spid="49" grpId="0"/>
      <p:bldP spid="51" grpId="0"/>
      <p:bldP spid="52" grpId="0"/>
      <p:bldP spid="53" grpId="0"/>
      <p:bldP spid="55" grpId="0"/>
      <p:bldP spid="56" grpId="0"/>
      <p:bldP spid="58" grpId="0"/>
      <p:bldP spid="59" grpId="0"/>
      <p:bldP spid="6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8081" y="1116098"/>
            <a:ext cx="10278148" cy="5482048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xmlns="" id="{5E716230-8E03-4B95-B600-E59172F5457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28" t="12091" r="84872" b="82918"/>
          <a:stretch/>
        </p:blipFill>
        <p:spPr>
          <a:xfrm>
            <a:off x="2728605" y="-510299"/>
            <a:ext cx="420932" cy="276565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xmlns="" id="{A0D61C55-25D5-44F0-90E4-713DCD9243A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66" t="43000" r="66693" b="43158"/>
          <a:stretch/>
        </p:blipFill>
        <p:spPr>
          <a:xfrm>
            <a:off x="5410166" y="-664526"/>
            <a:ext cx="454720" cy="567792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xmlns="" id="{7AA62F5F-8E9F-4758-87A7-86AD87DB951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13" t="43000" r="58246" b="43158"/>
          <a:stretch/>
        </p:blipFill>
        <p:spPr>
          <a:xfrm>
            <a:off x="5716443" y="-664526"/>
            <a:ext cx="454720" cy="567792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xmlns="" id="{1A309B92-E806-4B19-BD8C-2FC1C585B53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21" t="43525" r="31307" b="43439"/>
          <a:stretch/>
        </p:blipFill>
        <p:spPr>
          <a:xfrm>
            <a:off x="7010284" y="-611907"/>
            <a:ext cx="420547" cy="534723"/>
          </a:xfrm>
          <a:prstGeom prst="rect">
            <a:avLst/>
          </a:prstGeom>
        </p:spPr>
      </p:pic>
      <p:pic>
        <p:nvPicPr>
          <p:cNvPr id="43" name="Рисунок 42">
            <a:extLst>
              <a:ext uri="{FF2B5EF4-FFF2-40B4-BE49-F238E27FC236}">
                <a16:creationId xmlns:a16="http://schemas.microsoft.com/office/drawing/2014/main" xmlns="" id="{7789B4E2-D455-4B48-982A-12838205C96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83" t="43000" r="21976" b="43158"/>
          <a:stretch/>
        </p:blipFill>
        <p:spPr>
          <a:xfrm>
            <a:off x="7441632" y="-611907"/>
            <a:ext cx="454720" cy="567792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xmlns="" id="{14E5C802-CA0B-419B-9806-0981AA33D57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06" t="43000" r="13053" b="43158"/>
          <a:stretch/>
        </p:blipFill>
        <p:spPr>
          <a:xfrm>
            <a:off x="7857286" y="-650098"/>
            <a:ext cx="454720" cy="567792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xmlns="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8239041" y="-628442"/>
            <a:ext cx="454720" cy="567792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xmlns="" id="{2987296F-E6CA-41D0-B248-3D75EFBA2E6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4" t="10718" r="90982" b="82891"/>
          <a:stretch/>
        </p:blipFill>
        <p:spPr>
          <a:xfrm>
            <a:off x="1321651" y="-545185"/>
            <a:ext cx="302667" cy="272949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xmlns="" id="{F92BA416-09A9-4EE9-93B0-FE06BB79CCD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53" t="10718" r="77803" b="82891"/>
          <a:stretch/>
        </p:blipFill>
        <p:spPr>
          <a:xfrm>
            <a:off x="9821960" y="-552900"/>
            <a:ext cx="312405" cy="29164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842698" y="-728431"/>
            <a:ext cx="301490" cy="6464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dirty="0"/>
              <a:t>·</a:t>
            </a:r>
          </a:p>
        </p:txBody>
      </p:sp>
      <p:sp>
        <p:nvSpPr>
          <p:cNvPr id="155" name="TextBox 154"/>
          <p:cNvSpPr txBox="1"/>
          <p:nvPr/>
        </p:nvSpPr>
        <p:spPr>
          <a:xfrm>
            <a:off x="2420708" y="-689442"/>
            <a:ext cx="307897" cy="6464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dirty="0"/>
              <a:t>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24318" y="-683909"/>
            <a:ext cx="309498" cy="5849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dirty="0"/>
              <a:t>(</a:t>
            </a:r>
          </a:p>
        </p:txBody>
      </p:sp>
      <p:sp>
        <p:nvSpPr>
          <p:cNvPr id="136" name="TextBox 135"/>
          <p:cNvSpPr txBox="1"/>
          <p:nvPr/>
        </p:nvSpPr>
        <p:spPr>
          <a:xfrm>
            <a:off x="2123541" y="-689442"/>
            <a:ext cx="309498" cy="5849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dirty="0"/>
              <a:t>)</a:t>
            </a:r>
          </a:p>
        </p:txBody>
      </p:sp>
      <p:sp>
        <p:nvSpPr>
          <p:cNvPr id="14" name="Прямоугольник 4"/>
          <p:cNvSpPr/>
          <p:nvPr/>
        </p:nvSpPr>
        <p:spPr>
          <a:xfrm>
            <a:off x="920147" y="405137"/>
            <a:ext cx="8082457" cy="710640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000" b="1" dirty="0" smtClean="0"/>
              <a:t>Виконайте завдання</a:t>
            </a:r>
            <a:endParaRPr lang="ru-RU" sz="4000" b="1" dirty="0"/>
          </a:p>
        </p:txBody>
      </p:sp>
      <p:pic>
        <p:nvPicPr>
          <p:cNvPr id="63" name="Рисунок 62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01" t="46720" r="16769" b="36401"/>
          <a:stretch/>
        </p:blipFill>
        <p:spPr>
          <a:xfrm>
            <a:off x="3168000" y="1802695"/>
            <a:ext cx="4999524" cy="1080000"/>
          </a:xfrm>
          <a:prstGeom prst="rect">
            <a:avLst/>
          </a:prstGeom>
        </p:spPr>
      </p:pic>
      <p:sp>
        <p:nvSpPr>
          <p:cNvPr id="99" name="TextBox 98"/>
          <p:cNvSpPr txBox="1"/>
          <p:nvPr/>
        </p:nvSpPr>
        <p:spPr>
          <a:xfrm>
            <a:off x="9002184" y="-899523"/>
            <a:ext cx="42992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4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endParaRPr lang="uk-UA" sz="4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919727" y="-813734"/>
            <a:ext cx="466490" cy="7696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endParaRPr lang="uk-UA" sz="4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1" name="Рисунок 110">
            <a:extLst>
              <a:ext uri="{FF2B5EF4-FFF2-40B4-BE49-F238E27FC236}">
                <a16:creationId xmlns:a16="http://schemas.microsoft.com/office/drawing/2014/main" xmlns="" id="{3192FEA7-0B23-4FFB-8A71-047DC8F9350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65" t="43000" r="48694" b="43158"/>
          <a:stretch/>
        </p:blipFill>
        <p:spPr>
          <a:xfrm>
            <a:off x="6219023" y="-659045"/>
            <a:ext cx="454720" cy="567792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:a16="http://schemas.microsoft.com/office/drawing/2014/main" xmlns="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4688651" y="-611907"/>
            <a:ext cx="454720" cy="567792"/>
          </a:xfrm>
          <a:prstGeom prst="rect">
            <a:avLst/>
          </a:prstGeom>
        </p:spPr>
      </p:pic>
      <p:sp>
        <p:nvSpPr>
          <p:cNvPr id="57" name="TextBox 56"/>
          <p:cNvSpPr txBox="1"/>
          <p:nvPr/>
        </p:nvSpPr>
        <p:spPr>
          <a:xfrm>
            <a:off x="339119" y="-720896"/>
            <a:ext cx="5806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кг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9432110" y="-821837"/>
            <a:ext cx="3898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4114097" y="-769513"/>
            <a:ext cx="6848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см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" name="Рисунок 70">
            <a:extLst>
              <a:ext uri="{FF2B5EF4-FFF2-40B4-BE49-F238E27FC236}">
                <a16:creationId xmlns:a16="http://schemas.microsoft.com/office/drawing/2014/main" xmlns="" id="{C032AF8F-DE61-4584-B773-C251183078D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91" t="43000" r="40168" b="43158"/>
          <a:stretch/>
        </p:blipFill>
        <p:spPr>
          <a:xfrm>
            <a:off x="6555564" y="-650098"/>
            <a:ext cx="454720" cy="567792"/>
          </a:xfrm>
          <a:prstGeom prst="rect">
            <a:avLst/>
          </a:prstGeom>
        </p:spPr>
      </p:pic>
      <p:sp>
        <p:nvSpPr>
          <p:cNvPr id="72" name="TextBox 71"/>
          <p:cNvSpPr txBox="1"/>
          <p:nvPr/>
        </p:nvSpPr>
        <p:spPr>
          <a:xfrm>
            <a:off x="3584741" y="-785514"/>
            <a:ext cx="5902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хв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4" name="Рисунок 83">
            <a:extLst>
              <a:ext uri="{FF2B5EF4-FFF2-40B4-BE49-F238E27FC236}">
                <a16:creationId xmlns:a16="http://schemas.microsoft.com/office/drawing/2014/main" xmlns="" id="{F53CA702-EB0F-4C53-BD43-38D01341E94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7" t="43000" r="76482" b="43158"/>
          <a:stretch/>
        </p:blipFill>
        <p:spPr>
          <a:xfrm>
            <a:off x="4993577" y="-655913"/>
            <a:ext cx="454720" cy="567792"/>
          </a:xfrm>
          <a:prstGeom prst="rect">
            <a:avLst/>
          </a:prstGeom>
        </p:spPr>
      </p:pic>
      <p:pic>
        <p:nvPicPr>
          <p:cNvPr id="5122" name="Picture 2" descr="D:\Картинки до тестів\Емоції Листя\05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5346" y="405458"/>
            <a:ext cx="2133600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8" name="Полилиния 77"/>
          <p:cNvSpPr/>
          <p:nvPr/>
        </p:nvSpPr>
        <p:spPr>
          <a:xfrm>
            <a:off x="10134365" y="-494417"/>
            <a:ext cx="295562" cy="233162"/>
          </a:xfrm>
          <a:custGeom>
            <a:avLst/>
            <a:gdLst>
              <a:gd name="connsiteX0" fmla="*/ 0 w 226218"/>
              <a:gd name="connsiteY0" fmla="*/ 109816 h 155060"/>
              <a:gd name="connsiteX1" fmla="*/ 28575 w 226218"/>
              <a:gd name="connsiteY1" fmla="*/ 152678 h 155060"/>
              <a:gd name="connsiteX2" fmla="*/ 126206 w 226218"/>
              <a:gd name="connsiteY2" fmla="*/ 69335 h 155060"/>
              <a:gd name="connsiteX3" fmla="*/ 171450 w 226218"/>
              <a:gd name="connsiteY3" fmla="*/ 278 h 155060"/>
              <a:gd name="connsiteX4" fmla="*/ 128587 w 226218"/>
              <a:gd name="connsiteY4" fmla="*/ 95528 h 155060"/>
              <a:gd name="connsiteX5" fmla="*/ 138112 w 226218"/>
              <a:gd name="connsiteY5" fmla="*/ 155060 h 155060"/>
              <a:gd name="connsiteX6" fmla="*/ 226218 w 226218"/>
              <a:gd name="connsiteY6" fmla="*/ 95528 h 1550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6218" h="155060">
                <a:moveTo>
                  <a:pt x="0" y="109816"/>
                </a:moveTo>
                <a:cubicBezTo>
                  <a:pt x="3770" y="134620"/>
                  <a:pt x="7541" y="159425"/>
                  <a:pt x="28575" y="152678"/>
                </a:cubicBezTo>
                <a:cubicBezTo>
                  <a:pt x="49609" y="145931"/>
                  <a:pt x="102394" y="94735"/>
                  <a:pt x="126206" y="69335"/>
                </a:cubicBezTo>
                <a:cubicBezTo>
                  <a:pt x="150019" y="43935"/>
                  <a:pt x="171053" y="-4087"/>
                  <a:pt x="171450" y="278"/>
                </a:cubicBezTo>
                <a:cubicBezTo>
                  <a:pt x="171847" y="4643"/>
                  <a:pt x="134143" y="69731"/>
                  <a:pt x="128587" y="95528"/>
                </a:cubicBezTo>
                <a:cubicBezTo>
                  <a:pt x="123031" y="121325"/>
                  <a:pt x="121840" y="155060"/>
                  <a:pt x="138112" y="155060"/>
                </a:cubicBezTo>
                <a:cubicBezTo>
                  <a:pt x="154384" y="155060"/>
                  <a:pt x="190301" y="125294"/>
                  <a:pt x="226218" y="95528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2" name="Рисунок 91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63" t="44399" r="73691" b="47079"/>
          <a:stretch/>
        </p:blipFill>
        <p:spPr>
          <a:xfrm>
            <a:off x="10412511" y="-781131"/>
            <a:ext cx="695281" cy="658298"/>
          </a:xfrm>
          <a:prstGeom prst="rect">
            <a:avLst/>
          </a:prstGeom>
        </p:spPr>
      </p:pic>
      <p:pic>
        <p:nvPicPr>
          <p:cNvPr id="112" name="Рисунок 111"/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00" t="44307" r="57192" b="46372"/>
          <a:stretch/>
        </p:blipFill>
        <p:spPr>
          <a:xfrm>
            <a:off x="10701439" y="-759716"/>
            <a:ext cx="719698" cy="661118"/>
          </a:xfrm>
          <a:prstGeom prst="rect">
            <a:avLst/>
          </a:prstGeom>
        </p:spPr>
      </p:pic>
      <p:pic>
        <p:nvPicPr>
          <p:cNvPr id="113" name="Рисунок 112"/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46" t="48814" r="66137" b="36566"/>
          <a:stretch/>
        </p:blipFill>
        <p:spPr>
          <a:xfrm>
            <a:off x="2941452" y="-815079"/>
            <a:ext cx="921940" cy="879860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xmlns="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1420332" y="2890267"/>
            <a:ext cx="454720" cy="567792"/>
          </a:xfrm>
          <a:prstGeom prst="rect">
            <a:avLst/>
          </a:prstGeom>
        </p:spPr>
      </p:pic>
      <p:pic>
        <p:nvPicPr>
          <p:cNvPr id="44" name="Рисунок 43">
            <a:extLst>
              <a:ext uri="{FF2B5EF4-FFF2-40B4-BE49-F238E27FC236}">
                <a16:creationId xmlns:a16="http://schemas.microsoft.com/office/drawing/2014/main" xmlns="" id="{F53CA702-EB0F-4C53-BD43-38D01341E94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7" t="43000" r="76482" b="43158"/>
          <a:stretch/>
        </p:blipFill>
        <p:spPr>
          <a:xfrm>
            <a:off x="1706456" y="2882695"/>
            <a:ext cx="454720" cy="567792"/>
          </a:xfrm>
          <a:prstGeom prst="rect">
            <a:avLst/>
          </a:prstGeom>
        </p:spPr>
      </p:pic>
      <p:pic>
        <p:nvPicPr>
          <p:cNvPr id="51" name="Рисунок 50">
            <a:extLst>
              <a:ext uri="{FF2B5EF4-FFF2-40B4-BE49-F238E27FC236}">
                <a16:creationId xmlns:a16="http://schemas.microsoft.com/office/drawing/2014/main" xmlns="" id="{F53CA702-EB0F-4C53-BD43-38D01341E94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7" t="43000" r="76482" b="43158"/>
          <a:stretch/>
        </p:blipFill>
        <p:spPr>
          <a:xfrm>
            <a:off x="3499743" y="2911334"/>
            <a:ext cx="454720" cy="567792"/>
          </a:xfrm>
          <a:prstGeom prst="rect">
            <a:avLst/>
          </a:prstGeom>
        </p:spPr>
      </p:pic>
      <p:pic>
        <p:nvPicPr>
          <p:cNvPr id="52" name="Рисунок 51">
            <a:extLst>
              <a:ext uri="{FF2B5EF4-FFF2-40B4-BE49-F238E27FC236}">
                <a16:creationId xmlns:a16="http://schemas.microsoft.com/office/drawing/2014/main" xmlns="" id="{A0D61C55-25D5-44F0-90E4-713DCD9243A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66" t="43000" r="66693" b="43158"/>
          <a:stretch/>
        </p:blipFill>
        <p:spPr>
          <a:xfrm>
            <a:off x="2460182" y="3623431"/>
            <a:ext cx="454720" cy="567792"/>
          </a:xfrm>
          <a:prstGeom prst="rect">
            <a:avLst/>
          </a:prstGeom>
        </p:spPr>
      </p:pic>
      <p:pic>
        <p:nvPicPr>
          <p:cNvPr id="58" name="Рисунок 57">
            <a:extLst>
              <a:ext uri="{FF2B5EF4-FFF2-40B4-BE49-F238E27FC236}">
                <a16:creationId xmlns:a16="http://schemas.microsoft.com/office/drawing/2014/main" xmlns="" id="{7789B4E2-D455-4B48-982A-12838205C96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83" t="43000" r="21976" b="43158"/>
          <a:stretch/>
        </p:blipFill>
        <p:spPr>
          <a:xfrm>
            <a:off x="2477168" y="2911334"/>
            <a:ext cx="454720" cy="567792"/>
          </a:xfrm>
          <a:prstGeom prst="rect">
            <a:avLst/>
          </a:prstGeom>
        </p:spPr>
      </p:pic>
      <p:pic>
        <p:nvPicPr>
          <p:cNvPr id="68" name="Рисунок 67">
            <a:extLst>
              <a:ext uri="{FF2B5EF4-FFF2-40B4-BE49-F238E27FC236}">
                <a16:creationId xmlns:a16="http://schemas.microsoft.com/office/drawing/2014/main" xmlns="" id="{F53CA702-EB0F-4C53-BD43-38D01341E94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7" t="43000" r="76482" b="43158"/>
          <a:stretch/>
        </p:blipFill>
        <p:spPr>
          <a:xfrm>
            <a:off x="5716443" y="2913128"/>
            <a:ext cx="454720" cy="567792"/>
          </a:xfrm>
          <a:prstGeom prst="rect">
            <a:avLst/>
          </a:prstGeom>
        </p:spPr>
      </p:pic>
      <p:pic>
        <p:nvPicPr>
          <p:cNvPr id="74" name="Рисунок 73">
            <a:extLst>
              <a:ext uri="{FF2B5EF4-FFF2-40B4-BE49-F238E27FC236}">
                <a16:creationId xmlns:a16="http://schemas.microsoft.com/office/drawing/2014/main" xmlns="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2157120" y="2906083"/>
            <a:ext cx="454720" cy="567792"/>
          </a:xfrm>
          <a:prstGeom prst="rect">
            <a:avLst/>
          </a:prstGeom>
        </p:spPr>
      </p:pic>
      <p:pic>
        <p:nvPicPr>
          <p:cNvPr id="87" name="Рисунок 86">
            <a:extLst>
              <a:ext uri="{FF2B5EF4-FFF2-40B4-BE49-F238E27FC236}">
                <a16:creationId xmlns:a16="http://schemas.microsoft.com/office/drawing/2014/main" xmlns="" id="{14E5C802-CA0B-419B-9806-0981AA33D57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06" t="43000" r="13053" b="43158"/>
          <a:stretch/>
        </p:blipFill>
        <p:spPr>
          <a:xfrm>
            <a:off x="4269159" y="2913128"/>
            <a:ext cx="454720" cy="567792"/>
          </a:xfrm>
          <a:prstGeom prst="rect">
            <a:avLst/>
          </a:prstGeom>
        </p:spPr>
      </p:pic>
      <p:sp>
        <p:nvSpPr>
          <p:cNvPr id="76" name="Прямоугольник 75">
            <a:extLst>
              <a:ext uri="{FF2B5EF4-FFF2-40B4-BE49-F238E27FC236}">
                <a16:creationId xmlns:a16="http://schemas.microsoft.com/office/drawing/2014/main" xmlns="" id="{F6E7EC80-9589-4937-924A-CEEA2719A5E3}"/>
              </a:ext>
            </a:extLst>
          </p:cNvPr>
          <p:cNvSpPr/>
          <p:nvPr/>
        </p:nvSpPr>
        <p:spPr>
          <a:xfrm>
            <a:off x="0" y="6094090"/>
            <a:ext cx="979463" cy="735988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Ст.42 </a:t>
            </a:r>
          </a:p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№216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41145" y="4437906"/>
            <a:ext cx="9719006" cy="107721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Запишіть </a:t>
            </a:r>
            <a:r>
              <a:rPr lang="ru-RU" sz="3200" b="1" dirty="0"/>
              <a:t>числа від </a:t>
            </a:r>
            <a:r>
              <a:rPr lang="ru-RU" sz="3200" b="1" dirty="0">
                <a:solidFill>
                  <a:srgbClr val="002060"/>
                </a:solidFill>
              </a:rPr>
              <a:t>однієї тисячі </a:t>
            </a:r>
            <a:r>
              <a:rPr lang="ru-RU" sz="3200" b="1" dirty="0" err="1">
                <a:solidFill>
                  <a:srgbClr val="002060"/>
                </a:solidFill>
              </a:rPr>
              <a:t>двохсот</a:t>
            </a:r>
            <a:r>
              <a:rPr lang="ru-RU" sz="3200" b="1" dirty="0">
                <a:solidFill>
                  <a:srgbClr val="002060"/>
                </a:solidFill>
              </a:rPr>
              <a:t> </a:t>
            </a:r>
            <a:r>
              <a:rPr lang="ru-RU" sz="3200" b="1" dirty="0" err="1" smtClean="0">
                <a:solidFill>
                  <a:srgbClr val="002060"/>
                </a:solidFill>
              </a:rPr>
              <a:t>вісімнадцяти</a:t>
            </a:r>
            <a:r>
              <a:rPr lang="ru-RU" sz="3200" b="1" dirty="0" smtClean="0">
                <a:solidFill>
                  <a:srgbClr val="002060"/>
                </a:solidFill>
              </a:rPr>
              <a:t> </a:t>
            </a:r>
            <a:r>
              <a:rPr lang="ru-RU" sz="3200" b="1" dirty="0"/>
              <a:t>до </a:t>
            </a:r>
            <a:r>
              <a:rPr lang="ru-RU" sz="3200" b="1" dirty="0">
                <a:solidFill>
                  <a:srgbClr val="002060"/>
                </a:solidFill>
              </a:rPr>
              <a:t>однієї тисячі </a:t>
            </a:r>
            <a:r>
              <a:rPr lang="ru-RU" sz="3200" b="1" dirty="0" err="1">
                <a:solidFill>
                  <a:srgbClr val="002060"/>
                </a:solidFill>
              </a:rPr>
              <a:t>двохсот</a:t>
            </a:r>
            <a:r>
              <a:rPr lang="ru-RU" sz="3200" b="1" dirty="0">
                <a:solidFill>
                  <a:srgbClr val="002060"/>
                </a:solidFill>
              </a:rPr>
              <a:t> </a:t>
            </a:r>
            <a:r>
              <a:rPr lang="ru-RU" sz="3200" b="1" dirty="0" err="1">
                <a:solidFill>
                  <a:srgbClr val="002060"/>
                </a:solidFill>
              </a:rPr>
              <a:t>двадцяти</a:t>
            </a:r>
            <a:r>
              <a:rPr lang="ru-RU" sz="3200" b="1" dirty="0">
                <a:solidFill>
                  <a:srgbClr val="002060"/>
                </a:solidFill>
              </a:rPr>
              <a:t> </a:t>
            </a:r>
            <a:r>
              <a:rPr lang="ru-RU" sz="3200" b="1" dirty="0" err="1" smtClean="0">
                <a:solidFill>
                  <a:srgbClr val="002060"/>
                </a:solidFill>
              </a:rPr>
              <a:t>трьох</a:t>
            </a:r>
            <a:r>
              <a:rPr lang="ru-RU" sz="3200" b="1" dirty="0" smtClean="0"/>
              <a:t>.</a:t>
            </a:r>
            <a:endParaRPr lang="ru-RU" sz="3200" b="1" dirty="0"/>
          </a:p>
        </p:txBody>
      </p:sp>
      <p:pic>
        <p:nvPicPr>
          <p:cNvPr id="77" name="Рисунок 76">
            <a:extLst>
              <a:ext uri="{FF2B5EF4-FFF2-40B4-BE49-F238E27FC236}">
                <a16:creationId xmlns:a16="http://schemas.microsoft.com/office/drawing/2014/main" xmlns="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3244339" y="2897312"/>
            <a:ext cx="454720" cy="567792"/>
          </a:xfrm>
          <a:prstGeom prst="rect">
            <a:avLst/>
          </a:prstGeom>
        </p:spPr>
      </p:pic>
      <p:pic>
        <p:nvPicPr>
          <p:cNvPr id="79" name="Рисунок 78">
            <a:extLst>
              <a:ext uri="{FF2B5EF4-FFF2-40B4-BE49-F238E27FC236}">
                <a16:creationId xmlns:a16="http://schemas.microsoft.com/office/drawing/2014/main" xmlns="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3981127" y="2913128"/>
            <a:ext cx="454720" cy="567792"/>
          </a:xfrm>
          <a:prstGeom prst="rect">
            <a:avLst/>
          </a:prstGeom>
        </p:spPr>
      </p:pic>
      <p:pic>
        <p:nvPicPr>
          <p:cNvPr id="80" name="Рисунок 79">
            <a:extLst>
              <a:ext uri="{FF2B5EF4-FFF2-40B4-BE49-F238E27FC236}">
                <a16:creationId xmlns:a16="http://schemas.microsoft.com/office/drawing/2014/main" xmlns="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5063155" y="2904884"/>
            <a:ext cx="454720" cy="567792"/>
          </a:xfrm>
          <a:prstGeom prst="rect">
            <a:avLst/>
          </a:prstGeom>
        </p:spPr>
      </p:pic>
      <p:pic>
        <p:nvPicPr>
          <p:cNvPr id="107" name="Рисунок 106">
            <a:extLst>
              <a:ext uri="{FF2B5EF4-FFF2-40B4-BE49-F238E27FC236}">
                <a16:creationId xmlns:a16="http://schemas.microsoft.com/office/drawing/2014/main" xmlns="" id="{F53CA702-EB0F-4C53-BD43-38D01341E94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7" t="43000" r="76482" b="43158"/>
          <a:stretch/>
        </p:blipFill>
        <p:spPr>
          <a:xfrm>
            <a:off x="5349279" y="2897312"/>
            <a:ext cx="454720" cy="567792"/>
          </a:xfrm>
          <a:prstGeom prst="rect">
            <a:avLst/>
          </a:prstGeom>
        </p:spPr>
      </p:pic>
      <p:pic>
        <p:nvPicPr>
          <p:cNvPr id="108" name="Рисунок 107">
            <a:extLst>
              <a:ext uri="{FF2B5EF4-FFF2-40B4-BE49-F238E27FC236}">
                <a16:creationId xmlns:a16="http://schemas.microsoft.com/office/drawing/2014/main" xmlns="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6057155" y="2882264"/>
            <a:ext cx="454720" cy="567792"/>
          </a:xfrm>
          <a:prstGeom prst="rect">
            <a:avLst/>
          </a:prstGeom>
        </p:spPr>
      </p:pic>
      <p:pic>
        <p:nvPicPr>
          <p:cNvPr id="109" name="Рисунок 108">
            <a:extLst>
              <a:ext uri="{FF2B5EF4-FFF2-40B4-BE49-F238E27FC236}">
                <a16:creationId xmlns:a16="http://schemas.microsoft.com/office/drawing/2014/main" xmlns="" id="{F53CA702-EB0F-4C53-BD43-38D01341E94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7" t="43000" r="76482" b="43158"/>
          <a:stretch/>
        </p:blipFill>
        <p:spPr>
          <a:xfrm>
            <a:off x="7537407" y="2905556"/>
            <a:ext cx="454720" cy="567792"/>
          </a:xfrm>
          <a:prstGeom prst="rect">
            <a:avLst/>
          </a:prstGeom>
        </p:spPr>
      </p:pic>
      <p:pic>
        <p:nvPicPr>
          <p:cNvPr id="110" name="Рисунок 109">
            <a:extLst>
              <a:ext uri="{FF2B5EF4-FFF2-40B4-BE49-F238E27FC236}">
                <a16:creationId xmlns:a16="http://schemas.microsoft.com/office/drawing/2014/main" xmlns="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6884119" y="2897312"/>
            <a:ext cx="454720" cy="567792"/>
          </a:xfrm>
          <a:prstGeom prst="rect">
            <a:avLst/>
          </a:prstGeom>
        </p:spPr>
      </p:pic>
      <p:pic>
        <p:nvPicPr>
          <p:cNvPr id="114" name="Рисунок 113">
            <a:extLst>
              <a:ext uri="{FF2B5EF4-FFF2-40B4-BE49-F238E27FC236}">
                <a16:creationId xmlns:a16="http://schemas.microsoft.com/office/drawing/2014/main" xmlns="" id="{F53CA702-EB0F-4C53-BD43-38D01341E94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7" t="43000" r="76482" b="43158"/>
          <a:stretch/>
        </p:blipFill>
        <p:spPr>
          <a:xfrm>
            <a:off x="7170243" y="2889740"/>
            <a:ext cx="454720" cy="567792"/>
          </a:xfrm>
          <a:prstGeom prst="rect">
            <a:avLst/>
          </a:prstGeom>
        </p:spPr>
      </p:pic>
      <p:pic>
        <p:nvPicPr>
          <p:cNvPr id="115" name="Рисунок 114">
            <a:extLst>
              <a:ext uri="{FF2B5EF4-FFF2-40B4-BE49-F238E27FC236}">
                <a16:creationId xmlns:a16="http://schemas.microsoft.com/office/drawing/2014/main" xmlns="" id="{F53CA702-EB0F-4C53-BD43-38D01341E94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7" t="43000" r="76482" b="43158"/>
          <a:stretch/>
        </p:blipFill>
        <p:spPr>
          <a:xfrm>
            <a:off x="9347049" y="2921372"/>
            <a:ext cx="454720" cy="567792"/>
          </a:xfrm>
          <a:prstGeom prst="rect">
            <a:avLst/>
          </a:prstGeom>
        </p:spPr>
      </p:pic>
      <p:pic>
        <p:nvPicPr>
          <p:cNvPr id="116" name="Рисунок 115">
            <a:extLst>
              <a:ext uri="{FF2B5EF4-FFF2-40B4-BE49-F238E27FC236}">
                <a16:creationId xmlns:a16="http://schemas.microsoft.com/office/drawing/2014/main" xmlns="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8693761" y="2913128"/>
            <a:ext cx="454720" cy="567792"/>
          </a:xfrm>
          <a:prstGeom prst="rect">
            <a:avLst/>
          </a:prstGeom>
        </p:spPr>
      </p:pic>
      <p:pic>
        <p:nvPicPr>
          <p:cNvPr id="117" name="Рисунок 116">
            <a:extLst>
              <a:ext uri="{FF2B5EF4-FFF2-40B4-BE49-F238E27FC236}">
                <a16:creationId xmlns:a16="http://schemas.microsoft.com/office/drawing/2014/main" xmlns="" id="{F53CA702-EB0F-4C53-BD43-38D01341E94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7" t="43000" r="76482" b="43158"/>
          <a:stretch/>
        </p:blipFill>
        <p:spPr>
          <a:xfrm>
            <a:off x="8979885" y="2905556"/>
            <a:ext cx="454720" cy="567792"/>
          </a:xfrm>
          <a:prstGeom prst="rect">
            <a:avLst/>
          </a:prstGeom>
        </p:spPr>
      </p:pic>
      <p:pic>
        <p:nvPicPr>
          <p:cNvPr id="118" name="Рисунок 117">
            <a:extLst>
              <a:ext uri="{FF2B5EF4-FFF2-40B4-BE49-F238E27FC236}">
                <a16:creationId xmlns:a16="http://schemas.microsoft.com/office/drawing/2014/main" xmlns="" id="{F53CA702-EB0F-4C53-BD43-38D01341E94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7" t="43000" r="76482" b="43158"/>
          <a:stretch/>
        </p:blipFill>
        <p:spPr>
          <a:xfrm>
            <a:off x="2050930" y="3618460"/>
            <a:ext cx="454720" cy="567792"/>
          </a:xfrm>
          <a:prstGeom prst="rect">
            <a:avLst/>
          </a:prstGeom>
        </p:spPr>
      </p:pic>
      <p:pic>
        <p:nvPicPr>
          <p:cNvPr id="119" name="Рисунок 118">
            <a:extLst>
              <a:ext uri="{FF2B5EF4-FFF2-40B4-BE49-F238E27FC236}">
                <a16:creationId xmlns:a16="http://schemas.microsoft.com/office/drawing/2014/main" xmlns="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1420332" y="3640816"/>
            <a:ext cx="454720" cy="567792"/>
          </a:xfrm>
          <a:prstGeom prst="rect">
            <a:avLst/>
          </a:prstGeom>
        </p:spPr>
      </p:pic>
      <p:pic>
        <p:nvPicPr>
          <p:cNvPr id="120" name="Рисунок 119">
            <a:extLst>
              <a:ext uri="{FF2B5EF4-FFF2-40B4-BE49-F238E27FC236}">
                <a16:creationId xmlns:a16="http://schemas.microsoft.com/office/drawing/2014/main" xmlns="" id="{F53CA702-EB0F-4C53-BD43-38D01341E94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7" t="43000" r="76482" b="43158"/>
          <a:stretch/>
        </p:blipFill>
        <p:spPr>
          <a:xfrm>
            <a:off x="1706456" y="3633244"/>
            <a:ext cx="454720" cy="567792"/>
          </a:xfrm>
          <a:prstGeom prst="rect">
            <a:avLst/>
          </a:prstGeom>
        </p:spPr>
      </p:pic>
      <p:pic>
        <p:nvPicPr>
          <p:cNvPr id="121" name="Рисунок 120">
            <a:extLst>
              <a:ext uri="{FF2B5EF4-FFF2-40B4-BE49-F238E27FC236}">
                <a16:creationId xmlns:a16="http://schemas.microsoft.com/office/drawing/2014/main" xmlns="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7940164" y="2897312"/>
            <a:ext cx="454720" cy="567792"/>
          </a:xfrm>
          <a:prstGeom prst="rect">
            <a:avLst/>
          </a:prstGeom>
        </p:spPr>
      </p:pic>
      <p:pic>
        <p:nvPicPr>
          <p:cNvPr id="122" name="Рисунок 121">
            <a:extLst>
              <a:ext uri="{FF2B5EF4-FFF2-40B4-BE49-F238E27FC236}">
                <a16:creationId xmlns:a16="http://schemas.microsoft.com/office/drawing/2014/main" xmlns="" id="{F53CA702-EB0F-4C53-BD43-38D01341E94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7" t="43000" r="76482" b="43158"/>
          <a:stretch/>
        </p:blipFill>
        <p:spPr>
          <a:xfrm>
            <a:off x="9679645" y="2913128"/>
            <a:ext cx="454720" cy="567792"/>
          </a:xfrm>
          <a:prstGeom prst="rect">
            <a:avLst/>
          </a:prstGeom>
        </p:spPr>
      </p:pic>
      <p:pic>
        <p:nvPicPr>
          <p:cNvPr id="61" name="Рисунок 60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81" t="31292" r="43786" b="57627"/>
          <a:stretch/>
        </p:blipFill>
        <p:spPr>
          <a:xfrm>
            <a:off x="5158792" y="1269554"/>
            <a:ext cx="2024742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645080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2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5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8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1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6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2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5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animBg="1"/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4 клас\03 МАТЕМАТИКА\1 Листопад\2 Нумерація чисел у межах мільйона\2026-09-30_13531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439" y="1239044"/>
            <a:ext cx="6411317" cy="2251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763439" y="405458"/>
            <a:ext cx="10588782" cy="646317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lIns="91425" tIns="45713" rIns="91425" bIns="45713" rtlCol="0">
            <a:spAutoFit/>
          </a:bodyPr>
          <a:lstStyle/>
          <a:p>
            <a:pPr algn="ctr"/>
            <a:r>
              <a:rPr lang="ru-RU" sz="3600" b="1" dirty="0"/>
              <a:t>Скільки </a:t>
            </a:r>
            <a:r>
              <a:rPr lang="ru-RU" sz="3600" b="1" dirty="0" err="1"/>
              <a:t>кубиків</a:t>
            </a:r>
            <a:r>
              <a:rPr lang="ru-RU" sz="3600" b="1" dirty="0"/>
              <a:t> </a:t>
            </a:r>
            <a:r>
              <a:rPr lang="ru-RU" sz="3600" b="1" dirty="0" err="1"/>
              <a:t>зображено</a:t>
            </a:r>
            <a:r>
              <a:rPr lang="ru-RU" sz="3600" b="1" dirty="0"/>
              <a:t> на кожному </a:t>
            </a:r>
            <a:r>
              <a:rPr lang="ru-RU" sz="3600" b="1" dirty="0" err="1"/>
              <a:t>малюнку</a:t>
            </a:r>
            <a:r>
              <a:rPr lang="ru-RU" sz="3600" b="1" dirty="0"/>
              <a:t>?</a:t>
            </a:r>
            <a:endParaRPr lang="uk-UA" sz="3600" b="1" dirty="0">
              <a:solidFill>
                <a:schemeClr val="bg1"/>
              </a:solidFill>
            </a:endParaRPr>
          </a:p>
        </p:txBody>
      </p:sp>
      <p:sp>
        <p:nvSpPr>
          <p:cNvPr id="44" name="Прямоугольник 43">
            <a:extLst>
              <a:ext uri="{FF2B5EF4-FFF2-40B4-BE49-F238E27FC236}">
                <a16:creationId xmlns:a16="http://schemas.microsoft.com/office/drawing/2014/main" xmlns="" id="{F6E7EC80-9589-4937-924A-CEEA2719A5E3}"/>
              </a:ext>
            </a:extLst>
          </p:cNvPr>
          <p:cNvSpPr/>
          <p:nvPr/>
        </p:nvSpPr>
        <p:spPr>
          <a:xfrm>
            <a:off x="0" y="6094090"/>
            <a:ext cx="979463" cy="735988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Ст.42 </a:t>
            </a:r>
          </a:p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№217</a:t>
            </a:r>
            <a:endParaRPr lang="ru-RU" sz="2400" b="1" dirty="0">
              <a:solidFill>
                <a:schemeClr val="bg1"/>
              </a:solidFill>
            </a:endParaRPr>
          </a:p>
        </p:txBody>
      </p:sp>
      <p:pic>
        <p:nvPicPr>
          <p:cNvPr id="1029" name="Picture 5" descr="D:\4 клас\03 МАТЕМАТИКА\1 Листопад\2 Нумерація чисел у межах мільйона\2026-09-28_22480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0834" y="4149874"/>
            <a:ext cx="1385162" cy="232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4885757" y="3490346"/>
            <a:ext cx="1494306" cy="523220"/>
          </a:xfrm>
          <a:prstGeom prst="rect">
            <a:avLst/>
          </a:prstGeom>
          <a:solidFill>
            <a:srgbClr val="00B05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/>
              <a:t>4 тисячі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953839" y="3505621"/>
            <a:ext cx="1424242" cy="523220"/>
          </a:xfrm>
          <a:prstGeom prst="rect">
            <a:avLst/>
          </a:prstGeom>
          <a:solidFill>
            <a:srgbClr val="00B05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/>
              <a:t>6 </a:t>
            </a:r>
            <a:r>
              <a:rPr lang="ru-RU" sz="2800" b="1" dirty="0" err="1" smtClean="0"/>
              <a:t>тисяч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969097" y="3521123"/>
            <a:ext cx="555525" cy="523220"/>
          </a:xfrm>
          <a:prstGeom prst="rect">
            <a:avLst/>
          </a:prstGeom>
          <a:solidFill>
            <a:srgbClr val="7030A0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/>
              <a:t>&gt;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4885757" y="4212246"/>
            <a:ext cx="1494306" cy="523220"/>
          </a:xfrm>
          <a:prstGeom prst="rect">
            <a:avLst/>
          </a:prstGeom>
          <a:solidFill>
            <a:srgbClr val="00B05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 smtClean="0"/>
              <a:t>4.000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1953839" y="4227521"/>
            <a:ext cx="1424242" cy="523220"/>
          </a:xfrm>
          <a:prstGeom prst="rect">
            <a:avLst/>
          </a:prstGeom>
          <a:solidFill>
            <a:srgbClr val="00B05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 smtClean="0"/>
              <a:t>6.000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3969097" y="4243023"/>
            <a:ext cx="555525" cy="523220"/>
          </a:xfrm>
          <a:prstGeom prst="rect">
            <a:avLst/>
          </a:prstGeom>
          <a:solidFill>
            <a:srgbClr val="7030A0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/>
              <a:t>&gt;</a:t>
            </a:r>
            <a:endParaRPr lang="ru-RU" sz="2800" b="1" dirty="0">
              <a:solidFill>
                <a:schemeClr val="bg1"/>
              </a:solidFill>
            </a:endParaRPr>
          </a:p>
        </p:txBody>
      </p:sp>
      <p:pic>
        <p:nvPicPr>
          <p:cNvPr id="2051" name="Picture 3" descr="D:\4 клас\03 МАТЕМАТИКА\1 Листопад\2 Нумерація чисел у межах мільйона\2026-09-30_14043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154" y="4860342"/>
            <a:ext cx="8324027" cy="1652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7460183" y="1680710"/>
            <a:ext cx="3024336" cy="304698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/>
              <a:t>1 тис. </a:t>
            </a:r>
            <a:r>
              <a:rPr lang="ru-RU" sz="3200" b="1" dirty="0" smtClean="0"/>
              <a:t>__ </a:t>
            </a:r>
            <a:r>
              <a:rPr lang="ru-RU" sz="3200" b="1" dirty="0"/>
              <a:t>5 тис. </a:t>
            </a:r>
            <a:r>
              <a:rPr lang="ru-RU" sz="3200" b="1" dirty="0" smtClean="0"/>
              <a:t>     </a:t>
            </a:r>
          </a:p>
          <a:p>
            <a:r>
              <a:rPr lang="ru-RU" sz="3200" b="1" dirty="0" smtClean="0"/>
              <a:t>7 </a:t>
            </a:r>
            <a:r>
              <a:rPr lang="ru-RU" sz="3200" b="1" dirty="0"/>
              <a:t>тис. </a:t>
            </a:r>
            <a:r>
              <a:rPr lang="ru-RU" sz="3200" b="1" dirty="0" smtClean="0"/>
              <a:t>__ </a:t>
            </a:r>
            <a:r>
              <a:rPr lang="ru-RU" sz="3200" b="1" dirty="0"/>
              <a:t>3 тис. </a:t>
            </a:r>
            <a:endParaRPr lang="ru-RU" sz="3200" b="1" dirty="0" smtClean="0"/>
          </a:p>
          <a:p>
            <a:r>
              <a:rPr lang="ru-RU" sz="3200" b="1" dirty="0" smtClean="0"/>
              <a:t>9 </a:t>
            </a:r>
            <a:r>
              <a:rPr lang="ru-RU" sz="3200" b="1" dirty="0"/>
              <a:t>тис. </a:t>
            </a:r>
            <a:r>
              <a:rPr lang="ru-RU" sz="3200" b="1" dirty="0" smtClean="0"/>
              <a:t>__ </a:t>
            </a:r>
            <a:r>
              <a:rPr lang="ru-RU" sz="3200" b="1" dirty="0"/>
              <a:t>10 тис. </a:t>
            </a:r>
            <a:endParaRPr lang="ru-RU" sz="3200" b="1" dirty="0" smtClean="0"/>
          </a:p>
          <a:p>
            <a:r>
              <a:rPr lang="ru-RU" sz="3200" b="1" dirty="0" smtClean="0"/>
              <a:t>2.000 __ 4.000      </a:t>
            </a:r>
          </a:p>
          <a:p>
            <a:r>
              <a:rPr lang="ru-RU" sz="3200" b="1" dirty="0" smtClean="0"/>
              <a:t>8.000 __ 5.000      </a:t>
            </a:r>
          </a:p>
          <a:p>
            <a:r>
              <a:rPr lang="ru-RU" sz="3200" b="1" dirty="0" smtClean="0"/>
              <a:t>9.000 __ 10.000</a:t>
            </a:r>
            <a:endParaRPr lang="ru-RU" sz="3200" b="1" dirty="0"/>
          </a:p>
        </p:txBody>
      </p:sp>
      <p:sp>
        <p:nvSpPr>
          <p:cNvPr id="22" name="Скругленный прямоугольник 9">
            <a:extLst>
              <a:ext uri="{FF2B5EF4-FFF2-40B4-BE49-F238E27FC236}">
                <a16:creationId xmlns:a16="http://schemas.microsoft.com/office/drawing/2014/main" xmlns="" id="{7BE113B6-F534-4DDE-B52F-FA451595F34D}"/>
              </a:ext>
            </a:extLst>
          </p:cNvPr>
          <p:cNvSpPr/>
          <p:nvPr/>
        </p:nvSpPr>
        <p:spPr>
          <a:xfrm>
            <a:off x="7460183" y="1076715"/>
            <a:ext cx="3024336" cy="603995"/>
          </a:xfrm>
          <a:prstGeom prst="round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800" b="1" dirty="0" err="1" smtClean="0">
                <a:solidFill>
                  <a:srgbClr val="7030A0"/>
                </a:solidFill>
              </a:rPr>
              <a:t>Порівняйте</a:t>
            </a:r>
            <a:r>
              <a:rPr lang="ru-RU" sz="2800" b="1" dirty="0" smtClean="0">
                <a:solidFill>
                  <a:srgbClr val="7030A0"/>
                </a:solidFill>
              </a:rPr>
              <a:t> числа</a:t>
            </a:r>
            <a:endParaRPr lang="uk-UA" sz="2800" b="1" dirty="0">
              <a:solidFill>
                <a:srgbClr val="7030A0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8540303" y="2133650"/>
            <a:ext cx="555525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rgbClr val="FFFF00"/>
                </a:solidFill>
              </a:rPr>
              <a:t>&gt;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8538205" y="3617971"/>
            <a:ext cx="555525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rgbClr val="FFFF00"/>
                </a:solidFill>
              </a:rPr>
              <a:t>&gt;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8536107" y="1655935"/>
            <a:ext cx="555525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FF00"/>
                </a:solidFill>
              </a:rPr>
              <a:t>&lt;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8555275" y="2619429"/>
            <a:ext cx="555525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FF00"/>
                </a:solidFill>
              </a:rPr>
              <a:t>&lt;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8468295" y="3069754"/>
            <a:ext cx="555525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FF00"/>
                </a:solidFill>
              </a:rPr>
              <a:t>&lt;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8468295" y="4069155"/>
            <a:ext cx="555525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FF00"/>
                </a:solidFill>
              </a:rPr>
              <a:t>&lt;</a:t>
            </a:r>
            <a:endParaRPr lang="ru-RU" sz="32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727629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7" grpId="0" animBg="1"/>
      <p:bldP spid="18" grpId="0" animBg="1"/>
      <p:bldP spid="19" grpId="0" animBg="1"/>
      <p:bldP spid="4" grpId="0" animBg="1"/>
      <p:bldP spid="22" grpId="0" animBg="1"/>
      <p:bldP spid="23" grpId="0"/>
      <p:bldP spid="24" grpId="0"/>
      <p:bldP spid="25" grpId="0"/>
      <p:bldP spid="26" grpId="0"/>
      <p:bldP spid="28" grpId="0"/>
      <p:bldP spid="2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2" descr="D:\Картинки до тестів\Емоції Листя\0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2391" y="4087864"/>
            <a:ext cx="2403730" cy="2403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619423" y="405458"/>
            <a:ext cx="10837204" cy="646317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lIns="91425" tIns="45713" rIns="91425" bIns="45713" rtlCol="0">
            <a:spAutoFit/>
          </a:bodyPr>
          <a:lstStyle/>
          <a:p>
            <a:pPr algn="ctr"/>
            <a:r>
              <a:rPr lang="ru-RU" sz="3600" b="1" dirty="0" smtClean="0"/>
              <a:t>Розгляньте, </a:t>
            </a:r>
            <a:r>
              <a:rPr lang="ru-RU" sz="3600" b="1" dirty="0"/>
              <a:t>як </a:t>
            </a:r>
            <a:r>
              <a:rPr lang="ru-RU" sz="3600" b="1" dirty="0" err="1"/>
              <a:t>знаходили</a:t>
            </a:r>
            <a:r>
              <a:rPr lang="ru-RU" sz="3600" b="1" dirty="0"/>
              <a:t> </a:t>
            </a:r>
            <a:r>
              <a:rPr lang="ru-RU" sz="3600" b="1" dirty="0" err="1"/>
              <a:t>суми</a:t>
            </a:r>
            <a:r>
              <a:rPr lang="ru-RU" sz="3600" b="1" dirty="0"/>
              <a:t> в </a:t>
            </a:r>
            <a:r>
              <a:rPr lang="ru-RU" sz="3600" b="1" dirty="0" err="1"/>
              <a:t>першому</a:t>
            </a:r>
            <a:r>
              <a:rPr lang="ru-RU" sz="3600" b="1" dirty="0"/>
              <a:t> </a:t>
            </a:r>
            <a:r>
              <a:rPr lang="ru-RU" sz="3600" b="1" dirty="0" err="1" smtClean="0"/>
              <a:t>стовпчику</a:t>
            </a:r>
            <a:r>
              <a:rPr lang="ru-RU" sz="3600" b="1" dirty="0" smtClean="0"/>
              <a:t> </a:t>
            </a:r>
            <a:endParaRPr lang="uk-UA" sz="3600" b="1" dirty="0">
              <a:solidFill>
                <a:schemeClr val="bg1"/>
              </a:solidFill>
            </a:endParaRPr>
          </a:p>
        </p:txBody>
      </p:sp>
      <p:sp>
        <p:nvSpPr>
          <p:cNvPr id="43" name="Скругленный прямоугольник 9">
            <a:extLst>
              <a:ext uri="{FF2B5EF4-FFF2-40B4-BE49-F238E27FC236}">
                <a16:creationId xmlns:a16="http://schemas.microsoft.com/office/drawing/2014/main" xmlns="" id="{7BE113B6-F534-4DDE-B52F-FA451595F34D}"/>
              </a:ext>
            </a:extLst>
          </p:cNvPr>
          <p:cNvSpPr/>
          <p:nvPr/>
        </p:nvSpPr>
        <p:spPr>
          <a:xfrm>
            <a:off x="759202" y="1701602"/>
            <a:ext cx="10805438" cy="1459887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3200" b="1" dirty="0"/>
              <a:t>3 + 4 = 7 </a:t>
            </a:r>
            <a:r>
              <a:rPr lang="ru-RU" sz="3200" b="1" dirty="0" smtClean="0"/>
              <a:t>                     6 </a:t>
            </a:r>
            <a:r>
              <a:rPr lang="ru-RU" sz="3200" b="1" dirty="0"/>
              <a:t>+ </a:t>
            </a:r>
            <a:r>
              <a:rPr lang="ru-RU" sz="3200" b="1" dirty="0" smtClean="0"/>
              <a:t>2 =                           8 </a:t>
            </a:r>
            <a:r>
              <a:rPr lang="ru-RU" sz="3200" b="1" dirty="0"/>
              <a:t>– 2 </a:t>
            </a:r>
            <a:r>
              <a:rPr lang="ru-RU" sz="3200" b="1" dirty="0" smtClean="0"/>
              <a:t>=</a:t>
            </a:r>
          </a:p>
          <a:p>
            <a:r>
              <a:rPr lang="ru-RU" sz="3200" b="1" dirty="0" smtClean="0"/>
              <a:t>3 </a:t>
            </a:r>
            <a:r>
              <a:rPr lang="ru-RU" sz="3200" b="1" dirty="0"/>
              <a:t>т. + 4 т</a:t>
            </a:r>
            <a:r>
              <a:rPr lang="ru-RU" sz="3200" b="1" dirty="0" smtClean="0"/>
              <a:t>. = </a:t>
            </a:r>
            <a:r>
              <a:rPr lang="ru-RU" sz="3200" b="1" dirty="0"/>
              <a:t>7 т. </a:t>
            </a:r>
            <a:r>
              <a:rPr lang="ru-RU" sz="3200" b="1" dirty="0" smtClean="0"/>
              <a:t>          6тис </a:t>
            </a:r>
            <a:r>
              <a:rPr lang="ru-RU" sz="3200" b="1" dirty="0"/>
              <a:t>+ </a:t>
            </a:r>
            <a:r>
              <a:rPr lang="ru-RU" sz="3200" b="1" dirty="0" smtClean="0"/>
              <a:t>2тис =               8тис </a:t>
            </a:r>
            <a:r>
              <a:rPr lang="ru-RU" sz="3200" b="1" dirty="0"/>
              <a:t>– </a:t>
            </a:r>
            <a:r>
              <a:rPr lang="ru-RU" sz="3200" b="1" dirty="0" smtClean="0"/>
              <a:t>6тис = </a:t>
            </a:r>
          </a:p>
          <a:p>
            <a:r>
              <a:rPr lang="ru-RU" sz="3200" b="1" dirty="0" smtClean="0"/>
              <a:t>3.000+4.000=7.000  6.000+2.000=               8.000–6.000=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44" name="Прямоугольник 43">
            <a:extLst>
              <a:ext uri="{FF2B5EF4-FFF2-40B4-BE49-F238E27FC236}">
                <a16:creationId xmlns:a16="http://schemas.microsoft.com/office/drawing/2014/main" xmlns="" id="{F6E7EC80-9589-4937-924A-CEEA2719A5E3}"/>
              </a:ext>
            </a:extLst>
          </p:cNvPr>
          <p:cNvSpPr/>
          <p:nvPr/>
        </p:nvSpPr>
        <p:spPr>
          <a:xfrm>
            <a:off x="0" y="6123600"/>
            <a:ext cx="1843559" cy="735988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Ст.42 </a:t>
            </a:r>
          </a:p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№218-220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524079" y="2566282"/>
            <a:ext cx="11521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8.000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27435" y="1197546"/>
            <a:ext cx="3806851" cy="46166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7030A0"/>
                </a:solidFill>
              </a:rPr>
              <a:t>Обчисліть </a:t>
            </a:r>
            <a:r>
              <a:rPr lang="ru-RU" sz="2400" b="1" dirty="0">
                <a:solidFill>
                  <a:srgbClr val="7030A0"/>
                </a:solidFill>
              </a:rPr>
              <a:t>за </a:t>
            </a:r>
            <a:r>
              <a:rPr lang="ru-RU" sz="2400" b="1" dirty="0" err="1" smtClean="0">
                <a:solidFill>
                  <a:srgbClr val="7030A0"/>
                </a:solidFill>
              </a:rPr>
              <a:t>зразком</a:t>
            </a:r>
            <a:endParaRPr lang="uk-UA" sz="2400" b="1" dirty="0">
              <a:solidFill>
                <a:srgbClr val="7030A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524079" y="2126151"/>
            <a:ext cx="129614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8 тис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0271373" y="2628995"/>
            <a:ext cx="11521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2 000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0196487" y="2126150"/>
            <a:ext cx="122701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2 тис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727436" y="3244369"/>
            <a:ext cx="8820980" cy="46166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7030A0"/>
                </a:solidFill>
              </a:rPr>
              <a:t>Прочитайте </a:t>
            </a:r>
            <a:r>
              <a:rPr lang="ru-RU" sz="2400" b="1" dirty="0">
                <a:solidFill>
                  <a:srgbClr val="7030A0"/>
                </a:solidFill>
              </a:rPr>
              <a:t>числа четвертого </a:t>
            </a:r>
            <a:r>
              <a:rPr lang="ru-RU" sz="2400" b="1" dirty="0" err="1">
                <a:solidFill>
                  <a:srgbClr val="7030A0"/>
                </a:solidFill>
              </a:rPr>
              <a:t>розряду</a:t>
            </a:r>
            <a:r>
              <a:rPr lang="ru-RU" sz="2400" b="1" dirty="0">
                <a:solidFill>
                  <a:srgbClr val="7030A0"/>
                </a:solidFill>
              </a:rPr>
              <a:t> в порядку </a:t>
            </a:r>
            <a:r>
              <a:rPr lang="ru-RU" sz="2400" b="1" dirty="0" err="1">
                <a:solidFill>
                  <a:srgbClr val="7030A0"/>
                </a:solidFill>
              </a:rPr>
              <a:t>збільшення</a:t>
            </a:r>
            <a:r>
              <a:rPr lang="ru-RU" sz="2400" b="1" dirty="0">
                <a:solidFill>
                  <a:srgbClr val="7030A0"/>
                </a:solidFill>
              </a:rPr>
              <a:t>. 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759202" y="3844868"/>
            <a:ext cx="5431377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8000</a:t>
            </a:r>
            <a:r>
              <a:rPr lang="ru-RU" sz="3200" b="1" dirty="0"/>
              <a:t>, 6000, 3000, 4000, 5000.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727435" y="4636164"/>
            <a:ext cx="8892988" cy="46166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b="1" dirty="0" err="1" smtClean="0">
                <a:solidFill>
                  <a:srgbClr val="7030A0"/>
                </a:solidFill>
              </a:rPr>
              <a:t>Назвіть</a:t>
            </a:r>
            <a:r>
              <a:rPr lang="ru-RU" sz="2400" b="1" dirty="0" smtClean="0">
                <a:solidFill>
                  <a:srgbClr val="7030A0"/>
                </a:solidFill>
              </a:rPr>
              <a:t> </a:t>
            </a:r>
            <a:r>
              <a:rPr lang="ru-RU" sz="2400" b="1" dirty="0" err="1">
                <a:solidFill>
                  <a:srgbClr val="7030A0"/>
                </a:solidFill>
              </a:rPr>
              <a:t>найбільше</a:t>
            </a:r>
            <a:r>
              <a:rPr lang="ru-RU" sz="2400" b="1" dirty="0">
                <a:solidFill>
                  <a:srgbClr val="7030A0"/>
                </a:solidFill>
              </a:rPr>
              <a:t> число і </a:t>
            </a:r>
            <a:r>
              <a:rPr lang="ru-RU" sz="2400" b="1" dirty="0" err="1">
                <a:solidFill>
                  <a:srgbClr val="7030A0"/>
                </a:solidFill>
              </a:rPr>
              <a:t>найменше</a:t>
            </a:r>
            <a:r>
              <a:rPr lang="ru-RU" sz="2400" b="1" dirty="0">
                <a:solidFill>
                  <a:srgbClr val="7030A0"/>
                </a:solidFill>
              </a:rPr>
              <a:t> число серед </a:t>
            </a:r>
            <a:r>
              <a:rPr lang="ru-RU" sz="2400" b="1" dirty="0" err="1">
                <a:solidFill>
                  <a:srgbClr val="7030A0"/>
                </a:solidFill>
              </a:rPr>
              <a:t>поданих</a:t>
            </a:r>
            <a:r>
              <a:rPr lang="ru-RU" sz="2400" b="1" dirty="0">
                <a:solidFill>
                  <a:srgbClr val="7030A0"/>
                </a:solidFill>
              </a:rPr>
              <a:t> </a:t>
            </a:r>
            <a:r>
              <a:rPr lang="ru-RU" sz="2400" b="1" dirty="0" smtClean="0">
                <a:solidFill>
                  <a:srgbClr val="7030A0"/>
                </a:solidFill>
              </a:rPr>
              <a:t>чисел</a:t>
            </a:r>
            <a:endParaRPr lang="ru-RU" sz="2400" b="1" dirty="0">
              <a:solidFill>
                <a:srgbClr val="7030A0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759202" y="5229994"/>
            <a:ext cx="6475494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6000</a:t>
            </a:r>
            <a:r>
              <a:rPr lang="ru-RU" sz="3200" b="1" dirty="0"/>
              <a:t>, 1000, 7000, 9000, 8000, 5000</a:t>
            </a:r>
          </a:p>
        </p:txBody>
      </p:sp>
    </p:spTree>
    <p:extLst>
      <p:ext uri="{BB962C8B-B14F-4D97-AF65-F5344CB8AC3E}">
        <p14:creationId xmlns:p14="http://schemas.microsoft.com/office/powerpoint/2010/main" val="71472726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  <p:bldP spid="13" grpId="0"/>
      <p:bldP spid="14" grpId="0"/>
      <p:bldP spid="2" grpId="0" animBg="1"/>
      <p:bldP spid="16" grpId="0" animBg="1"/>
      <p:bldP spid="3" grpId="0" animBg="1"/>
      <p:bldP spid="1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651690" y="2127842"/>
            <a:ext cx="8583037" cy="156966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/>
              <a:t>743 – </a:t>
            </a:r>
            <a:r>
              <a:rPr lang="ru-RU" sz="3200" b="1" dirty="0" smtClean="0"/>
              <a:t>569 =           </a:t>
            </a:r>
            <a:r>
              <a:rPr lang="ru-RU" sz="3200" b="1" dirty="0"/>
              <a:t>780 : 3</a:t>
            </a:r>
            <a:r>
              <a:rPr lang="ru-RU" sz="3200" b="1" dirty="0" smtClean="0"/>
              <a:t> = </a:t>
            </a:r>
            <a:r>
              <a:rPr lang="ru-RU" sz="3200" b="1" dirty="0" smtClean="0">
                <a:solidFill>
                  <a:srgbClr val="FFFF00"/>
                </a:solidFill>
              </a:rPr>
              <a:t>          </a:t>
            </a:r>
            <a:r>
              <a:rPr lang="ru-RU" sz="3200" b="1" dirty="0" smtClean="0"/>
              <a:t>  585 </a:t>
            </a:r>
            <a:r>
              <a:rPr lang="ru-RU" sz="3200" b="1" dirty="0"/>
              <a:t>: 5 : 3</a:t>
            </a:r>
            <a:r>
              <a:rPr lang="ru-RU" sz="3200" b="1" dirty="0" smtClean="0"/>
              <a:t> =</a:t>
            </a:r>
          </a:p>
          <a:p>
            <a:r>
              <a:rPr lang="ru-RU" sz="3200" b="1" dirty="0" smtClean="0"/>
              <a:t>  </a:t>
            </a:r>
          </a:p>
          <a:p>
            <a:r>
              <a:rPr lang="ru-RU" sz="3200" b="1" dirty="0" smtClean="0"/>
              <a:t>472 </a:t>
            </a:r>
            <a:r>
              <a:rPr lang="ru-RU" sz="3200" b="1" dirty="0"/>
              <a:t>+ 199 </a:t>
            </a:r>
            <a:r>
              <a:rPr lang="ru-RU" sz="3200" b="1" dirty="0" smtClean="0"/>
              <a:t>=           107 </a:t>
            </a:r>
            <a:r>
              <a:rPr lang="ru-RU" sz="3200" b="1" dirty="0"/>
              <a:t>· 6 </a:t>
            </a:r>
            <a:r>
              <a:rPr lang="ru-RU" sz="3200" b="1" dirty="0" smtClean="0"/>
              <a:t>=             112 </a:t>
            </a:r>
            <a:r>
              <a:rPr lang="ru-RU" sz="3200" b="1" dirty="0"/>
              <a:t>· 3 : 6 </a:t>
            </a:r>
            <a:r>
              <a:rPr lang="ru-RU" sz="3200" b="1" dirty="0" smtClean="0"/>
              <a:t>=</a:t>
            </a:r>
            <a:endParaRPr lang="ru-RU" sz="3200" b="1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F6E7EC80-9589-4937-924A-CEEA2719A5E3}"/>
              </a:ext>
            </a:extLst>
          </p:cNvPr>
          <p:cNvSpPr/>
          <p:nvPr/>
        </p:nvSpPr>
        <p:spPr>
          <a:xfrm>
            <a:off x="0" y="6094090"/>
            <a:ext cx="1267495" cy="735988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Ст.43 </a:t>
            </a:r>
          </a:p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№221</a:t>
            </a:r>
            <a:endParaRPr lang="ru-RU" sz="2400" b="1" dirty="0">
              <a:solidFill>
                <a:schemeClr val="bg1"/>
              </a:solidFill>
            </a:endParaRPr>
          </a:p>
        </p:txBody>
      </p:sp>
      <p:pic>
        <p:nvPicPr>
          <p:cNvPr id="9" name="Picture 2" descr="D:\Картинки до тестів\Емоції Листя\0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415" y="3316959"/>
            <a:ext cx="1627209" cy="2200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2" name="Прямоугольник 61"/>
          <p:cNvSpPr/>
          <p:nvPr/>
        </p:nvSpPr>
        <p:spPr>
          <a:xfrm>
            <a:off x="4631160" y="2081676"/>
            <a:ext cx="95681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174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763439" y="434233"/>
            <a:ext cx="10471288" cy="691305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4000" b="1" dirty="0" err="1"/>
              <a:t>Удосконалення</a:t>
            </a:r>
            <a:r>
              <a:rPr lang="ru-RU" sz="4000" b="1" dirty="0"/>
              <a:t> </a:t>
            </a:r>
            <a:r>
              <a:rPr lang="ru-RU" sz="4000" b="1" dirty="0" err="1"/>
              <a:t>обчислювальних</a:t>
            </a:r>
            <a:r>
              <a:rPr lang="ru-RU" sz="4000" b="1" dirty="0"/>
              <a:t> навичок</a:t>
            </a:r>
            <a:endParaRPr lang="ru-RU" sz="4000" b="1" dirty="0">
              <a:solidFill>
                <a:srgbClr val="FFFF00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7145329" y="2081675"/>
            <a:ext cx="84474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260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4631159" y="3117174"/>
            <a:ext cx="85758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671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7094846" y="3100356"/>
            <a:ext cx="9457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642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8540303" y="1566139"/>
            <a:ext cx="83831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7030A0"/>
                </a:solidFill>
              </a:rPr>
              <a:t>117</a:t>
            </a:r>
            <a:endParaRPr lang="ru-RU" sz="3200" b="1" dirty="0">
              <a:solidFill>
                <a:srgbClr val="7030A0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10154607" y="2081674"/>
            <a:ext cx="76196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39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12" name="Скругленный прямоугольник 9">
            <a:extLst>
              <a:ext uri="{FF2B5EF4-FFF2-40B4-BE49-F238E27FC236}">
                <a16:creationId xmlns:a16="http://schemas.microsoft.com/office/drawing/2014/main" xmlns="" id="{7BE113B6-F534-4DDE-B52F-FA451595F34D}"/>
              </a:ext>
            </a:extLst>
          </p:cNvPr>
          <p:cNvSpPr/>
          <p:nvPr/>
        </p:nvSpPr>
        <p:spPr>
          <a:xfrm>
            <a:off x="2669747" y="1241622"/>
            <a:ext cx="4464496" cy="603995"/>
          </a:xfrm>
          <a:prstGeom prst="round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800" b="1" dirty="0" err="1" smtClean="0">
                <a:solidFill>
                  <a:srgbClr val="7030A0"/>
                </a:solidFill>
              </a:rPr>
              <a:t>Виконайте</a:t>
            </a:r>
            <a:r>
              <a:rPr lang="ru-RU" sz="2800" b="1" dirty="0" smtClean="0">
                <a:solidFill>
                  <a:srgbClr val="7030A0"/>
                </a:solidFill>
              </a:rPr>
              <a:t> дії у стовпчик</a:t>
            </a:r>
            <a:endParaRPr lang="uk-UA" sz="2800" b="1" dirty="0">
              <a:solidFill>
                <a:srgbClr val="7030A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8692703" y="2732184"/>
            <a:ext cx="83831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7030A0"/>
                </a:solidFill>
              </a:rPr>
              <a:t>336</a:t>
            </a:r>
            <a:endParaRPr lang="ru-RU" sz="3200" b="1" dirty="0">
              <a:solidFill>
                <a:srgbClr val="7030A0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0204700" y="3094512"/>
            <a:ext cx="76196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56</a:t>
            </a:r>
            <a:endParaRPr lang="ru-RU" sz="32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552004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/>
      <p:bldP spid="14" grpId="0"/>
      <p:bldP spid="15" grpId="0"/>
      <p:bldP spid="21" grpId="0"/>
      <p:bldP spid="22" grpId="0"/>
      <p:bldP spid="23" grpId="0"/>
      <p:bldP spid="13" grpId="0"/>
      <p:bldP spid="1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4" descr="D:\Картинки до тестів\Емоції Листя\0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2351" y="3069810"/>
            <a:ext cx="2118012" cy="2118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956114" y="405458"/>
            <a:ext cx="10297144" cy="720080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ru-RU" sz="4000" b="1" dirty="0" smtClean="0"/>
              <a:t>Розв’яжіть задачу </a:t>
            </a:r>
            <a:r>
              <a:rPr lang="ru-RU" sz="4000" b="1" dirty="0" err="1" smtClean="0"/>
              <a:t>виразом</a:t>
            </a:r>
            <a:endParaRPr lang="ru-RU" sz="4000" b="1" dirty="0" smtClean="0"/>
          </a:p>
        </p:txBody>
      </p:sp>
      <p:sp>
        <p:nvSpPr>
          <p:cNvPr id="21" name="Прямоугольник 4">
            <a:extLst>
              <a:ext uri="{FF2B5EF4-FFF2-40B4-BE49-F238E27FC236}">
                <a16:creationId xmlns:a16="http://schemas.microsoft.com/office/drawing/2014/main" xmlns="" id="{F6E7EC80-9589-4937-924A-CEEA2719A5E3}"/>
              </a:ext>
            </a:extLst>
          </p:cNvPr>
          <p:cNvSpPr/>
          <p:nvPr/>
        </p:nvSpPr>
        <p:spPr>
          <a:xfrm>
            <a:off x="-1" y="6094090"/>
            <a:ext cx="1267496" cy="735988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Ст.36 </a:t>
            </a:r>
          </a:p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№190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956114" y="1341561"/>
            <a:ext cx="10104469" cy="156966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3200" b="1" dirty="0"/>
              <a:t>За час усієї </a:t>
            </a:r>
            <a:r>
              <a:rPr lang="ru-RU" sz="3200" b="1" dirty="0" err="1"/>
              <a:t>подорожі</a:t>
            </a:r>
            <a:r>
              <a:rPr lang="ru-RU" sz="3200" b="1" dirty="0"/>
              <a:t> </a:t>
            </a:r>
            <a:r>
              <a:rPr lang="ru-RU" sz="3200" b="1" dirty="0" err="1"/>
              <a:t>туристи</a:t>
            </a:r>
            <a:r>
              <a:rPr lang="ru-RU" sz="3200" b="1" dirty="0"/>
              <a:t> </a:t>
            </a:r>
            <a:r>
              <a:rPr lang="ru-RU" sz="3200" b="1" dirty="0" err="1"/>
              <a:t>проїхали</a:t>
            </a:r>
            <a:r>
              <a:rPr lang="ru-RU" sz="3200" b="1" dirty="0"/>
              <a:t> потягом 630 км, а автобусом — </a:t>
            </a:r>
            <a:r>
              <a:rPr lang="ru-RU" sz="3200" b="1" dirty="0" err="1"/>
              <a:t>утричі</a:t>
            </a:r>
            <a:r>
              <a:rPr lang="ru-RU" sz="3200" b="1" dirty="0"/>
              <a:t> </a:t>
            </a:r>
            <a:r>
              <a:rPr lang="ru-RU" sz="3200" b="1" dirty="0" err="1"/>
              <a:t>менше</a:t>
            </a:r>
            <a:r>
              <a:rPr lang="ru-RU" sz="3200" b="1" dirty="0"/>
              <a:t>. Яка </a:t>
            </a:r>
            <a:r>
              <a:rPr lang="ru-RU" sz="3200" b="1" dirty="0" err="1" smtClean="0"/>
              <a:t>довжина</a:t>
            </a:r>
            <a:r>
              <a:rPr lang="ru-RU" sz="3200" b="1" dirty="0" smtClean="0"/>
              <a:t> </a:t>
            </a:r>
            <a:r>
              <a:rPr lang="ru-RU" sz="3200" b="1" dirty="0"/>
              <a:t>шляху </a:t>
            </a:r>
            <a:r>
              <a:rPr lang="ru-RU" sz="3200" b="1" dirty="0" err="1"/>
              <a:t>всієї</a:t>
            </a:r>
            <a:r>
              <a:rPr lang="ru-RU" sz="3200" b="1" dirty="0"/>
              <a:t> </a:t>
            </a:r>
            <a:r>
              <a:rPr lang="ru-RU" sz="3200" b="1" dirty="0" err="1"/>
              <a:t>подорожі</a:t>
            </a:r>
            <a:r>
              <a:rPr lang="ru-RU" sz="3200" b="1" dirty="0"/>
              <a:t>?</a:t>
            </a:r>
            <a:endParaRPr lang="ru-RU" sz="3200" b="1" dirty="0" smtClean="0">
              <a:solidFill>
                <a:srgbClr val="7030A0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849009" y="5315959"/>
            <a:ext cx="2200308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Відповідь: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3049317" y="5315958"/>
            <a:ext cx="7080047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err="1" smtClean="0"/>
              <a:t>довжина</a:t>
            </a:r>
            <a:r>
              <a:rPr lang="ru-RU" sz="3200" b="1" dirty="0" smtClean="0"/>
              <a:t> </a:t>
            </a:r>
            <a:r>
              <a:rPr lang="ru-RU" sz="3200" b="1" dirty="0" err="1" smtClean="0"/>
              <a:t>всієї</a:t>
            </a:r>
            <a:r>
              <a:rPr lang="ru-RU" sz="3200" b="1" dirty="0" smtClean="0"/>
              <a:t> </a:t>
            </a:r>
            <a:r>
              <a:rPr lang="ru-RU" sz="3200" b="1" dirty="0" err="1" smtClean="0"/>
              <a:t>подорожі</a:t>
            </a:r>
            <a:r>
              <a:rPr lang="ru-RU" sz="3200" b="1" dirty="0" smtClean="0"/>
              <a:t> 840 км.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955524" y="3051751"/>
            <a:ext cx="4350123" cy="107721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uk-UA" sz="3200" b="1" dirty="0" smtClean="0">
                <a:solidFill>
                  <a:schemeClr val="bg1"/>
                </a:solidFill>
              </a:rPr>
              <a:t>І – 630 км</a:t>
            </a:r>
          </a:p>
          <a:p>
            <a:r>
              <a:rPr lang="uk-UA" sz="3200" b="1" dirty="0" smtClean="0">
                <a:solidFill>
                  <a:schemeClr val="bg1"/>
                </a:solidFill>
              </a:rPr>
              <a:t>ІІ – ?км, у 3 р. &lt;</a:t>
            </a:r>
            <a:endParaRPr lang="ru-RU" sz="3200" b="1" dirty="0" smtClean="0">
              <a:solidFill>
                <a:schemeClr val="bg1"/>
              </a:solidFill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840996" y="4591172"/>
            <a:ext cx="4416642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</a:rPr>
              <a:t>630 : 3 + 630 =</a:t>
            </a:r>
            <a:endParaRPr lang="ru-RU" sz="2800" dirty="0"/>
          </a:p>
        </p:txBody>
      </p:sp>
      <p:sp>
        <p:nvSpPr>
          <p:cNvPr id="28" name="Прямоугольник 27"/>
          <p:cNvSpPr/>
          <p:nvPr/>
        </p:nvSpPr>
        <p:spPr>
          <a:xfrm>
            <a:off x="1267495" y="4112000"/>
            <a:ext cx="887445" cy="523220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FFFF00"/>
                </a:solidFill>
              </a:rPr>
              <a:t>210</a:t>
            </a:r>
            <a:endParaRPr lang="ru-RU" sz="2400" dirty="0">
              <a:solidFill>
                <a:srgbClr val="FFFF00"/>
              </a:solidFill>
            </a:endParaRPr>
          </a:p>
        </p:txBody>
      </p:sp>
      <p:sp>
        <p:nvSpPr>
          <p:cNvPr id="6" name="Правая фигурная скобка 5"/>
          <p:cNvSpPr/>
          <p:nvPr/>
        </p:nvSpPr>
        <p:spPr>
          <a:xfrm>
            <a:off x="3720583" y="3178165"/>
            <a:ext cx="415351" cy="824390"/>
          </a:xfrm>
          <a:prstGeom prst="rightBrac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4178552" y="3267193"/>
            <a:ext cx="1079086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? км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3427735" y="4591172"/>
            <a:ext cx="1728192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840 (км)</a:t>
            </a:r>
            <a:endParaRPr lang="ru-RU" sz="28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989727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4" grpId="0" animBg="1"/>
      <p:bldP spid="31" grpId="0" animBg="1"/>
      <p:bldP spid="32" grpId="0" animBg="1"/>
      <p:bldP spid="28" grpId="0"/>
      <p:bldP spid="6" grpId="0" animBg="1"/>
      <p:bldP spid="19" grpId="0"/>
      <p:bldP spid="2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961879" y="405458"/>
            <a:ext cx="10297144" cy="648072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uk-UA" sz="4000" b="1" dirty="0">
                <a:solidFill>
                  <a:schemeClr val="bg1"/>
                </a:solidFill>
              </a:rPr>
              <a:t>Домашнє завдання</a:t>
            </a:r>
          </a:p>
        </p:txBody>
      </p:sp>
      <p:sp>
        <p:nvSpPr>
          <p:cNvPr id="6" name="Прямоугольник 4">
            <a:extLst>
              <a:ext uri="{FF2B5EF4-FFF2-40B4-BE49-F238E27FC236}">
                <a16:creationId xmlns:a16="http://schemas.microsoft.com/office/drawing/2014/main" xmlns="" id="{F6E7EC80-9589-4937-924A-CEEA2719A5E3}"/>
              </a:ext>
            </a:extLst>
          </p:cNvPr>
          <p:cNvSpPr/>
          <p:nvPr/>
        </p:nvSpPr>
        <p:spPr>
          <a:xfrm>
            <a:off x="-19995" y="6022082"/>
            <a:ext cx="1215482" cy="827041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uk-UA" sz="1400" b="1" dirty="0">
                <a:solidFill>
                  <a:schemeClr val="bg1"/>
                </a:solidFill>
              </a:rPr>
              <a:t>Підручник</a:t>
            </a:r>
          </a:p>
          <a:p>
            <a:pPr algn="ctr"/>
            <a:r>
              <a:rPr lang="uk-UA" sz="2800" b="1" dirty="0" smtClean="0">
                <a:solidFill>
                  <a:schemeClr val="bg1"/>
                </a:solidFill>
              </a:rPr>
              <a:t>Ст.43</a:t>
            </a:r>
          </a:p>
        </p:txBody>
      </p:sp>
      <p:pic>
        <p:nvPicPr>
          <p:cNvPr id="8" name="Picture 2" descr="D:\Картинки до тестів\!!! Учні\634ce2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61879" y="1309472"/>
            <a:ext cx="1624633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2741905" y="4066710"/>
            <a:ext cx="7742613" cy="181588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uk-UA" sz="2800" b="1" dirty="0" smtClean="0">
                <a:solidFill>
                  <a:srgbClr val="7030A0"/>
                </a:solidFill>
              </a:rPr>
              <a:t>Сьогодні на уроці я дізнався/дізналась про…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uk-UA" sz="2800" b="1" dirty="0">
                <a:solidFill>
                  <a:srgbClr val="7030A0"/>
                </a:solidFill>
              </a:rPr>
              <a:t>Найбільш цікавим було</a:t>
            </a:r>
            <a:r>
              <a:rPr lang="uk-UA" sz="2800" b="1" dirty="0" smtClean="0">
                <a:solidFill>
                  <a:srgbClr val="7030A0"/>
                </a:solidFill>
              </a:rPr>
              <a:t>…</a:t>
            </a:r>
          </a:p>
          <a:p>
            <a:pPr marL="457200" lvl="0" indent="-457200">
              <a:buFont typeface="Wingdings" panose="05000000000000000000" pitchFamily="2" charset="2"/>
              <a:buChar char="v"/>
            </a:pPr>
            <a:r>
              <a:rPr lang="ru-RU" sz="2800" b="1" dirty="0">
                <a:solidFill>
                  <a:srgbClr val="7030A0"/>
                </a:solidFill>
              </a:rPr>
              <a:t>Мені було важко</a:t>
            </a:r>
            <a:r>
              <a:rPr lang="ru-RU" sz="2800" b="1" dirty="0" smtClean="0">
                <a:solidFill>
                  <a:srgbClr val="7030A0"/>
                </a:solidFill>
              </a:rPr>
              <a:t>...</a:t>
            </a:r>
            <a:endParaRPr lang="uk-UA" sz="2800" b="1" dirty="0">
              <a:solidFill>
                <a:srgbClr val="7030A0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uk-UA" sz="2800" b="1" dirty="0">
                <a:solidFill>
                  <a:srgbClr val="7030A0"/>
                </a:solidFill>
              </a:rPr>
              <a:t>Урок запам'ятався мені тим, що </a:t>
            </a:r>
            <a:r>
              <a:rPr lang="uk-UA" sz="2800" b="1" dirty="0" smtClean="0">
                <a:solidFill>
                  <a:srgbClr val="7030A0"/>
                </a:solidFill>
              </a:rPr>
              <a:t>…</a:t>
            </a:r>
          </a:p>
        </p:txBody>
      </p:sp>
      <p:pic>
        <p:nvPicPr>
          <p:cNvPr id="4" name="Picture 3" descr="D:\4 клас\03 МАТЕМАТИКА\1 Листопад\2 Нумерація чисел у межах мільйона\2026-09-30_14275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7654" y="1309472"/>
            <a:ext cx="8668523" cy="2192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674053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/>
          <p:cNvSpPr/>
          <p:nvPr/>
        </p:nvSpPr>
        <p:spPr>
          <a:xfrm>
            <a:off x="1318701" y="440809"/>
            <a:ext cx="9453849" cy="721306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000" b="1" dirty="0" smtClean="0">
                <a:solidFill>
                  <a:schemeClr val="bg1"/>
                </a:solidFill>
              </a:rPr>
              <a:t>Рефлексія</a:t>
            </a:r>
            <a:endParaRPr lang="uk-UA" sz="4000" b="1" dirty="0">
              <a:solidFill>
                <a:schemeClr val="bg1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318702" y="1259469"/>
            <a:ext cx="9453848" cy="52322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sz="2800" b="1" dirty="0" smtClean="0">
                <a:solidFill>
                  <a:srgbClr val="7030A0"/>
                </a:solidFill>
              </a:rPr>
              <a:t>Оцініть свою роботу на уроці геометричними фігурами</a:t>
            </a:r>
          </a:p>
        </p:txBody>
      </p:sp>
      <p:pic>
        <p:nvPicPr>
          <p:cNvPr id="1027" name="Picture 3" descr="D:\Картинки до тестів\Емоції Геметричні\Іронія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4039" y="1914098"/>
            <a:ext cx="1967573" cy="2663162"/>
          </a:xfrm>
          <a:prstGeom prst="roundRect">
            <a:avLst/>
          </a:prstGeom>
          <a:noFill/>
          <a:ln w="28575"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D:\Картинки до тестів\Емоції Геметричні\images (1)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36" r="2065"/>
          <a:stretch/>
        </p:blipFill>
        <p:spPr bwMode="auto">
          <a:xfrm>
            <a:off x="3791229" y="1917626"/>
            <a:ext cx="1822794" cy="2624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D:\Картинки до тестів\Емоції Геметричні\Ромб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8702" y="1917626"/>
            <a:ext cx="1921428" cy="2716796"/>
          </a:xfrm>
          <a:prstGeom prst="roundRect">
            <a:avLst/>
          </a:prstGeom>
          <a:noFill/>
          <a:ln w="28575"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D:\Картинки до тестів\Емоції Геметричні\Овал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4319" y="1927100"/>
            <a:ext cx="1952937" cy="2596191"/>
          </a:xfrm>
          <a:prstGeom prst="roundRect">
            <a:avLst/>
          </a:prstGeom>
          <a:noFill/>
          <a:ln w="28575"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143426" y="4853798"/>
            <a:ext cx="1974329" cy="52322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sz="2800" b="1" dirty="0" smtClean="0">
                <a:solidFill>
                  <a:schemeClr val="bg1"/>
                </a:solidFill>
              </a:rPr>
              <a:t>Було важко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802465" y="4668847"/>
            <a:ext cx="1726875" cy="954107"/>
          </a:xfrm>
          <a:prstGeom prst="rect">
            <a:avLst/>
          </a:prstGeom>
          <a:solidFill>
            <a:srgbClr val="FF0000"/>
          </a:solidFill>
          <a:ln w="38100">
            <a:solidFill>
              <a:schemeClr val="bg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sz="2800" b="1" dirty="0" smtClean="0">
                <a:solidFill>
                  <a:schemeClr val="bg1"/>
                </a:solidFill>
              </a:rPr>
              <a:t>Було легко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164039" y="4634422"/>
            <a:ext cx="1981078" cy="1384995"/>
          </a:xfrm>
          <a:prstGeom prst="rect">
            <a:avLst/>
          </a:prstGeom>
          <a:solidFill>
            <a:srgbClr val="FF99FF"/>
          </a:solidFill>
          <a:ln w="38100">
            <a:solidFill>
              <a:schemeClr val="bg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sz="2800" b="1" dirty="0" smtClean="0">
                <a:solidFill>
                  <a:srgbClr val="002060"/>
                </a:solidFill>
              </a:rPr>
              <a:t>Урок пролетів непомітно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508201" y="4614304"/>
            <a:ext cx="2624390" cy="1384995"/>
          </a:xfrm>
          <a:prstGeom prst="rect">
            <a:avLst/>
          </a:prstGeom>
          <a:solidFill>
            <a:srgbClr val="FFC000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sz="2800" b="1" dirty="0" smtClean="0">
                <a:solidFill>
                  <a:schemeClr val="bg1"/>
                </a:solidFill>
              </a:rPr>
              <a:t>Готовий/готова працювати далі</a:t>
            </a:r>
          </a:p>
        </p:txBody>
      </p:sp>
    </p:spTree>
    <p:extLst>
      <p:ext uri="{BB962C8B-B14F-4D97-AF65-F5344CB8AC3E}">
        <p14:creationId xmlns:p14="http://schemas.microsoft.com/office/powerpoint/2010/main" val="3936272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13264</TotalTime>
  <Words>470</Words>
  <Application>Microsoft Office PowerPoint</Application>
  <PresentationFormat>Произвольный</PresentationFormat>
  <Paragraphs>137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Esmiralda Ivanova</dc:creator>
  <cp:lastModifiedBy>Esmiralda Ivanova</cp:lastModifiedBy>
  <cp:revision>1049</cp:revision>
  <dcterms:created xsi:type="dcterms:W3CDTF">2025-08-27T14:01:18Z</dcterms:created>
  <dcterms:modified xsi:type="dcterms:W3CDTF">2026-10-01T08:42:51Z</dcterms:modified>
</cp:coreProperties>
</file>