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82" r:id="rId2"/>
    <p:sldId id="902" r:id="rId3"/>
    <p:sldId id="904" r:id="rId4"/>
    <p:sldId id="286" r:id="rId5"/>
    <p:sldId id="828" r:id="rId6"/>
    <p:sldId id="901" r:id="rId7"/>
    <p:sldId id="896" r:id="rId8"/>
    <p:sldId id="906" r:id="rId9"/>
    <p:sldId id="897" r:id="rId10"/>
    <p:sldId id="879" r:id="rId11"/>
    <p:sldId id="905" r:id="rId12"/>
    <p:sldId id="907" r:id="rId13"/>
    <p:sldId id="908" r:id="rId14"/>
    <p:sldId id="885" r:id="rId15"/>
    <p:sldId id="903" r:id="rId16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02"/>
            <p14:sldId id="904"/>
            <p14:sldId id="286"/>
            <p14:sldId id="828"/>
            <p14:sldId id="901"/>
            <p14:sldId id="896"/>
            <p14:sldId id="906"/>
            <p14:sldId id="897"/>
            <p14:sldId id="879"/>
            <p14:sldId id="905"/>
            <p14:sldId id="907"/>
            <p14:sldId id="908"/>
            <p14:sldId id="885"/>
            <p14:sldId id="90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800" dirty="0" smtClean="0"/>
            <a:t>ЗАПИС ЧОТИРИЦИФРОВИХ ЧИСЕЛ, ЯКІ МІСТЯТЬ НУЛІ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РОЗВ’ЯЗУВАННЯ ЗАДАЧ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«ЧИТАННЯ» ДІАГРАМИ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СУМА РОЗРЯДНИХ ДОДАНКІВ ЧОТИРИЦИФРОВОГО ЧИСЛА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58447" custLinFactNeighborX="-28648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25289" custLinFactX="324487" custLinFactNeighborX="400000" custLinFactNeighborY="-1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63290" custLinFactX="-117723" custLinFactNeighborX="-200000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66363" custLinFactX="-116480" custLinFactNeighborX="-200000" custLinFactNeighborY="-5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777157" y="777157"/>
          <a:ext cx="4273486" cy="2719170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СУМА РОЗРЯДНИХ ДОДАНКІВ ЧОТИРИЦИФРОВОГО ЧИСЛА</a:t>
          </a:r>
          <a:endParaRPr lang="en-US" sz="2800" b="1" kern="1200" dirty="0" smtClean="0"/>
        </a:p>
      </dsp:txBody>
      <dsp:txXfrm rot="5400000">
        <a:off x="1" y="854696"/>
        <a:ext cx="2719170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7703258" y="1061676"/>
          <a:ext cx="4273486" cy="2150132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«ЧИТАННЯ» ДІАГРАМИ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8764935" y="854696"/>
        <a:ext cx="2150132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2114577" y="735601"/>
          <a:ext cx="4273486" cy="2802282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ЗАПИС ЧОТИРИЦИФРОВИХ ЧИСЕЛ, ЯКІ МІСТЯТЬ НУЛІ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850179" y="854696"/>
        <a:ext cx="2802282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5093270" y="709233"/>
          <a:ext cx="4273486" cy="2855019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РОЗВ’ЯЗУВАННЯ ЗАДАЧ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5802504" y="854696"/>
        <a:ext cx="2855019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0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55527" y="981522"/>
            <a:ext cx="8928992" cy="1323425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 smtClean="0">
                <a:solidFill>
                  <a:srgbClr val="7030A0"/>
                </a:solidFill>
              </a:rPr>
              <a:t>Запис </a:t>
            </a:r>
            <a:r>
              <a:rPr lang="uk-UA" sz="4000" b="1" dirty="0">
                <a:solidFill>
                  <a:srgbClr val="7030A0"/>
                </a:solidFill>
              </a:rPr>
              <a:t>чотирицифрових чисел, які містять нулі. Діаграми</a:t>
            </a:r>
            <a:endParaRPr lang="uk-UA" sz="4000" b="1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32191" y="3789834"/>
            <a:ext cx="3384376" cy="230831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24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5" y="3145816"/>
            <a:ext cx="2842465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11511" y="440809"/>
            <a:ext cx="9433047" cy="721306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Налаштування на урок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11511" y="1259469"/>
            <a:ext cx="9433047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7030A0"/>
                </a:solidFill>
              </a:rPr>
              <a:t>Оберіть геометричну фігуру, настрій якої вам сподобався. </a:t>
            </a:r>
          </a:p>
          <a:p>
            <a:pPr algn="ctr"/>
            <a:r>
              <a:rPr lang="uk-UA" sz="2800" b="1" dirty="0" err="1" smtClean="0">
                <a:solidFill>
                  <a:srgbClr val="7030A0"/>
                </a:solidFill>
              </a:rPr>
              <a:t>Назвть</a:t>
            </a:r>
            <a:r>
              <a:rPr lang="uk-UA" sz="2800" b="1" dirty="0" smtClean="0">
                <a:solidFill>
                  <a:srgbClr val="7030A0"/>
                </a:solidFill>
              </a:rPr>
              <a:t> її колір і форму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1027" name="Picture 3" descr="D:\Картинки до тестів\Емоції Геметричні\Іроні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034" y="2306637"/>
            <a:ext cx="2219422" cy="300404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Картинки до тестів\Емоції Геметричні\images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" r="2065"/>
          <a:stretch/>
        </p:blipFill>
        <p:spPr bwMode="auto">
          <a:xfrm>
            <a:off x="3859783" y="3429794"/>
            <a:ext cx="1850279" cy="266429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Картинки до тестів\Емоції Геметричні\Ромб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665" y="2237579"/>
            <a:ext cx="2173424" cy="3073104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до тестів\Емоції Геметричні\Овал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390" y="3285778"/>
            <a:ext cx="2004168" cy="266429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08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12347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Ст.43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9" name="Picture 3" descr="D:\4 клас\03 МАТЕМАТИКА\1 Листопад\2 Нумерація чисел у межах мільйона\2026-09-30_1427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14" y="1301778"/>
            <a:ext cx="10122548" cy="256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606123717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4" y="509671"/>
            <a:ext cx="10569581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Усні</a:t>
            </a:r>
            <a:r>
              <a:rPr lang="ru-RU" sz="4000" b="1" dirty="0" smtClean="0"/>
              <a:t> обчислення</a:t>
            </a:r>
            <a:endParaRPr lang="ru-RU" sz="4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1096856" y="1531960"/>
            <a:ext cx="3426127" cy="156966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/>
              <a:t>15 · </a:t>
            </a:r>
            <a:r>
              <a:rPr lang="ru-RU" sz="3200" b="1" dirty="0" smtClean="0"/>
              <a:t>3 </a:t>
            </a:r>
            <a:r>
              <a:rPr lang="ru-RU" sz="3200" b="1" dirty="0"/>
              <a:t>+ </a:t>
            </a:r>
            <a:r>
              <a:rPr lang="ru-RU" sz="3200" b="1" dirty="0" smtClean="0"/>
              <a:t>405 =</a:t>
            </a:r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ru-RU" sz="3200" b="1" dirty="0" smtClean="0"/>
              <a:t>25 </a:t>
            </a:r>
            <a:r>
              <a:rPr lang="ru-RU" sz="3200" b="1" dirty="0"/>
              <a:t>· </a:t>
            </a:r>
            <a:r>
              <a:rPr lang="ru-RU" sz="3200" b="1" dirty="0" smtClean="0"/>
              <a:t>4 - 21 =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217147" y="1269554"/>
            <a:ext cx="2149271" cy="27076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34" name="Прямоугольник 33"/>
          <p:cNvSpPr/>
          <p:nvPr/>
        </p:nvSpPr>
        <p:spPr>
          <a:xfrm>
            <a:off x="2809920" y="3510513"/>
            <a:ext cx="3498135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/>
              <a:t>480 </a:t>
            </a:r>
            <a:r>
              <a:rPr lang="ru-RU" sz="3200" b="1" dirty="0"/>
              <a:t>: 2</a:t>
            </a:r>
            <a:r>
              <a:rPr lang="ru-RU" sz="3200" b="1" dirty="0" smtClean="0"/>
              <a:t> </a:t>
            </a:r>
            <a:r>
              <a:rPr lang="ru-RU" sz="3200" b="1" dirty="0"/>
              <a:t>+ </a:t>
            </a:r>
            <a:r>
              <a:rPr lang="ru-RU" sz="3200" b="1" dirty="0" smtClean="0"/>
              <a:t>260 =</a:t>
            </a:r>
          </a:p>
          <a:p>
            <a:pPr>
              <a:lnSpc>
                <a:spcPct val="150000"/>
              </a:lnSpc>
            </a:pPr>
            <a:r>
              <a:rPr lang="ru-RU" sz="3200" b="1" dirty="0" smtClean="0"/>
              <a:t>800 - 200 </a:t>
            </a:r>
            <a:r>
              <a:rPr lang="ru-RU" sz="3200" b="1" dirty="0"/>
              <a:t>: </a:t>
            </a:r>
            <a:r>
              <a:rPr lang="ru-RU" sz="3200" b="1" dirty="0" smtClean="0"/>
              <a:t>4 =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489845" y="1239573"/>
            <a:ext cx="609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4</a:t>
            </a:r>
            <a:r>
              <a:rPr lang="en-US" sz="3200" b="1" dirty="0" smtClean="0">
                <a:solidFill>
                  <a:srgbClr val="7030A0"/>
                </a:solidFill>
              </a:rPr>
              <a:t>5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439724" y="1700149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45</a:t>
            </a:r>
            <a:r>
              <a:rPr lang="en-US" sz="3200" b="1" dirty="0" smtClean="0">
                <a:solidFill>
                  <a:srgbClr val="7030A0"/>
                </a:solidFill>
              </a:rPr>
              <a:t>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059509" y="1500094"/>
            <a:ext cx="3434153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/>
              <a:t>100 : </a:t>
            </a:r>
            <a:r>
              <a:rPr lang="ru-RU" sz="3200" b="1" dirty="0"/>
              <a:t>5 </a:t>
            </a:r>
            <a:r>
              <a:rPr lang="ru-RU" sz="3200" b="1" dirty="0" smtClean="0"/>
              <a:t>+ 789</a:t>
            </a:r>
            <a:r>
              <a:rPr lang="ru-RU" sz="3200" dirty="0" smtClean="0"/>
              <a:t>=             </a:t>
            </a:r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ru-RU" sz="3200" b="1" dirty="0" smtClean="0"/>
              <a:t>13 </a:t>
            </a:r>
            <a:r>
              <a:rPr lang="ru-RU" sz="3200" b="1" dirty="0"/>
              <a:t>· 3 + </a:t>
            </a:r>
            <a:r>
              <a:rPr lang="ru-RU" sz="3200" b="1" dirty="0" smtClean="0"/>
              <a:t>561 =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321651" y="2049982"/>
            <a:ext cx="8171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10</a:t>
            </a:r>
            <a:r>
              <a:rPr lang="en-US" sz="3200" b="1" dirty="0" smtClean="0">
                <a:solidFill>
                  <a:srgbClr val="7030A0"/>
                </a:solidFill>
              </a:rPr>
              <a:t>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421384" y="2458492"/>
            <a:ext cx="6927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79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576052" y="1309876"/>
            <a:ext cx="6429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2</a:t>
            </a:r>
            <a:r>
              <a:rPr lang="en-US" sz="3200" b="1" dirty="0" smtClean="0">
                <a:solidFill>
                  <a:srgbClr val="7030A0"/>
                </a:solidFill>
              </a:rPr>
              <a:t>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569732" y="1640515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809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463436" y="2070147"/>
            <a:ext cx="609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3</a:t>
            </a:r>
            <a:r>
              <a:rPr lang="uk-UA" sz="3200" b="1" dirty="0" smtClean="0">
                <a:solidFill>
                  <a:srgbClr val="7030A0"/>
                </a:solidFill>
              </a:rPr>
              <a:t>9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7445663" y="2395195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900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282200" y="3357786"/>
            <a:ext cx="8671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24</a:t>
            </a:r>
            <a:r>
              <a:rPr lang="en-US" sz="3200" b="1" dirty="0" smtClean="0">
                <a:solidFill>
                  <a:srgbClr val="FFFF00"/>
                </a:solidFill>
              </a:rPr>
              <a:t>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304087" y="3645818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50</a:t>
            </a:r>
            <a:r>
              <a:rPr lang="en-US" sz="3200" b="1" dirty="0" smtClean="0">
                <a:solidFill>
                  <a:srgbClr val="FFFF00"/>
                </a:solidFill>
              </a:rPr>
              <a:t>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351414" y="4058049"/>
            <a:ext cx="609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50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343673" y="4344870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750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34" grpId="0" animBg="1"/>
      <p:bldP spid="35" grpId="0"/>
      <p:bldP spid="37" grpId="0"/>
      <p:bldP spid="40" grpId="0"/>
      <p:bldP spid="41" grpId="0"/>
      <p:bldP spid="49" grpId="0"/>
      <p:bldP spid="51" grpId="0"/>
      <p:bldP spid="52" grpId="0"/>
      <p:bldP spid="53" grpId="0"/>
      <p:bldP spid="55" grpId="0"/>
      <p:bldP spid="56" grpId="0"/>
      <p:bldP spid="58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116098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20147" y="405137"/>
            <a:ext cx="8082457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/>
              <a:t>Виконайте завдання</a:t>
            </a:r>
            <a:endParaRPr lang="ru-RU" sz="40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802695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346" y="405458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420332" y="2890267"/>
            <a:ext cx="454720" cy="56779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706456" y="2882695"/>
            <a:ext cx="454720" cy="567792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475028" y="2890267"/>
            <a:ext cx="454720" cy="567792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1766083" y="3631481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183534" y="3615084"/>
            <a:ext cx="454720" cy="567792"/>
          </a:xfrm>
          <a:prstGeom prst="rect">
            <a:avLst/>
          </a:prstGeom>
        </p:spPr>
      </p:pic>
      <p:sp>
        <p:nvSpPr>
          <p:cNvPr id="76" name="Прямоугольник 75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97946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Ст.42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№216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51560" y="5229994"/>
            <a:ext cx="9719006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Визначте </a:t>
            </a:r>
            <a:r>
              <a:rPr lang="ru-RU" sz="3200" b="1" dirty="0" err="1" smtClean="0"/>
              <a:t>закономірність</a:t>
            </a:r>
            <a:r>
              <a:rPr lang="ru-RU" sz="3200" b="1" dirty="0" smtClean="0"/>
              <a:t> в кожному ряду чисел. Допишіть по три числа в кожному ряду </a:t>
            </a:r>
            <a:endParaRPr lang="ru-RU" sz="3200" b="1" dirty="0"/>
          </a:p>
        </p:txBody>
      </p:sp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420332" y="4325806"/>
            <a:ext cx="454720" cy="567792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463973" y="3615084"/>
            <a:ext cx="454720" cy="567792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806814" y="4304541"/>
            <a:ext cx="454720" cy="567792"/>
          </a:xfrm>
          <a:prstGeom prst="rect">
            <a:avLst/>
          </a:prstGeom>
        </p:spPr>
      </p:pic>
      <p:pic>
        <p:nvPicPr>
          <p:cNvPr id="114" name="Рисунок 11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80287" y="3615084"/>
            <a:ext cx="454720" cy="567792"/>
          </a:xfrm>
          <a:prstGeom prst="rect">
            <a:avLst/>
          </a:prstGeom>
        </p:spPr>
      </p:pic>
      <p:pic>
        <p:nvPicPr>
          <p:cNvPr id="117" name="Рисунок 116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7183534" y="2905556"/>
            <a:ext cx="454720" cy="567792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420332" y="3640816"/>
            <a:ext cx="454720" cy="567792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269554"/>
            <a:ext cx="2024742" cy="7200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1766083" y="4324846"/>
            <a:ext cx="454720" cy="567792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2806814" y="2911532"/>
            <a:ext cx="454720" cy="567792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2806814" y="3615084"/>
            <a:ext cx="454720" cy="567792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2501245" y="4325806"/>
            <a:ext cx="454720" cy="567792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3863392" y="2918473"/>
            <a:ext cx="454720" cy="567792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605998" y="2905556"/>
            <a:ext cx="454720" cy="56779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571503" y="3620565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3492887" y="4324846"/>
            <a:ext cx="454720" cy="56779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3947607" y="3615084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3925675" y="4325806"/>
            <a:ext cx="454720" cy="567792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4621471" y="2923166"/>
            <a:ext cx="454720" cy="567792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5011911" y="2911532"/>
            <a:ext cx="454720" cy="567792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057155" y="2865750"/>
            <a:ext cx="454720" cy="567792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5685367" y="2917513"/>
            <a:ext cx="454720" cy="567792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4621471" y="3620086"/>
            <a:ext cx="454720" cy="567792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5685624" y="3615084"/>
            <a:ext cx="454720" cy="567792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100844" y="3640816"/>
            <a:ext cx="454720" cy="567792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35766" y="2956235"/>
            <a:ext cx="420547" cy="534723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35765" y="3653634"/>
            <a:ext cx="420547" cy="534723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951651" y="4316754"/>
            <a:ext cx="454720" cy="567792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4579863" y="4327914"/>
            <a:ext cx="454720" cy="567792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5760609" y="4333288"/>
            <a:ext cx="420547" cy="534723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116226" y="4361008"/>
            <a:ext cx="454720" cy="567792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6818679" y="4342497"/>
            <a:ext cx="454720" cy="567792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7100143" y="4293890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3439" y="405458"/>
            <a:ext cx="10588782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/>
              <a:t>Яке число зображене на </a:t>
            </a:r>
            <a:r>
              <a:rPr lang="ru-RU" sz="3600" b="1" dirty="0" err="1"/>
              <a:t>моделі</a:t>
            </a:r>
            <a:r>
              <a:rPr lang="ru-RU" sz="3600" b="1" dirty="0"/>
              <a:t>?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№226-227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4 клас\03 МАТЕМАТИКА\1 Листопад\2 Нумерація чисел у межах мільйона\2026-09-28_2248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447" y="3285778"/>
            <a:ext cx="1385162" cy="232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722995" y="3213770"/>
            <a:ext cx="8136904" cy="1008112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rgbClr val="7030A0"/>
                </a:solidFill>
              </a:rPr>
              <a:t>Які числа </a:t>
            </a:r>
            <a:r>
              <a:rPr lang="ru-RU" sz="2400" b="1" dirty="0" err="1">
                <a:solidFill>
                  <a:srgbClr val="7030A0"/>
                </a:solidFill>
              </a:rPr>
              <a:t>зображені</a:t>
            </a:r>
            <a:r>
              <a:rPr lang="ru-RU" sz="2400" b="1" dirty="0">
                <a:solidFill>
                  <a:srgbClr val="7030A0"/>
                </a:solidFill>
              </a:rPr>
              <a:t> на моделях?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400" b="1" dirty="0">
                <a:solidFill>
                  <a:srgbClr val="7030A0"/>
                </a:solidFill>
              </a:rPr>
              <a:t>кожне із цих чисел як суму </a:t>
            </a:r>
            <a:r>
              <a:rPr lang="ru-RU" sz="2400" b="1" dirty="0" err="1">
                <a:solidFill>
                  <a:srgbClr val="7030A0"/>
                </a:solidFill>
              </a:rPr>
              <a:t>розрядних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доданків</a:t>
            </a:r>
            <a:r>
              <a:rPr lang="ru-RU" sz="2400" b="1" dirty="0">
                <a:solidFill>
                  <a:srgbClr val="7030A0"/>
                </a:solidFill>
              </a:rPr>
              <a:t>.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D:\4 клас\03 МАТЕМАТИКА\1 Листопад\2 Нумерація чисел у межах мільйона\2026-10-01_1519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86" y="1195110"/>
            <a:ext cx="6901720" cy="2090667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219824" y="1125538"/>
            <a:ext cx="7128792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Розгляньте, </a:t>
            </a:r>
            <a:r>
              <a:rPr lang="ru-RU" sz="2400" b="1" dirty="0">
                <a:solidFill>
                  <a:srgbClr val="7030A0"/>
                </a:solidFill>
              </a:rPr>
              <a:t>як </a:t>
            </a:r>
            <a:r>
              <a:rPr lang="ru-RU" sz="2400" b="1" dirty="0" err="1">
                <a:solidFill>
                  <a:srgbClr val="7030A0"/>
                </a:solidFill>
              </a:rPr>
              <a:t>записане</a:t>
            </a:r>
            <a:r>
              <a:rPr lang="ru-RU" sz="2400" b="1" dirty="0">
                <a:solidFill>
                  <a:srgbClr val="7030A0"/>
                </a:solidFill>
              </a:rPr>
              <a:t> це число в </a:t>
            </a:r>
            <a:r>
              <a:rPr lang="ru-RU" sz="2400" b="1" dirty="0" err="1" smtClean="0">
                <a:solidFill>
                  <a:srgbClr val="7030A0"/>
                </a:solidFill>
              </a:rPr>
              <a:t>нумераційній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таблиці</a:t>
            </a:r>
            <a:r>
              <a:rPr lang="ru-RU" sz="2400" b="1" dirty="0">
                <a:solidFill>
                  <a:srgbClr val="7030A0"/>
                </a:solidFill>
              </a:rPr>
              <a:t> й у </a:t>
            </a:r>
            <a:r>
              <a:rPr lang="ru-RU" sz="2400" b="1" dirty="0" err="1">
                <a:solidFill>
                  <a:srgbClr val="7030A0"/>
                </a:solidFill>
              </a:rPr>
              <a:t>вигляді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суми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розрядних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доданків</a:t>
            </a:r>
            <a:r>
              <a:rPr lang="ru-RU" sz="2400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959733" y="1989634"/>
            <a:ext cx="439248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1354 = 1000 + 300 + 50 + 4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D:\4 клас\03 МАТЕМАТИКА\1 Листопад\2 Нумерація чисел у межах мільйона\2026-10-01_1523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653" y="4293890"/>
            <a:ext cx="6809246" cy="1870800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7401362" y="5938864"/>
            <a:ext cx="1494306" cy="523220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1.515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003799" y="5931734"/>
            <a:ext cx="1278282" cy="523220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1.532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76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0" grpId="0" animBg="1"/>
      <p:bldP spid="27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3439" y="405458"/>
            <a:ext cx="10588782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smtClean="0"/>
              <a:t>Прочитайте </a:t>
            </a:r>
            <a:r>
              <a:rPr lang="ru-RU" sz="3600" b="1" dirty="0"/>
              <a:t>числа, </a:t>
            </a:r>
            <a:r>
              <a:rPr lang="ru-RU" sz="3600" b="1" dirty="0" err="1"/>
              <a:t>записані</a:t>
            </a:r>
            <a:r>
              <a:rPr lang="ru-RU" sz="3600" b="1" dirty="0"/>
              <a:t> в </a:t>
            </a:r>
            <a:r>
              <a:rPr lang="ru-RU" sz="3600" b="1" dirty="0" err="1" smtClean="0"/>
              <a:t>таблиці</a:t>
            </a:r>
            <a:r>
              <a:rPr lang="ru-RU" sz="3600" b="1" dirty="0"/>
              <a:t>. </a:t>
            </a:r>
            <a:r>
              <a:rPr lang="ru-RU" sz="3600" b="1" dirty="0" smtClean="0"/>
              <a:t>Запишіть їх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Ст.44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№228-229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4 клас\03 МАТЕМАТИКА\1 Листопад\2 Нумерація чисел у межах мільйона\2026-09-28_2248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1579" y="3490973"/>
            <a:ext cx="1235996" cy="232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039803" y="1758748"/>
            <a:ext cx="5292588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Яке число зображене на </a:t>
            </a:r>
            <a:r>
              <a:rPr lang="ru-RU" sz="2400" b="1" dirty="0" err="1">
                <a:solidFill>
                  <a:srgbClr val="7030A0"/>
                </a:solidFill>
              </a:rPr>
              <a:t>моделі</a:t>
            </a:r>
            <a:r>
              <a:rPr lang="ru-RU" sz="2400" b="1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28135" y="1183015"/>
            <a:ext cx="115212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1904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453008" y="1161192"/>
            <a:ext cx="106969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1.300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118088" y="1161192"/>
            <a:ext cx="104970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1.875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4 клас\03 МАТЕМАТИКА\1 Листопад\2 Нумерація чисел у межах мільйона\2026-10-01_1535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67" y="1147636"/>
            <a:ext cx="2902000" cy="214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4 клас\03 МАТЕМАТИКА\1 Листопад\2 Нумерація чисел у межах мільйона\2026-10-01_1537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676" y="2277666"/>
            <a:ext cx="3596264" cy="197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8540303" y="1147636"/>
            <a:ext cx="115212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1042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748213" y="2277666"/>
            <a:ext cx="3812863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Пригадайте! </a:t>
            </a:r>
            <a:r>
              <a:rPr lang="ru-RU" sz="2400" b="1" dirty="0"/>
              <a:t>Якщо в </a:t>
            </a:r>
            <a:r>
              <a:rPr lang="ru-RU" sz="2400" b="1" dirty="0" err="1"/>
              <a:t>числі</a:t>
            </a:r>
            <a:r>
              <a:rPr lang="ru-RU" sz="2400" b="1" dirty="0"/>
              <a:t> </a:t>
            </a:r>
            <a:r>
              <a:rPr lang="ru-RU" sz="2400" b="1" dirty="0" err="1"/>
              <a:t>одиниці</a:t>
            </a:r>
            <a:r>
              <a:rPr lang="ru-RU" sz="2400" b="1" dirty="0"/>
              <a:t> </a:t>
            </a:r>
            <a:r>
              <a:rPr lang="ru-RU" sz="2400" b="1" dirty="0" err="1"/>
              <a:t>певного</a:t>
            </a:r>
            <a:r>
              <a:rPr lang="ru-RU" sz="2400" b="1" dirty="0"/>
              <a:t> </a:t>
            </a:r>
            <a:r>
              <a:rPr lang="ru-RU" sz="2400" b="1" dirty="0" err="1"/>
              <a:t>розряду</a:t>
            </a:r>
            <a:r>
              <a:rPr lang="ru-RU" sz="2400" b="1" dirty="0"/>
              <a:t> </a:t>
            </a:r>
            <a:r>
              <a:rPr lang="ru-RU" sz="2400" b="1" dirty="0" err="1"/>
              <a:t>відсутні</a:t>
            </a:r>
            <a:r>
              <a:rPr lang="ru-RU" sz="2400" b="1" dirty="0"/>
              <a:t>, то в </a:t>
            </a:r>
            <a:r>
              <a:rPr lang="ru-RU" sz="2400" b="1" dirty="0" err="1"/>
              <a:t>записі</a:t>
            </a:r>
            <a:r>
              <a:rPr lang="ru-RU" sz="2400" b="1" dirty="0"/>
              <a:t> числа </a:t>
            </a:r>
            <a:r>
              <a:rPr lang="ru-RU" sz="2400" b="1" dirty="0" err="1"/>
              <a:t>пишемо</a:t>
            </a:r>
            <a:r>
              <a:rPr lang="ru-RU" sz="2400" b="1" dirty="0"/>
              <a:t> цифру 0 у цьому </a:t>
            </a:r>
            <a:r>
              <a:rPr lang="ru-RU" sz="2400" b="1" dirty="0" err="1"/>
              <a:t>розряді</a:t>
            </a:r>
            <a:r>
              <a:rPr lang="ru-RU" sz="2400" b="1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51671" y="4293890"/>
            <a:ext cx="8620398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Скільки в цьому </a:t>
            </a:r>
            <a:r>
              <a:rPr lang="ru-RU" sz="2400" b="1" dirty="0" err="1"/>
              <a:t>числі</a:t>
            </a:r>
            <a:r>
              <a:rPr lang="ru-RU" sz="2400" b="1" dirty="0"/>
              <a:t> </a:t>
            </a:r>
            <a:r>
              <a:rPr lang="ru-RU" sz="2400" b="1" dirty="0" err="1"/>
              <a:t>тисяч</a:t>
            </a:r>
            <a:r>
              <a:rPr lang="ru-RU" sz="2400" b="1" dirty="0"/>
              <a:t>? сотень? </a:t>
            </a:r>
            <a:r>
              <a:rPr lang="ru-RU" sz="2400" b="1" dirty="0" smtClean="0"/>
              <a:t>десятків</a:t>
            </a:r>
            <a:r>
              <a:rPr lang="ru-RU" sz="2400" b="1" dirty="0"/>
              <a:t>? </a:t>
            </a:r>
            <a:r>
              <a:rPr lang="ru-RU" sz="2400" b="1" dirty="0" err="1"/>
              <a:t>одиниць</a:t>
            </a:r>
            <a:r>
              <a:rPr lang="ru-RU" sz="2400" b="1" dirty="0"/>
              <a:t>? </a:t>
            </a:r>
          </a:p>
          <a:p>
            <a:r>
              <a:rPr lang="ru-RU" sz="2400" b="1" dirty="0" smtClean="0"/>
              <a:t>Як </a:t>
            </a:r>
            <a:r>
              <a:rPr lang="ru-RU" sz="2400" b="1" dirty="0" err="1"/>
              <a:t>записати</a:t>
            </a:r>
            <a:r>
              <a:rPr lang="ru-RU" sz="2400" b="1" dirty="0"/>
              <a:t> це число в </a:t>
            </a:r>
            <a:r>
              <a:rPr lang="ru-RU" sz="2400" b="1" dirty="0" err="1"/>
              <a:t>нумераційну</a:t>
            </a:r>
            <a:r>
              <a:rPr lang="ru-RU" sz="2400" b="1" dirty="0"/>
              <a:t> </a:t>
            </a:r>
            <a:r>
              <a:rPr lang="ru-RU" sz="2400" b="1" dirty="0" err="1"/>
              <a:t>таблицю</a:t>
            </a:r>
            <a:r>
              <a:rPr lang="ru-RU" sz="2400" b="1" dirty="0"/>
              <a:t>? </a:t>
            </a:r>
            <a:r>
              <a:rPr lang="ru-RU" sz="2400" b="1" dirty="0" err="1" smtClean="0"/>
              <a:t>Назвіть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цифри</a:t>
            </a:r>
            <a:r>
              <a:rPr lang="ru-RU" sz="2400" b="1" dirty="0" smtClean="0"/>
              <a:t>, </a:t>
            </a:r>
            <a:r>
              <a:rPr lang="ru-RU" sz="2400" b="1" dirty="0"/>
              <a:t>які потрібно </a:t>
            </a:r>
            <a:r>
              <a:rPr lang="ru-RU" sz="2400" b="1" dirty="0" err="1"/>
              <a:t>записати</a:t>
            </a:r>
            <a:r>
              <a:rPr lang="ru-RU" sz="2400" b="1" dirty="0"/>
              <a:t> в </a:t>
            </a:r>
            <a:r>
              <a:rPr lang="ru-RU" sz="2400" b="1" dirty="0" err="1"/>
              <a:t>кожну</a:t>
            </a:r>
            <a:r>
              <a:rPr lang="ru-RU" sz="2400" b="1" dirty="0"/>
              <a:t> </a:t>
            </a:r>
            <a:r>
              <a:rPr lang="ru-RU" sz="2400" b="1" dirty="0" err="1" smtClean="0"/>
              <a:t>комірку</a:t>
            </a:r>
            <a:r>
              <a:rPr lang="ru-RU" sz="2400" b="1" dirty="0"/>
              <a:t>. </a:t>
            </a:r>
            <a:r>
              <a:rPr lang="ru-RU" sz="2400" b="1" dirty="0" smtClean="0"/>
              <a:t>Запишіть </a:t>
            </a:r>
            <a:r>
              <a:rPr lang="ru-RU" sz="2400" b="1" dirty="0"/>
              <a:t>це </a:t>
            </a:r>
            <a:r>
              <a:rPr lang="ru-RU" sz="2400" b="1" dirty="0" smtClean="0"/>
              <a:t>число</a:t>
            </a:r>
            <a:endParaRPr lang="ru-RU" sz="2400" b="1" dirty="0"/>
          </a:p>
        </p:txBody>
      </p:sp>
      <p:pic>
        <p:nvPicPr>
          <p:cNvPr id="2052" name="Picture 4" descr="D:\4 клас\03 МАТЕМАТИКА\1 Листопад\2 Нумерація чисел у межах мільйона\2026-10-01_15374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" t="7461" r="1339" b="6051"/>
          <a:stretch/>
        </p:blipFill>
        <p:spPr bwMode="auto">
          <a:xfrm>
            <a:off x="5867999" y="5494219"/>
            <a:ext cx="3824432" cy="109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071236" y="6052938"/>
            <a:ext cx="52485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1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028135" y="6052938"/>
            <a:ext cx="52485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0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917837" y="6052938"/>
            <a:ext cx="52485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9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921138" y="6041109"/>
            <a:ext cx="52485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6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6985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27" grpId="0" animBg="1"/>
      <p:bldP spid="17" grpId="0" animBg="1"/>
      <p:bldP spid="16" grpId="0" animBg="1"/>
      <p:bldP spid="2" grpId="0" animBg="1"/>
      <p:bldP spid="3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423" y="1214308"/>
            <a:ext cx="1931809" cy="193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19423" y="405458"/>
            <a:ext cx="10837204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Запишіть числа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4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759202" y="1269554"/>
            <a:ext cx="8861221" cy="145988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/>
              <a:t>О</a:t>
            </a:r>
            <a:r>
              <a:rPr lang="ru-RU" sz="2800" b="1" dirty="0" smtClean="0"/>
              <a:t>дна </a:t>
            </a:r>
            <a:r>
              <a:rPr lang="ru-RU" sz="2800" b="1" dirty="0" err="1"/>
              <a:t>тисяча</a:t>
            </a:r>
            <a:r>
              <a:rPr lang="ru-RU" sz="2800" b="1" dirty="0"/>
              <a:t> </a:t>
            </a:r>
            <a:r>
              <a:rPr lang="ru-RU" sz="2800" b="1" dirty="0" err="1"/>
              <a:t>сімсот</a:t>
            </a:r>
            <a:r>
              <a:rPr lang="ru-RU" sz="2800" b="1" dirty="0"/>
              <a:t> </a:t>
            </a:r>
            <a:r>
              <a:rPr lang="ru-RU" sz="2800" b="1" dirty="0" smtClean="0"/>
              <a:t>три; </a:t>
            </a:r>
            <a:r>
              <a:rPr lang="ru-RU" sz="2800" b="1" dirty="0"/>
              <a:t>одна </a:t>
            </a:r>
            <a:r>
              <a:rPr lang="ru-RU" sz="2800" b="1" dirty="0" err="1"/>
              <a:t>тисяча</a:t>
            </a:r>
            <a:r>
              <a:rPr lang="ru-RU" sz="2800" b="1" dirty="0"/>
              <a:t> </a:t>
            </a:r>
            <a:r>
              <a:rPr lang="ru-RU" sz="2800" b="1" dirty="0" err="1"/>
              <a:t>двісті</a:t>
            </a:r>
            <a:r>
              <a:rPr lang="ru-RU" sz="2800" b="1" dirty="0"/>
              <a:t> </a:t>
            </a:r>
            <a:r>
              <a:rPr lang="ru-RU" sz="2800" b="1" dirty="0" err="1" smtClean="0"/>
              <a:t>дванадцять</a:t>
            </a:r>
            <a:r>
              <a:rPr lang="ru-RU" sz="2800" b="1" dirty="0" smtClean="0"/>
              <a:t>; </a:t>
            </a:r>
          </a:p>
          <a:p>
            <a:r>
              <a:rPr lang="ru-RU" sz="2800" b="1" dirty="0" smtClean="0"/>
              <a:t>одна </a:t>
            </a:r>
            <a:r>
              <a:rPr lang="ru-RU" sz="2800" b="1" dirty="0" err="1" smtClean="0"/>
              <a:t>тисяча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дев’ять</a:t>
            </a:r>
            <a:r>
              <a:rPr lang="ru-RU" sz="2800" b="1" dirty="0" smtClean="0"/>
              <a:t>; </a:t>
            </a:r>
            <a:r>
              <a:rPr lang="ru-RU" sz="2800" b="1" dirty="0"/>
              <a:t>одна </a:t>
            </a:r>
            <a:r>
              <a:rPr lang="ru-RU" sz="2800" b="1" dirty="0" err="1"/>
              <a:t>тисяча</a:t>
            </a:r>
            <a:r>
              <a:rPr lang="ru-RU" sz="2800" b="1" dirty="0"/>
              <a:t> </a:t>
            </a:r>
            <a:r>
              <a:rPr lang="ru-RU" sz="2800" b="1" dirty="0" err="1" smtClean="0"/>
              <a:t>дев’ятсот</a:t>
            </a:r>
            <a:r>
              <a:rPr lang="ru-RU" sz="2800" b="1" dirty="0" smtClean="0"/>
              <a:t>; </a:t>
            </a:r>
          </a:p>
          <a:p>
            <a:r>
              <a:rPr lang="ru-RU" sz="2800" b="1" dirty="0" smtClean="0"/>
              <a:t>одна </a:t>
            </a:r>
            <a:r>
              <a:rPr lang="ru-RU" sz="2800" b="1" dirty="0" err="1"/>
              <a:t>тисяча</a:t>
            </a:r>
            <a:r>
              <a:rPr lang="ru-RU" sz="2800" b="1" dirty="0"/>
              <a:t> триста </a:t>
            </a:r>
            <a:r>
              <a:rPr lang="ru-RU" sz="2800" b="1" dirty="0" err="1" smtClean="0"/>
              <a:t>вісім</a:t>
            </a:r>
            <a:r>
              <a:rPr lang="ru-RU" sz="2800" b="1" dirty="0" smtClean="0"/>
              <a:t>; </a:t>
            </a:r>
            <a:r>
              <a:rPr lang="ru-RU" sz="2800" b="1" dirty="0"/>
              <a:t>одна </a:t>
            </a:r>
            <a:r>
              <a:rPr lang="ru-RU" sz="2800" b="1" dirty="0" err="1"/>
              <a:t>тисяча</a:t>
            </a:r>
            <a:r>
              <a:rPr lang="ru-RU" sz="2800" b="1" dirty="0"/>
              <a:t> </a:t>
            </a:r>
            <a:r>
              <a:rPr lang="ru-RU" sz="2800" b="1" dirty="0" err="1"/>
              <a:t>сімдесят</a:t>
            </a:r>
            <a:r>
              <a:rPr lang="ru-RU" sz="2800" b="1" dirty="0"/>
              <a:t> </a:t>
            </a:r>
            <a:r>
              <a:rPr lang="ru-RU" sz="2800" b="1" dirty="0" smtClean="0"/>
              <a:t>один.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600"/>
            <a:ext cx="169954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Ст.44-45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№230-231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91632" y="2862245"/>
            <a:ext cx="115212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1.212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23479" y="2859404"/>
            <a:ext cx="129614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1.703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71951" y="2853731"/>
            <a:ext cx="115212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1.900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80826" y="2859403"/>
            <a:ext cx="122701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1.009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9201" y="3573810"/>
            <a:ext cx="8573189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400" b="1" dirty="0" err="1">
                <a:solidFill>
                  <a:srgbClr val="7030A0"/>
                </a:solidFill>
              </a:rPr>
              <a:t>кожну</a:t>
            </a:r>
            <a:r>
              <a:rPr lang="ru-RU" sz="2400" b="1" dirty="0">
                <a:solidFill>
                  <a:srgbClr val="7030A0"/>
                </a:solidFill>
              </a:rPr>
              <a:t> суму як одне число. </a:t>
            </a:r>
            <a:r>
              <a:rPr lang="ru-RU" sz="2400" b="1" dirty="0" err="1" smtClean="0">
                <a:solidFill>
                  <a:srgbClr val="7030A0"/>
                </a:solidFill>
              </a:rPr>
              <a:t>Скористайтеся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зразком</a:t>
            </a:r>
            <a:r>
              <a:rPr lang="ru-RU" sz="2400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42157" y="4773535"/>
            <a:ext cx="479389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1000 + 600 + 50 + </a:t>
            </a:r>
            <a:r>
              <a:rPr lang="ru-RU" sz="3200" b="1" dirty="0" smtClean="0"/>
              <a:t>1=            </a:t>
            </a:r>
          </a:p>
          <a:p>
            <a:r>
              <a:rPr lang="ru-RU" sz="3200" b="1" dirty="0" smtClean="0"/>
              <a:t>  1000 </a:t>
            </a:r>
            <a:r>
              <a:rPr lang="ru-RU" sz="3200" b="1" dirty="0"/>
              <a:t>+ 700 + </a:t>
            </a:r>
            <a:r>
              <a:rPr lang="ru-RU" sz="3200" b="1" dirty="0" smtClean="0"/>
              <a:t>20 =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180263" y="2853730"/>
            <a:ext cx="115212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1.071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789138" y="2859402"/>
            <a:ext cx="122701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1.308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03422" y="4077866"/>
            <a:ext cx="665089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err="1" smtClean="0"/>
              <a:t>Зразок</a:t>
            </a:r>
            <a:r>
              <a:rPr lang="ru-RU" sz="3200" b="1" dirty="0"/>
              <a:t>. 1000 + 500 + 90 + 6 = 1596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524079" y="4766973"/>
            <a:ext cx="4032448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1000 </a:t>
            </a:r>
            <a:r>
              <a:rPr lang="ru-RU" sz="3200" b="1" dirty="0"/>
              <a:t>+ 80 + </a:t>
            </a:r>
            <a:r>
              <a:rPr lang="ru-RU" sz="3200" b="1" dirty="0" smtClean="0"/>
              <a:t>4= </a:t>
            </a:r>
          </a:p>
          <a:p>
            <a:r>
              <a:rPr lang="ru-RU" sz="3200" b="1" dirty="0" smtClean="0"/>
              <a:t>1000 </a:t>
            </a:r>
            <a:r>
              <a:rPr lang="ru-RU" sz="3200" b="1" dirty="0"/>
              <a:t>+ 600 + </a:t>
            </a:r>
            <a:r>
              <a:rPr lang="ru-RU" sz="3200" b="1" dirty="0" smtClean="0"/>
              <a:t>5=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939903" y="4774805"/>
            <a:ext cx="129614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1.651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651871" y="5293291"/>
            <a:ext cx="129614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1.720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260382" y="4780899"/>
            <a:ext cx="129614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1.084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188374" y="5234367"/>
            <a:ext cx="129614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1.605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2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3" grpId="0" animBg="1"/>
      <p:bldP spid="18" grpId="0" animBg="1"/>
      <p:bldP spid="15" grpId="0" animBg="1"/>
      <p:bldP spid="17" grpId="0" animBg="1"/>
      <p:bldP spid="20" grpId="0" animBg="1"/>
      <p:bldP spid="21" grpId="0" animBg="1"/>
      <p:bldP spid="16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2534647" y="4365898"/>
            <a:ext cx="4611066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1000 </a:t>
            </a:r>
            <a:r>
              <a:rPr lang="ru-RU" sz="3200" b="1" dirty="0"/>
              <a:t>+ </a:t>
            </a:r>
            <a:r>
              <a:rPr lang="ru-RU" sz="3200" b="1" dirty="0" smtClean="0"/>
              <a:t>400= </a:t>
            </a:r>
          </a:p>
          <a:p>
            <a:r>
              <a:rPr lang="ru-RU" sz="3200" b="1" dirty="0" smtClean="0"/>
              <a:t>1000 </a:t>
            </a:r>
            <a:r>
              <a:rPr lang="ru-RU" sz="3200" b="1" dirty="0"/>
              <a:t>+ </a:t>
            </a:r>
            <a:r>
              <a:rPr lang="ru-RU" sz="3200" b="1" dirty="0" smtClean="0"/>
              <a:t>2 =</a:t>
            </a:r>
            <a:endParaRPr lang="ru-RU" sz="3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523046" y="3165528"/>
            <a:ext cx="4565478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1000 </a:t>
            </a:r>
            <a:r>
              <a:rPr lang="ru-RU" sz="3200" b="1" dirty="0"/>
              <a:t>+ 90 + 3 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1000 </a:t>
            </a:r>
            <a:r>
              <a:rPr lang="ru-RU" sz="3200" b="1" dirty="0"/>
              <a:t>+ 500 + </a:t>
            </a:r>
            <a:r>
              <a:rPr lang="ru-RU" sz="3200" b="1" dirty="0" smtClean="0"/>
              <a:t>50=</a:t>
            </a:r>
            <a:endParaRPr lang="ru-RU" sz="32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23045" y="2032587"/>
            <a:ext cx="4565478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1000 + 300 + 10 + </a:t>
            </a:r>
            <a:r>
              <a:rPr lang="ru-RU" sz="3200" b="1" dirty="0" smtClean="0"/>
              <a:t>7 =         </a:t>
            </a:r>
          </a:p>
          <a:p>
            <a:r>
              <a:rPr lang="ru-RU" sz="3200" b="1" dirty="0" smtClean="0"/>
              <a:t>1000 </a:t>
            </a:r>
            <a:r>
              <a:rPr lang="ru-RU" sz="3200" b="1" dirty="0"/>
              <a:t>+ 700 + 40 + </a:t>
            </a:r>
            <a:r>
              <a:rPr lang="ru-RU" sz="3200" b="1" dirty="0" smtClean="0"/>
              <a:t>2 =</a:t>
            </a:r>
            <a:endParaRPr lang="ru-RU" sz="32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№232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343" y="2004455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Прямоугольник 61"/>
          <p:cNvSpPr/>
          <p:nvPr/>
        </p:nvSpPr>
        <p:spPr>
          <a:xfrm>
            <a:off x="6079760" y="2032587"/>
            <a:ext cx="1054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1317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/>
              <a:t>Самостійно</a:t>
            </a:r>
            <a:r>
              <a:rPr lang="ru-RU" sz="4000" b="1" dirty="0"/>
              <a:t> запишіть </a:t>
            </a:r>
            <a:r>
              <a:rPr lang="ru-RU" sz="4000" b="1" dirty="0" err="1"/>
              <a:t>кожну</a:t>
            </a:r>
            <a:r>
              <a:rPr lang="ru-RU" sz="4000" b="1" dirty="0"/>
              <a:t> суму числом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71951" y="3141941"/>
            <a:ext cx="12350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1093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79760" y="2531733"/>
            <a:ext cx="1065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1742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526229" y="3679287"/>
            <a:ext cx="12138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1550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651871" y="4365898"/>
            <a:ext cx="1337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1400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21015" y="4848130"/>
            <a:ext cx="1066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1002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14" grpId="0"/>
      <p:bldP spid="15" grpId="0"/>
      <p:bldP spid="21" grpId="0"/>
      <p:bldP spid="23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891793" y="4496979"/>
            <a:ext cx="541626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2) 6.000 + 3.000 =</a:t>
            </a:r>
            <a:endParaRPr lang="ru-RU" sz="2800" dirty="0"/>
          </a:p>
        </p:txBody>
      </p:sp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476" y="2717449"/>
            <a:ext cx="2118012" cy="211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56114" y="405458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№233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9339" y="1180703"/>
            <a:ext cx="10650694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На </a:t>
            </a:r>
            <a:r>
              <a:rPr lang="ru-RU" sz="2800" b="1" dirty="0" err="1"/>
              <a:t>фінальний</a:t>
            </a:r>
            <a:r>
              <a:rPr lang="ru-RU" sz="2800" b="1" dirty="0"/>
              <a:t> матч </a:t>
            </a:r>
            <a:r>
              <a:rPr lang="ru-RU" sz="2800" b="1" dirty="0" err="1"/>
              <a:t>чемпіонату</a:t>
            </a:r>
            <a:r>
              <a:rPr lang="ru-RU" sz="2800" b="1" dirty="0"/>
              <a:t> з футболу </a:t>
            </a:r>
            <a:r>
              <a:rPr lang="ru-RU" sz="2800" b="1" dirty="0" err="1" smtClean="0"/>
              <a:t>першого</a:t>
            </a:r>
            <a:r>
              <a:rPr lang="ru-RU" sz="2800" b="1" dirty="0" smtClean="0"/>
              <a:t> </a:t>
            </a:r>
            <a:r>
              <a:rPr lang="ru-RU" sz="2800" b="1" dirty="0"/>
              <a:t>дня продали три тисячі </a:t>
            </a:r>
            <a:r>
              <a:rPr lang="ru-RU" sz="2800" b="1" dirty="0" err="1"/>
              <a:t>квитків</a:t>
            </a:r>
            <a:r>
              <a:rPr lang="ru-RU" sz="2800" b="1" dirty="0"/>
              <a:t>, а </a:t>
            </a:r>
            <a:r>
              <a:rPr lang="ru-RU" sz="2800" b="1" dirty="0" err="1"/>
              <a:t>наступні</a:t>
            </a:r>
            <a:r>
              <a:rPr lang="ru-RU" sz="2800" b="1" dirty="0"/>
              <a:t> три дні </a:t>
            </a:r>
            <a:r>
              <a:rPr lang="ru-RU" sz="2800" b="1" dirty="0" err="1"/>
              <a:t>щодня</a:t>
            </a:r>
            <a:r>
              <a:rPr lang="ru-RU" sz="2800" b="1" dirty="0"/>
              <a:t> продавали по дві тисячі </a:t>
            </a:r>
            <a:r>
              <a:rPr lang="ru-RU" sz="2800" b="1" dirty="0" err="1"/>
              <a:t>квитків</a:t>
            </a:r>
            <a:r>
              <a:rPr lang="ru-RU" sz="2800" b="1" dirty="0"/>
              <a:t>. </a:t>
            </a:r>
            <a:r>
              <a:rPr lang="ru-RU" sz="2800" b="1" dirty="0" smtClean="0"/>
              <a:t>Скільки </a:t>
            </a:r>
            <a:r>
              <a:rPr lang="ru-RU" sz="2800" b="1" dirty="0"/>
              <a:t>всього </a:t>
            </a:r>
            <a:r>
              <a:rPr lang="ru-RU" sz="2800" b="1" dirty="0" err="1"/>
              <a:t>квитків</a:t>
            </a:r>
            <a:r>
              <a:rPr lang="ru-RU" sz="2800" b="1" dirty="0"/>
              <a:t> продали за перші </a:t>
            </a:r>
            <a:r>
              <a:rPr lang="ru-RU" sz="2800" b="1" dirty="0" err="1"/>
              <a:t>чотири</a:t>
            </a:r>
            <a:r>
              <a:rPr lang="ru-RU" sz="2800" b="1" dirty="0"/>
              <a:t> дні?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39503" y="5706575"/>
            <a:ext cx="220030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539811" y="5696952"/>
            <a:ext cx="799452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за 4 дні продали всього 9.000 </a:t>
            </a:r>
            <a:r>
              <a:rPr lang="ru-RU" sz="3200" b="1" dirty="0" err="1" smtClean="0"/>
              <a:t>квитків</a:t>
            </a:r>
            <a:r>
              <a:rPr lang="ru-RU" sz="3200" b="1" dirty="0" smtClean="0"/>
              <a:t>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56114" y="2622587"/>
            <a:ext cx="5855997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І – 3.000 </a:t>
            </a:r>
            <a:r>
              <a:rPr lang="uk-UA" sz="3200" b="1" dirty="0" err="1" smtClean="0">
                <a:solidFill>
                  <a:schemeClr val="bg1"/>
                </a:solidFill>
              </a:rPr>
              <a:t>кв</a:t>
            </a:r>
            <a:r>
              <a:rPr lang="uk-UA" sz="32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ІІ – ?</a:t>
            </a:r>
            <a:r>
              <a:rPr lang="uk-UA" sz="3200" b="1" dirty="0" err="1" smtClean="0">
                <a:solidFill>
                  <a:schemeClr val="bg1"/>
                </a:solidFill>
              </a:rPr>
              <a:t>кв</a:t>
            </a:r>
            <a:r>
              <a:rPr lang="uk-UA" sz="3200" b="1" dirty="0" smtClean="0">
                <a:solidFill>
                  <a:schemeClr val="bg1"/>
                </a:solidFill>
              </a:rPr>
              <a:t>., 3дн. </a:t>
            </a:r>
            <a:r>
              <a:rPr lang="uk-UA" sz="3200" b="1" dirty="0">
                <a:solidFill>
                  <a:schemeClr val="bg1"/>
                </a:solidFill>
              </a:rPr>
              <a:t>п</a:t>
            </a:r>
            <a:r>
              <a:rPr lang="uk-UA" sz="3200" b="1" dirty="0" smtClean="0">
                <a:solidFill>
                  <a:schemeClr val="bg1"/>
                </a:solidFill>
              </a:rPr>
              <a:t>о 2.000кв.  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01032" y="3824823"/>
            <a:ext cx="441664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1) 2.000 </a:t>
            </a:r>
            <a:r>
              <a:rPr lang="ru-RU" sz="3200" b="1" dirty="0" smtClean="0">
                <a:solidFill>
                  <a:schemeClr val="bg1"/>
                </a:solidFill>
                <a:latin typeface="Calibri"/>
                <a:cs typeface="Calibri"/>
              </a:rPr>
              <a:t>∙ 3 </a:t>
            </a:r>
            <a:r>
              <a:rPr lang="ru-RU" sz="3200" b="1" dirty="0" smtClean="0">
                <a:solidFill>
                  <a:schemeClr val="bg1"/>
                </a:solidFill>
              </a:rPr>
              <a:t>=</a:t>
            </a:r>
            <a:endParaRPr lang="ru-RU" sz="28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325333" y="3796057"/>
            <a:ext cx="196588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6.000(кв.)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5317674" y="2709714"/>
            <a:ext cx="415351" cy="950804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733025" y="2833005"/>
            <a:ext cx="100707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? кв.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154353" y="4504568"/>
            <a:ext cx="208221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9.000 (кв.)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43959" y="3824822"/>
            <a:ext cx="375083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- продали за 3 дні.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901031" y="5112177"/>
            <a:ext cx="504698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3.000 </a:t>
            </a:r>
            <a:r>
              <a:rPr lang="ru-RU" sz="3200" b="1" dirty="0">
                <a:solidFill>
                  <a:schemeClr val="bg1"/>
                </a:solidFill>
              </a:rPr>
              <a:t>+ 2.000 </a:t>
            </a:r>
            <a:r>
              <a:rPr lang="ru-RU" sz="3200" b="1" dirty="0">
                <a:solidFill>
                  <a:schemeClr val="bg1"/>
                </a:solidFill>
                <a:cs typeface="Calibri"/>
              </a:rPr>
              <a:t>∙ 3</a:t>
            </a:r>
            <a:r>
              <a:rPr lang="ru-RU" sz="3200" b="1" dirty="0" smtClean="0">
                <a:solidFill>
                  <a:schemeClr val="bg1"/>
                </a:solidFill>
              </a:rPr>
              <a:t> =</a:t>
            </a:r>
            <a:endParaRPr lang="ru-RU" sz="2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022475" y="5121800"/>
            <a:ext cx="208221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9.000 (кв.)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  <p:bldP spid="24" grpId="0" animBg="1"/>
      <p:bldP spid="31" grpId="0" animBg="1"/>
      <p:bldP spid="32" grpId="0" animBg="1"/>
      <p:bldP spid="28" grpId="0"/>
      <p:bldP spid="6" grpId="0" animBg="1"/>
      <p:bldP spid="19" grpId="0"/>
      <p:bldP spid="29" grpId="0"/>
      <p:bldP spid="15" grpId="0" animBg="1"/>
      <p:bldP spid="16" grpId="0" animBg="1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351" y="3150397"/>
            <a:ext cx="2118012" cy="211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56114" y="405458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 </a:t>
            </a:r>
            <a:r>
              <a:rPr lang="ru-RU" sz="4000" b="1" dirty="0" err="1" smtClean="0"/>
              <a:t>виразом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№234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13946" y="1116062"/>
            <a:ext cx="10104469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/>
              <a:t>На </a:t>
            </a:r>
            <a:r>
              <a:rPr lang="ru-RU" sz="3200" b="1" dirty="0" err="1"/>
              <a:t>південній</a:t>
            </a:r>
            <a:r>
              <a:rPr lang="ru-RU" sz="3200" b="1" dirty="0"/>
              <a:t> </a:t>
            </a:r>
            <a:r>
              <a:rPr lang="ru-RU" sz="3200" b="1" dirty="0" err="1"/>
              <a:t>трибуні</a:t>
            </a:r>
            <a:r>
              <a:rPr lang="ru-RU" sz="3200" b="1" dirty="0"/>
              <a:t> </a:t>
            </a:r>
            <a:r>
              <a:rPr lang="ru-RU" sz="3200" b="1" dirty="0" err="1"/>
              <a:t>стадіону</a:t>
            </a:r>
            <a:r>
              <a:rPr lang="ru-RU" sz="3200" b="1" dirty="0"/>
              <a:t> </a:t>
            </a:r>
            <a:r>
              <a:rPr lang="ru-RU" sz="3200" b="1" dirty="0" err="1"/>
              <a:t>розмістилося</a:t>
            </a:r>
            <a:r>
              <a:rPr lang="ru-RU" sz="3200" b="1" dirty="0"/>
              <a:t> 5 </a:t>
            </a:r>
            <a:r>
              <a:rPr lang="ru-RU" sz="3200" b="1" dirty="0" err="1"/>
              <a:t>тисяч</a:t>
            </a:r>
            <a:r>
              <a:rPr lang="ru-RU" sz="3200" b="1" dirty="0"/>
              <a:t> </a:t>
            </a:r>
            <a:r>
              <a:rPr lang="ru-RU" sz="3200" b="1" dirty="0" err="1"/>
              <a:t>футбольних</a:t>
            </a:r>
            <a:r>
              <a:rPr lang="ru-RU" sz="3200" b="1" dirty="0"/>
              <a:t> </a:t>
            </a:r>
            <a:r>
              <a:rPr lang="ru-RU" sz="3200" b="1" dirty="0" err="1"/>
              <a:t>уболівальників</a:t>
            </a:r>
            <a:r>
              <a:rPr lang="ru-RU" sz="3200" b="1" dirty="0"/>
              <a:t>, а на </a:t>
            </a:r>
            <a:r>
              <a:rPr lang="ru-RU" sz="3200" b="1" dirty="0" err="1" smtClean="0"/>
              <a:t>північній</a:t>
            </a:r>
            <a:r>
              <a:rPr lang="ru-RU" sz="3200" b="1" dirty="0" smtClean="0"/>
              <a:t> </a:t>
            </a:r>
            <a:r>
              <a:rPr lang="ru-RU" sz="3200" b="1" dirty="0"/>
              <a:t>— на 2 тисячі </a:t>
            </a:r>
            <a:r>
              <a:rPr lang="ru-RU" sz="3200" b="1" dirty="0" err="1"/>
              <a:t>менше</a:t>
            </a:r>
            <a:r>
              <a:rPr lang="ru-RU" sz="3200" b="1" dirty="0"/>
              <a:t>. Скільки всього </a:t>
            </a:r>
            <a:r>
              <a:rPr lang="ru-RU" sz="3200" b="1" dirty="0" err="1" smtClean="0"/>
              <a:t>вболівальників</a:t>
            </a:r>
            <a:r>
              <a:rPr lang="ru-RU" sz="3200" b="1" dirty="0" smtClean="0"/>
              <a:t> </a:t>
            </a:r>
            <a:r>
              <a:rPr lang="ru-RU" sz="3200" b="1" dirty="0"/>
              <a:t>було на цих трибунах?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49009" y="5315959"/>
            <a:ext cx="220030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049317" y="5315958"/>
            <a:ext cx="851532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8.000 </a:t>
            </a:r>
            <a:r>
              <a:rPr lang="ru-RU" sz="3200" b="1" dirty="0" err="1" smtClean="0"/>
              <a:t>уболівальників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усього</a:t>
            </a:r>
            <a:r>
              <a:rPr lang="ru-RU" sz="3200" b="1" dirty="0" smtClean="0"/>
              <a:t> було на трибунах.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13946" y="3288680"/>
            <a:ext cx="5898165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І – 5.000 </a:t>
            </a:r>
            <a:r>
              <a:rPr lang="uk-UA" sz="3200" b="1" dirty="0" err="1" smtClean="0">
                <a:solidFill>
                  <a:schemeClr val="bg1"/>
                </a:solidFill>
              </a:rPr>
              <a:t>уб</a:t>
            </a:r>
            <a:r>
              <a:rPr lang="uk-UA" sz="32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ІІ – ? </a:t>
            </a:r>
            <a:r>
              <a:rPr lang="uk-UA" sz="3200" b="1" dirty="0" err="1" smtClean="0">
                <a:solidFill>
                  <a:schemeClr val="bg1"/>
                </a:solidFill>
              </a:rPr>
              <a:t>уб</a:t>
            </a:r>
            <a:r>
              <a:rPr lang="uk-UA" sz="3200" b="1" dirty="0" smtClean="0">
                <a:solidFill>
                  <a:schemeClr val="bg1"/>
                </a:solidFill>
              </a:rPr>
              <a:t>., на 2.000 </a:t>
            </a:r>
            <a:r>
              <a:rPr lang="uk-UA" sz="3200" b="1" dirty="0" err="1" smtClean="0">
                <a:solidFill>
                  <a:schemeClr val="bg1"/>
                </a:solidFill>
              </a:rPr>
              <a:t>вб</a:t>
            </a:r>
            <a:r>
              <a:rPr lang="uk-UA" sz="3200" b="1" dirty="0" smtClean="0">
                <a:solidFill>
                  <a:schemeClr val="bg1"/>
                </a:solidFill>
              </a:rPr>
              <a:t>. &lt;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40995" y="4591172"/>
            <a:ext cx="640316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5.000 + (5.000 – 2.000) =</a:t>
            </a:r>
            <a:endParaRPr lang="ru-RU" sz="2800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5072937" y="3357786"/>
            <a:ext cx="415351" cy="950804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510254" y="3599278"/>
            <a:ext cx="107908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? </a:t>
            </a:r>
            <a:r>
              <a:rPr lang="ru-RU" sz="3200" b="1" dirty="0" err="1" smtClean="0"/>
              <a:t>вб</a:t>
            </a:r>
            <a:r>
              <a:rPr lang="ru-RU" sz="3200" b="1" dirty="0" smtClean="0"/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072937" y="4579673"/>
            <a:ext cx="2171222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8.000 (</a:t>
            </a:r>
            <a:r>
              <a:rPr lang="ru-RU" sz="3200" b="1" dirty="0" err="1" smtClean="0">
                <a:solidFill>
                  <a:srgbClr val="FFFF00"/>
                </a:solidFill>
              </a:rPr>
              <a:t>уб</a:t>
            </a:r>
            <a:r>
              <a:rPr lang="ru-RU" sz="3200" b="1" dirty="0" smtClean="0">
                <a:solidFill>
                  <a:srgbClr val="FFFF00"/>
                </a:solidFill>
              </a:rPr>
              <a:t>.)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1397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31" grpId="0" animBg="1"/>
      <p:bldP spid="32" grpId="0" animBg="1"/>
      <p:bldP spid="6" grpId="0" animBg="1"/>
      <p:bldP spid="19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63439" y="405458"/>
            <a:ext cx="10801200" cy="115212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/>
              <a:t>Розгляньте </a:t>
            </a:r>
            <a:r>
              <a:rPr lang="ru-RU" sz="3600" b="1" dirty="0" err="1"/>
              <a:t>діаграму</a:t>
            </a:r>
            <a:r>
              <a:rPr lang="ru-RU" sz="3600" b="1" dirty="0"/>
              <a:t> </a:t>
            </a:r>
            <a:r>
              <a:rPr lang="ru-RU" sz="3600" b="1" dirty="0" err="1"/>
              <a:t>відвідування</a:t>
            </a:r>
            <a:r>
              <a:rPr lang="ru-RU" sz="3600" b="1" dirty="0"/>
              <a:t> </a:t>
            </a:r>
            <a:r>
              <a:rPr lang="ru-RU" sz="3600" b="1" dirty="0" err="1"/>
              <a:t>кінотеатру</a:t>
            </a:r>
            <a:r>
              <a:rPr lang="ru-RU" sz="3600" b="1" dirty="0"/>
              <a:t> в першу декаду </a:t>
            </a:r>
            <a:r>
              <a:rPr lang="ru-RU" sz="3600" b="1" dirty="0" err="1"/>
              <a:t>жовтня</a:t>
            </a:r>
            <a:r>
              <a:rPr lang="ru-RU" sz="3600" dirty="0"/>
              <a:t> </a:t>
            </a:r>
            <a:r>
              <a:rPr lang="ru-RU" sz="3600" b="1" dirty="0" smtClean="0"/>
              <a:t>і дайте </a:t>
            </a:r>
            <a:r>
              <a:rPr lang="ru-RU" sz="3600" b="1" dirty="0" err="1"/>
              <a:t>відповіді</a:t>
            </a:r>
            <a:r>
              <a:rPr lang="ru-RU" sz="3600" b="1" dirty="0"/>
              <a:t> на запитання</a:t>
            </a:r>
            <a:endParaRPr lang="ru-RU" sz="36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084522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№235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86322" y="4873497"/>
            <a:ext cx="10180594" cy="181588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ru-RU" sz="2800" b="1" dirty="0" smtClean="0"/>
              <a:t>У </a:t>
            </a:r>
            <a:r>
              <a:rPr lang="ru-RU" sz="2800" b="1" dirty="0"/>
              <a:t>який день у </a:t>
            </a:r>
            <a:r>
              <a:rPr lang="ru-RU" sz="2800" b="1" dirty="0" err="1"/>
              <a:t>кінотеатрі</a:t>
            </a:r>
            <a:r>
              <a:rPr lang="ru-RU" sz="2800" b="1" dirty="0"/>
              <a:t> було </a:t>
            </a:r>
            <a:r>
              <a:rPr lang="ru-RU" sz="2800" b="1" dirty="0" err="1"/>
              <a:t>найбільше</a:t>
            </a:r>
            <a:r>
              <a:rPr lang="ru-RU" sz="2800" b="1" dirty="0"/>
              <a:t> </a:t>
            </a:r>
            <a:r>
              <a:rPr lang="ru-RU" sz="2800" b="1" dirty="0" err="1" smtClean="0"/>
              <a:t>глядачів</a:t>
            </a:r>
            <a:r>
              <a:rPr lang="ru-RU" sz="2800" b="1" dirty="0" smtClean="0"/>
              <a:t>?</a:t>
            </a:r>
          </a:p>
          <a:p>
            <a:pPr marL="514350" indent="-514350">
              <a:buAutoNum type="arabicParenR"/>
            </a:pPr>
            <a:r>
              <a:rPr lang="ru-RU" sz="2800" b="1" dirty="0" smtClean="0"/>
              <a:t>Скільки </a:t>
            </a:r>
            <a:r>
              <a:rPr lang="ru-RU" sz="2800" b="1" dirty="0" err="1"/>
              <a:t>глядачів</a:t>
            </a:r>
            <a:r>
              <a:rPr lang="ru-RU" sz="2800" b="1" dirty="0"/>
              <a:t> </a:t>
            </a:r>
            <a:r>
              <a:rPr lang="ru-RU" sz="2800" b="1" dirty="0" err="1"/>
              <a:t>відвідало</a:t>
            </a:r>
            <a:r>
              <a:rPr lang="ru-RU" sz="2800" b="1" dirty="0"/>
              <a:t> </a:t>
            </a:r>
            <a:r>
              <a:rPr lang="ru-RU" sz="2800" b="1" dirty="0" err="1"/>
              <a:t>кінотеатр</a:t>
            </a:r>
            <a:r>
              <a:rPr lang="ru-RU" sz="2800" b="1" dirty="0"/>
              <a:t> 5 </a:t>
            </a:r>
            <a:r>
              <a:rPr lang="ru-RU" sz="2800" b="1" dirty="0" err="1"/>
              <a:t>жовтня</a:t>
            </a:r>
            <a:r>
              <a:rPr lang="ru-RU" sz="2800" b="1" dirty="0"/>
              <a:t>? </a:t>
            </a:r>
          </a:p>
          <a:p>
            <a:pPr marL="514350" indent="-514350">
              <a:buAutoNum type="arabicParenR"/>
            </a:pPr>
            <a:r>
              <a:rPr lang="ru-RU" sz="2800" b="1" dirty="0" smtClean="0"/>
              <a:t>Скільки </a:t>
            </a:r>
            <a:r>
              <a:rPr lang="ru-RU" sz="2800" b="1" dirty="0"/>
              <a:t>всього </a:t>
            </a:r>
            <a:r>
              <a:rPr lang="ru-RU" sz="2800" b="1" dirty="0" err="1"/>
              <a:t>глядачів</a:t>
            </a:r>
            <a:r>
              <a:rPr lang="ru-RU" sz="2800" b="1" dirty="0"/>
              <a:t> було в </a:t>
            </a:r>
            <a:r>
              <a:rPr lang="ru-RU" sz="2800" b="1" dirty="0" err="1"/>
              <a:t>кінотеатрі</a:t>
            </a:r>
            <a:r>
              <a:rPr lang="ru-RU" sz="2800" b="1" dirty="0"/>
              <a:t> 7-го й 8-го </a:t>
            </a:r>
            <a:r>
              <a:rPr lang="ru-RU" sz="2800" b="1" dirty="0" err="1"/>
              <a:t>жовтня</a:t>
            </a:r>
            <a:r>
              <a:rPr lang="ru-RU" sz="2800" b="1" dirty="0"/>
              <a:t>? </a:t>
            </a:r>
          </a:p>
          <a:p>
            <a:pPr marL="514350" indent="-514350">
              <a:buAutoNum type="arabicParenR"/>
            </a:pPr>
            <a:r>
              <a:rPr lang="ru-RU" sz="2800" b="1" dirty="0" smtClean="0"/>
              <a:t>У </a:t>
            </a:r>
            <a:r>
              <a:rPr lang="ru-RU" sz="2800" b="1" dirty="0"/>
              <a:t>які дні в </a:t>
            </a:r>
            <a:r>
              <a:rPr lang="ru-RU" sz="2800" b="1" dirty="0" err="1"/>
              <a:t>кінотеатрі</a:t>
            </a:r>
            <a:r>
              <a:rPr lang="ru-RU" sz="2800" b="1" dirty="0"/>
              <a:t> було понад 350 </a:t>
            </a:r>
            <a:r>
              <a:rPr lang="ru-RU" sz="2800" b="1" dirty="0" err="1"/>
              <a:t>глядачів</a:t>
            </a:r>
            <a:r>
              <a:rPr lang="ru-RU" sz="2800" b="1" dirty="0"/>
              <a:t>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pic>
        <p:nvPicPr>
          <p:cNvPr id="31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744" y="1952082"/>
            <a:ext cx="2215172" cy="221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6413" y="3059668"/>
            <a:ext cx="60896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026" name="Picture 2" descr="D:\4 клас\03 МАТЕМАТИКА\1 Листопад\2 Нумерація чисел у межах мільйона\2026-10-01_2143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322" y="1618872"/>
            <a:ext cx="659130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0935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Ст.46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1879" y="1309472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741905" y="4066710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3074" name="Picture 2" descr="D:\4 клас\03 МАТЕМАТИКА\1 Листопад\2 Нумерація чисел у межах мільйона\2026-10-01_1604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756" y="1262969"/>
            <a:ext cx="8620344" cy="187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318701" y="440809"/>
            <a:ext cx="9453849" cy="721306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Рефлексія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18702" y="1259469"/>
            <a:ext cx="9453848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7030A0"/>
                </a:solidFill>
              </a:rPr>
              <a:t>Оцініть свою роботу на уроці геометричними фігурами</a:t>
            </a:r>
          </a:p>
        </p:txBody>
      </p:sp>
      <p:pic>
        <p:nvPicPr>
          <p:cNvPr id="1027" name="Picture 3" descr="D:\Картинки до тестів\Емоції Геметричні\Іроні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39" y="1914098"/>
            <a:ext cx="1967573" cy="2663162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Картинки до тестів\Емоції Геметричні\images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" r="2065"/>
          <a:stretch/>
        </p:blipFill>
        <p:spPr bwMode="auto">
          <a:xfrm>
            <a:off x="3791229" y="1917626"/>
            <a:ext cx="1822794" cy="2624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Картинки до тестів\Емоції Геметричні\Ромб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702" y="1917626"/>
            <a:ext cx="1921428" cy="271679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до тестів\Емоції Геметричні\Овал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319" y="1927100"/>
            <a:ext cx="1952937" cy="2596191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3426" y="4853798"/>
            <a:ext cx="1974329" cy="52322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Було важко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2465" y="4668847"/>
            <a:ext cx="1726875" cy="954107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Було легко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64039" y="4634422"/>
            <a:ext cx="1981078" cy="1384995"/>
          </a:xfrm>
          <a:prstGeom prst="rect">
            <a:avLst/>
          </a:prstGeom>
          <a:solidFill>
            <a:srgbClr val="FF99FF"/>
          </a:solidFill>
          <a:ln w="38100"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</a:rPr>
              <a:t>Урок пролетів непомітно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8201" y="4614304"/>
            <a:ext cx="2624390" cy="1384995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Готовий/готова працювати далі</a:t>
            </a:r>
          </a:p>
        </p:txBody>
      </p:sp>
    </p:spTree>
    <p:extLst>
      <p:ext uri="{BB962C8B-B14F-4D97-AF65-F5344CB8AC3E}">
        <p14:creationId xmlns:p14="http://schemas.microsoft.com/office/powerpoint/2010/main" val="393627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13469</TotalTime>
  <Words>703</Words>
  <Application>Microsoft Office PowerPoint</Application>
  <PresentationFormat>Произвольный</PresentationFormat>
  <Paragraphs>168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1066</cp:revision>
  <dcterms:created xsi:type="dcterms:W3CDTF">2025-08-27T14:01:18Z</dcterms:created>
  <dcterms:modified xsi:type="dcterms:W3CDTF">2026-10-02T13:28:03Z</dcterms:modified>
</cp:coreProperties>
</file>