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82" r:id="rId2"/>
    <p:sldId id="911" r:id="rId3"/>
    <p:sldId id="904" r:id="rId4"/>
    <p:sldId id="286" r:id="rId5"/>
    <p:sldId id="828" r:id="rId6"/>
    <p:sldId id="909" r:id="rId7"/>
    <p:sldId id="901" r:id="rId8"/>
    <p:sldId id="896" r:id="rId9"/>
    <p:sldId id="897" r:id="rId10"/>
    <p:sldId id="879" r:id="rId11"/>
    <p:sldId id="910" r:id="rId12"/>
    <p:sldId id="905" r:id="rId13"/>
    <p:sldId id="907" r:id="rId14"/>
    <p:sldId id="885" r:id="rId15"/>
    <p:sldId id="912" r:id="rId16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1"/>
            <p14:sldId id="904"/>
            <p14:sldId id="286"/>
            <p14:sldId id="828"/>
            <p14:sldId id="909"/>
            <p14:sldId id="901"/>
            <p14:sldId id="896"/>
            <p14:sldId id="897"/>
            <p14:sldId id="879"/>
            <p14:sldId id="910"/>
            <p14:sldId id="905"/>
            <p14:sldId id="907"/>
            <p14:sldId id="885"/>
            <p14:sldId id="91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uk-UA" sz="2800" dirty="0" smtClean="0"/>
            <a:t>ЗАПИС ЧОТИРИЦИ-ФРОВИХ ЧИСЕЛ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ЗАДАЧ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ПОПЕРЕДНЄ І НАСТУПНЕ ЧИСЛО. ДОДАВАННЯ ТА ВІДНІМАННЯ 1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СУМА РОЗРЯДНИХ ДОДАНКІВ ЧОТИРИЦИ-ФРОВОГО ЧИСЛА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80119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71770" custLinFactX="158977" custLinFactNeighborX="200000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3290" custLinFactX="-159388" custLinFactNeighborX="-200000" custLinFactNeighborY="-11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55310" custLinFactX="19399" custLinFactNeighborX="100000" custLinFactNeighborY="7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718392" y="718392"/>
          <a:ext cx="4273486" cy="2836700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СУМА РОЗРЯДНИХ ДОДАНКІВ ЧОТИРИЦИ-ФРОВОГО ЧИСЛА</a:t>
          </a:r>
          <a:endParaRPr lang="en-US" sz="2800" b="1" kern="1200" dirty="0" smtClean="0"/>
        </a:p>
      </dsp:txBody>
      <dsp:txXfrm rot="5400000">
        <a:off x="1" y="854696"/>
        <a:ext cx="2836700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4911231" y="784137"/>
          <a:ext cx="4273486" cy="2705211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ПОПЕРЕДНЄ І НАСТУПНЕ ЧИСЛО. ДОДАВАННЯ ТА ВІДНІМАННЯ 1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695369" y="854696"/>
        <a:ext cx="2705211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2181371" y="850912"/>
          <a:ext cx="4273486" cy="2571660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kern="1200" dirty="0" smtClean="0"/>
            <a:t>ЗАПИС ЧОТИРИЦИ-ФРОВИХ ЧИСЕЛ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3032284" y="854696"/>
        <a:ext cx="2571660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555333" y="913751"/>
          <a:ext cx="4273486" cy="2445982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ЗАДАЧ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469085" y="854696"/>
        <a:ext cx="2445982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5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527" y="981522"/>
            <a:ext cx="8928992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чотирицифрових чисел. </a:t>
            </a:r>
            <a:r>
              <a:rPr lang="uk-UA" sz="4000" b="1" dirty="0" smtClean="0">
                <a:solidFill>
                  <a:srgbClr val="7030A0"/>
                </a:solidFill>
              </a:rPr>
              <a:t>Попереднє і наступне число.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25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5" y="3145816"/>
            <a:ext cx="2842465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2520750" y="1295699"/>
            <a:ext cx="7940678" cy="8311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400" dirty="0" smtClean="0">
                <a:solidFill>
                  <a:srgbClr val="7030A0"/>
                </a:solidFill>
              </a:rPr>
              <a:t> Совенята пригощають своїм печивом з передбаченнями. Печиво з яким написом ти вибираєш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0573" y="529046"/>
            <a:ext cx="10020320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Очікування від уроку  </a:t>
            </a:r>
            <a:r>
              <a:rPr lang="uk-UA" sz="4000" b="1" dirty="0">
                <a:solidFill>
                  <a:schemeClr val="bg1"/>
                </a:solidFill>
              </a:rPr>
              <a:t>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2447" y="2349674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619423" y="3454622"/>
            <a:ext cx="3317200" cy="338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4996" y="693490"/>
            <a:ext cx="3610808" cy="36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672055" y="1266544"/>
            <a:ext cx="3307435" cy="337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658" y="3454692"/>
            <a:ext cx="3457007" cy="352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A422E68-C715-41C5-BD9F-D4C4EE7F7FFA}"/>
              </a:ext>
            </a:extLst>
          </p:cNvPr>
          <p:cNvSpPr txBox="1"/>
          <p:nvPr/>
        </p:nvSpPr>
        <p:spPr>
          <a:xfrm>
            <a:off x="1377923" y="4637087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Я легко розв’яжу задачі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835447" y="1860652"/>
            <a:ext cx="18110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 Мені вдасться швидко рахувати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8854B14-A831-4207-9DA7-F8B11852112C}"/>
              </a:ext>
            </a:extLst>
          </p:cNvPr>
          <p:cNvSpPr txBox="1"/>
          <p:nvPr/>
        </p:nvSpPr>
        <p:spPr>
          <a:xfrm>
            <a:off x="8964588" y="4831575"/>
            <a:ext cx="1735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Красиво напишу в зошиті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9428650" y="2533343"/>
            <a:ext cx="1834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Відкрию нові знання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3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Ст.46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2 Нумерація чисел у межах мільйона\2026-10-01_1604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18" y="1384547"/>
            <a:ext cx="10406897" cy="226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623030015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509671"/>
            <a:ext cx="10569581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1539777" y="1269554"/>
            <a:ext cx="366825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2000 + </a:t>
            </a:r>
            <a:r>
              <a:rPr lang="ru-RU" sz="3200" b="1" dirty="0" smtClean="0"/>
              <a:t>1000 =           </a:t>
            </a:r>
          </a:p>
          <a:p>
            <a:r>
              <a:rPr lang="ru-RU" sz="3200" b="1" dirty="0" smtClean="0"/>
              <a:t>8000 </a:t>
            </a:r>
            <a:r>
              <a:rPr lang="ru-RU" sz="3200" b="1" dirty="0"/>
              <a:t>+ 1000 </a:t>
            </a:r>
            <a:r>
              <a:rPr lang="ru-RU" sz="3200" b="1" dirty="0" smtClean="0"/>
              <a:t>=</a:t>
            </a:r>
            <a:r>
              <a:rPr lang="ru-RU" sz="3200" b="1" dirty="0"/>
              <a:t> </a:t>
            </a:r>
            <a:r>
              <a:rPr lang="ru-RU" sz="3200" b="1" dirty="0" smtClean="0"/>
              <a:t>          </a:t>
            </a:r>
          </a:p>
          <a:p>
            <a:r>
              <a:rPr lang="ru-RU" sz="3200" b="1" dirty="0" smtClean="0"/>
              <a:t>3000 </a:t>
            </a:r>
            <a:r>
              <a:rPr lang="ru-RU" sz="3200" b="1" dirty="0"/>
              <a:t>+ 1000 </a:t>
            </a:r>
            <a:r>
              <a:rPr lang="ru-RU" sz="3200" b="1" dirty="0" smtClean="0"/>
              <a:t>=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337875" y="2997746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51" name="Прямоугольник 50"/>
          <p:cNvSpPr/>
          <p:nvPr/>
        </p:nvSpPr>
        <p:spPr>
          <a:xfrm>
            <a:off x="4012056" y="1264607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3000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370463" y="2997746"/>
            <a:ext cx="6585992" cy="1077218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3 </a:t>
            </a:r>
            <a:r>
              <a:rPr lang="ru-RU" sz="3200" b="1" dirty="0">
                <a:solidFill>
                  <a:srgbClr val="7030A0"/>
                </a:solidFill>
              </a:rPr>
              <a:t>тис. · </a:t>
            </a:r>
            <a:r>
              <a:rPr lang="ru-RU" sz="3200" b="1" dirty="0" smtClean="0">
                <a:solidFill>
                  <a:srgbClr val="7030A0"/>
                </a:solidFill>
              </a:rPr>
              <a:t>2 =                   6 </a:t>
            </a:r>
            <a:r>
              <a:rPr lang="ru-RU" sz="3200" b="1" dirty="0">
                <a:solidFill>
                  <a:srgbClr val="7030A0"/>
                </a:solidFill>
              </a:rPr>
              <a:t>тис. : </a:t>
            </a:r>
            <a:r>
              <a:rPr lang="ru-RU" sz="3200" b="1" dirty="0" smtClean="0">
                <a:solidFill>
                  <a:srgbClr val="7030A0"/>
                </a:solidFill>
              </a:rPr>
              <a:t>3 = 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4 </a:t>
            </a:r>
            <a:r>
              <a:rPr lang="ru-RU" sz="3200" b="1" dirty="0">
                <a:solidFill>
                  <a:srgbClr val="7030A0"/>
                </a:solidFill>
              </a:rPr>
              <a:t>тис. · </a:t>
            </a:r>
            <a:r>
              <a:rPr lang="ru-RU" sz="3200" b="1" dirty="0" smtClean="0">
                <a:solidFill>
                  <a:srgbClr val="7030A0"/>
                </a:solidFill>
              </a:rPr>
              <a:t>1 =                   8 </a:t>
            </a:r>
            <a:r>
              <a:rPr lang="ru-RU" sz="3200" b="1" dirty="0">
                <a:solidFill>
                  <a:srgbClr val="7030A0"/>
                </a:solidFill>
              </a:rPr>
              <a:t>тис. · </a:t>
            </a:r>
            <a:r>
              <a:rPr lang="ru-RU" sz="3200" b="1" dirty="0" smtClean="0">
                <a:solidFill>
                  <a:srgbClr val="7030A0"/>
                </a:solidFill>
              </a:rPr>
              <a:t>0 =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198651" y="1269875"/>
            <a:ext cx="377951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 </a:t>
            </a:r>
            <a:r>
              <a:rPr lang="ru-RU" sz="3200" b="1" dirty="0"/>
              <a:t>000 – 1000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7000 </a:t>
            </a:r>
            <a:r>
              <a:rPr lang="ru-RU" sz="3200" b="1" dirty="0"/>
              <a:t>– 3000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5000 </a:t>
            </a:r>
            <a:r>
              <a:rPr lang="ru-RU" sz="3200" b="1" dirty="0"/>
              <a:t>– </a:t>
            </a:r>
            <a:r>
              <a:rPr lang="ru-RU" sz="3200" b="1" dirty="0" smtClean="0"/>
              <a:t>4000 =  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3984083" y="1761996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9000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3980358" y="2206783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4000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8901406" y="1264606"/>
            <a:ext cx="10767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9000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8693761" y="1790868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4000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8668034" y="2206783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1000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302172" y="2994186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6 тис.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4302172" y="3474951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4 тис.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7698167" y="2994185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2 тис.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7748215" y="3493091"/>
            <a:ext cx="6138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466437" y="4509914"/>
            <a:ext cx="653574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Полічіть </a:t>
            </a:r>
            <a:r>
              <a:rPr lang="ru-RU" sz="3200" b="1" dirty="0" err="1"/>
              <a:t>тисячами</a:t>
            </a:r>
            <a:r>
              <a:rPr lang="ru-RU" sz="3200" b="1" dirty="0"/>
              <a:t> від </a:t>
            </a:r>
            <a:r>
              <a:rPr lang="ru-RU" sz="3200" b="1" dirty="0" err="1"/>
              <a:t>п’яти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до </a:t>
            </a:r>
            <a:r>
              <a:rPr lang="ru-RU" sz="3200" b="1" dirty="0" err="1"/>
              <a:t>п’ятнадцяти</a:t>
            </a:r>
            <a:r>
              <a:rPr lang="ru-RU" sz="3200" b="1" dirty="0"/>
              <a:t> </a:t>
            </a:r>
            <a:r>
              <a:rPr lang="ru-RU" sz="3200" b="1" dirty="0" err="1" smtClean="0"/>
              <a:t>тисяч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51" grpId="0"/>
      <p:bldP spid="80" grpId="0"/>
      <p:bldP spid="82" grpId="0"/>
      <p:bldP spid="85" grpId="0"/>
      <p:bldP spid="86" grpId="0"/>
      <p:bldP spid="88" grpId="0"/>
      <p:bldP spid="89" grpId="0"/>
      <p:bldP spid="90" grpId="0"/>
      <p:bldP spid="91" grpId="0"/>
      <p:bldP spid="93" grpId="0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509671"/>
            <a:ext cx="10569581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/>
              <a:t>Назвіть</a:t>
            </a:r>
            <a:r>
              <a:rPr lang="ru-RU" sz="4000" b="1" dirty="0"/>
              <a:t> «</a:t>
            </a:r>
            <a:r>
              <a:rPr lang="ru-RU" sz="4000" b="1" dirty="0" err="1"/>
              <a:t>сусідів</a:t>
            </a:r>
            <a:r>
              <a:rPr lang="ru-RU" sz="4000" b="1" dirty="0"/>
              <a:t>» кожного із чисел 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sp>
        <p:nvSpPr>
          <p:cNvPr id="51" name="Прямоугольник 50"/>
          <p:cNvSpPr/>
          <p:nvPr/>
        </p:nvSpPr>
        <p:spPr>
          <a:xfrm>
            <a:off x="1050612" y="1303524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1286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306233" y="1300439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1699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" y="6094090"/>
            <a:ext cx="1152972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№239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040313" y="1854329"/>
            <a:ext cx="7211958" cy="584775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1287,   1700</a:t>
            </a:r>
            <a:r>
              <a:rPr lang="ru-RU" sz="3200" b="1" dirty="0"/>
              <a:t>, </a:t>
            </a:r>
            <a:r>
              <a:rPr lang="ru-RU" sz="3200" b="1" dirty="0" smtClean="0"/>
              <a:t>  1399,   </a:t>
            </a:r>
            <a:r>
              <a:rPr lang="ru-RU" sz="3200" b="1" dirty="0"/>
              <a:t>1550, </a:t>
            </a:r>
            <a:r>
              <a:rPr lang="ru-RU" sz="3200" b="1" dirty="0" smtClean="0"/>
              <a:t>  1991</a:t>
            </a:r>
            <a:r>
              <a:rPr lang="ru-RU" sz="3200" b="1" dirty="0"/>
              <a:t>, </a:t>
            </a:r>
            <a:r>
              <a:rPr lang="ru-RU" sz="3200" b="1" dirty="0" smtClean="0"/>
              <a:t>  1998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91689" y="2536071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1288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219367" y="2543739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1701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3552249" y="1337677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1398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691640" y="1334592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1549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493326" y="2570224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1400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647401" y="2535027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1551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936450" y="1272639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1990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7075841" y="1269554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1997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5877527" y="2505186"/>
            <a:ext cx="1227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1992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7031602" y="2469989"/>
            <a:ext cx="10961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030A0"/>
                </a:solidFill>
              </a:rPr>
              <a:t>1999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205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184" y="1272639"/>
            <a:ext cx="2308421" cy="25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606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51" grpId="0"/>
      <p:bldP spid="53" grpId="0"/>
      <p:bldP spid="63" grpId="0"/>
      <p:bldP spid="64" grpId="0"/>
      <p:bldP spid="65" grpId="0"/>
      <p:bldP spid="67" grpId="0"/>
      <p:bldP spid="68" grpId="0"/>
      <p:bldP spid="69" grpId="0"/>
      <p:bldP spid="73" grpId="0"/>
      <p:bldP spid="74" grpId="0"/>
      <p:bldP spid="75" grpId="0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908766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Запишіть </a:t>
            </a:r>
            <a:r>
              <a:rPr lang="ru-RU" sz="3600" b="1" dirty="0" err="1"/>
              <a:t>наступне</a:t>
            </a:r>
            <a:r>
              <a:rPr lang="ru-RU" sz="3600" b="1" dirty="0"/>
              <a:t> число для кожного числа</a:t>
            </a: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350304" y="2890267"/>
            <a:ext cx="454720" cy="567792"/>
          </a:xfrm>
          <a:prstGeom prst="rect">
            <a:avLst/>
          </a:prstGeom>
        </p:spPr>
      </p:pic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02838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№240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346067" y="2905556"/>
            <a:ext cx="454720" cy="567792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855647" y="2890267"/>
            <a:ext cx="454720" cy="567792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736786" y="2865750"/>
            <a:ext cx="454720" cy="567792"/>
          </a:xfrm>
          <a:prstGeom prst="rect">
            <a:avLst/>
          </a:prstGeom>
        </p:spPr>
      </p:pic>
      <p:pic>
        <p:nvPicPr>
          <p:cNvPr id="114" name="Рисунок 11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198969" y="3627173"/>
            <a:ext cx="454720" cy="567792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431217" y="2905556"/>
            <a:ext cx="454720" cy="56779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826324" y="2914086"/>
            <a:ext cx="454720" cy="567792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636428" y="2865750"/>
            <a:ext cx="454720" cy="567792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079509" y="2865750"/>
            <a:ext cx="454720" cy="567792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9262363" y="2914086"/>
            <a:ext cx="454720" cy="567792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29099" y="3637099"/>
            <a:ext cx="454720" cy="567792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159110" y="2860903"/>
            <a:ext cx="454720" cy="567792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1365513" y="4365898"/>
            <a:ext cx="763667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9, 99, 199, 999, 1.029, 1.599, 1.899, 1.999.</a:t>
            </a:r>
            <a:endParaRPr lang="ru-RU" sz="3200" b="1" dirty="0"/>
          </a:p>
        </p:txBody>
      </p:sp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529466" y="2882695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971030" y="2891962"/>
            <a:ext cx="454720" cy="567792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593412" y="2860903"/>
            <a:ext cx="454720" cy="567792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369695" y="2865750"/>
            <a:ext cx="454720" cy="567792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7415416" y="2884369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188056" y="2924175"/>
            <a:ext cx="454720" cy="567792"/>
          </a:xfrm>
          <a:prstGeom prst="rect">
            <a:avLst/>
          </a:prstGeom>
        </p:spPr>
      </p:pic>
      <p:pic>
        <p:nvPicPr>
          <p:cNvPr id="106" name="Рисунок 10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169013" y="2881296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8940243" y="2918143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646679" y="2873490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0014119" y="2878337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416712" y="3629051"/>
            <a:ext cx="454720" cy="567792"/>
          </a:xfrm>
          <a:prstGeom prst="rect">
            <a:avLst/>
          </a:prstGeom>
        </p:spPr>
      </p:pic>
      <p:pic>
        <p:nvPicPr>
          <p:cNvPr id="118" name="Рисунок 1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59583" y="3584398"/>
            <a:ext cx="454720" cy="567792"/>
          </a:xfrm>
          <a:prstGeom prst="rect">
            <a:avLst/>
          </a:prstGeom>
        </p:spPr>
      </p:pic>
      <p:pic>
        <p:nvPicPr>
          <p:cNvPr id="120" name="Рисунок 11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419623" y="3589245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836578" y="3577235"/>
            <a:ext cx="454720" cy="567792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477071" y="3577235"/>
            <a:ext cx="454720" cy="567792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204018" y="3582082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28386" y="5139983"/>
            <a:ext cx="10167843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Розгляньте, </a:t>
            </a:r>
            <a:r>
              <a:rPr lang="ru-RU" sz="3200" b="1" dirty="0"/>
              <a:t>як </a:t>
            </a:r>
            <a:r>
              <a:rPr lang="ru-RU" sz="3200" b="1" dirty="0" err="1"/>
              <a:t>утворилося</a:t>
            </a:r>
            <a:r>
              <a:rPr lang="ru-RU" sz="3200" b="1" dirty="0"/>
              <a:t> число </a:t>
            </a:r>
            <a:r>
              <a:rPr lang="ru-RU" sz="3200" b="1" dirty="0" smtClean="0"/>
              <a:t>2.000 </a:t>
            </a:r>
            <a:r>
              <a:rPr lang="ru-RU" sz="3200" b="1" dirty="0"/>
              <a:t>з </a:t>
            </a:r>
            <a:r>
              <a:rPr lang="ru-RU" sz="3200" b="1" dirty="0" err="1" smtClean="0"/>
              <a:t>попереднього</a:t>
            </a:r>
            <a:r>
              <a:rPr lang="ru-RU" sz="3200" b="1" dirty="0"/>
              <a:t>. </a:t>
            </a:r>
            <a:endParaRPr lang="ru-RU" sz="3200" b="1" dirty="0" smtClean="0"/>
          </a:p>
          <a:p>
            <a:r>
              <a:rPr lang="ru-RU" sz="3200" b="1" dirty="0" smtClean="0"/>
              <a:t>1.999 </a:t>
            </a:r>
            <a:r>
              <a:rPr lang="ru-RU" sz="3200" b="1" dirty="0"/>
              <a:t>+ 1 = </a:t>
            </a:r>
            <a:r>
              <a:rPr lang="ru-RU" sz="3200" b="1" dirty="0" smtClean="0"/>
              <a:t>1.000 </a:t>
            </a:r>
            <a:r>
              <a:rPr lang="ru-RU" sz="3200" b="1" dirty="0"/>
              <a:t>+ (999 + 1) = </a:t>
            </a:r>
            <a:r>
              <a:rPr lang="ru-RU" sz="3200" b="1" dirty="0" smtClean="0"/>
              <a:t>1.000 </a:t>
            </a:r>
            <a:r>
              <a:rPr lang="ru-RU" sz="3200" b="1" dirty="0"/>
              <a:t>+ </a:t>
            </a:r>
            <a:r>
              <a:rPr lang="ru-RU" sz="3200" b="1" dirty="0" smtClean="0"/>
              <a:t>1.000 </a:t>
            </a:r>
            <a:r>
              <a:rPr lang="ru-RU" sz="3200" b="1" dirty="0"/>
              <a:t>= </a:t>
            </a:r>
            <a:r>
              <a:rPr lang="ru-RU" sz="3200" b="1" dirty="0" smtClean="0"/>
              <a:t>2.000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4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294396"/>
              </p:ext>
            </p:extLst>
          </p:nvPr>
        </p:nvGraphicFramePr>
        <p:xfrm>
          <a:off x="2030677" y="4797946"/>
          <a:ext cx="3800396" cy="1554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50099"/>
                <a:gridCol w="950099"/>
                <a:gridCol w="950099"/>
                <a:gridCol w="950099"/>
              </a:tblGrid>
              <a:tr h="42247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Т.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С.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Д.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Од.</a:t>
                      </a:r>
                      <a:endParaRPr lang="ru-RU" sz="2800" dirty="0"/>
                    </a:p>
                  </a:txBody>
                  <a:tcPr/>
                </a:tc>
              </a:tr>
              <a:tr h="422470"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  <a:tr h="422470"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3439" y="405458"/>
            <a:ext cx="10588782" cy="120031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smtClean="0"/>
              <a:t>Запис </a:t>
            </a:r>
            <a:r>
              <a:rPr lang="ru-RU" sz="3600" b="1" dirty="0" err="1" smtClean="0"/>
              <a:t>чотирицифрових</a:t>
            </a:r>
            <a:r>
              <a:rPr lang="ru-RU" sz="3600" b="1" dirty="0" smtClean="0"/>
              <a:t> чисел в </a:t>
            </a:r>
            <a:r>
              <a:rPr lang="ru-RU" sz="3600" b="1" dirty="0" err="1" smtClean="0"/>
              <a:t>нумераційну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таблицю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№241-242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D:\4 клас\03 МАТЕМАТИКА\1 Листопад\2 Нумерація чисел у межах мільйона\2026-09-28_2248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097" y="2759229"/>
            <a:ext cx="1385162" cy="232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813767" y="2133650"/>
            <a:ext cx="10548344" cy="50405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7030A0"/>
                </a:solidFill>
              </a:rPr>
              <a:t>Які числа </a:t>
            </a:r>
            <a:r>
              <a:rPr lang="ru-RU" sz="2400" b="1" dirty="0" err="1">
                <a:solidFill>
                  <a:srgbClr val="7030A0"/>
                </a:solidFill>
              </a:rPr>
              <a:t>зображені</a:t>
            </a:r>
            <a:r>
              <a:rPr lang="ru-RU" sz="2400" b="1" dirty="0">
                <a:solidFill>
                  <a:srgbClr val="7030A0"/>
                </a:solidFill>
              </a:rPr>
              <a:t> на моделях? </a:t>
            </a:r>
            <a:r>
              <a:rPr lang="ru-RU" sz="24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400" b="1" dirty="0">
                <a:solidFill>
                  <a:srgbClr val="7030A0"/>
                </a:solidFill>
              </a:rPr>
              <a:t>ці </a:t>
            </a:r>
            <a:r>
              <a:rPr lang="ru-RU" sz="2400" b="1" dirty="0" smtClean="0">
                <a:solidFill>
                  <a:srgbClr val="7030A0"/>
                </a:solidFill>
              </a:rPr>
              <a:t>числа </a:t>
            </a:r>
            <a:r>
              <a:rPr lang="ru-RU" sz="2400" b="1" dirty="0">
                <a:solidFill>
                  <a:srgbClr val="7030A0"/>
                </a:solidFill>
              </a:rPr>
              <a:t>в </a:t>
            </a:r>
            <a:r>
              <a:rPr lang="ru-RU" sz="2400" b="1" dirty="0" err="1">
                <a:solidFill>
                  <a:srgbClr val="7030A0"/>
                </a:solidFill>
              </a:rPr>
              <a:t>нумераційну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таблицю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endParaRPr lang="uk-UA" sz="24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3105" y="1701602"/>
            <a:ext cx="892899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</a:rPr>
              <a:t>Полічіть </a:t>
            </a:r>
            <a:r>
              <a:rPr lang="ru-RU" sz="2400" b="1" dirty="0">
                <a:solidFill>
                  <a:srgbClr val="7030A0"/>
                </a:solidFill>
              </a:rPr>
              <a:t>від </a:t>
            </a:r>
            <a:r>
              <a:rPr lang="ru-RU" sz="2400" b="1" dirty="0" err="1">
                <a:solidFill>
                  <a:srgbClr val="7030A0"/>
                </a:solidFill>
              </a:rPr>
              <a:t>двох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 одного до </a:t>
            </a:r>
            <a:r>
              <a:rPr lang="ru-RU" sz="2400" b="1" dirty="0" err="1">
                <a:solidFill>
                  <a:srgbClr val="7030A0"/>
                </a:solidFill>
              </a:rPr>
              <a:t>двох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тисяч</a:t>
            </a:r>
            <a:r>
              <a:rPr lang="ru-RU" sz="2400" b="1" dirty="0">
                <a:solidFill>
                  <a:srgbClr val="7030A0"/>
                </a:solidFill>
              </a:rPr>
              <a:t> десяти.</a:t>
            </a:r>
          </a:p>
        </p:txBody>
      </p:sp>
      <p:pic>
        <p:nvPicPr>
          <p:cNvPr id="2050" name="Picture 2" descr="D:\4 клас\03 МАТЕМАТИКА\1 Листопад\2 Нумерація чисел у межах мільйона\2026-10-02_1606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57" y="2724068"/>
            <a:ext cx="7736098" cy="20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203599" y="5293291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203598" y="5738078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2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11711" y="5293290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11911" y="5801702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0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075807" y="5293289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6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998036" y="5293291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7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39703" y="5776918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4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072565" y="5776918"/>
            <a:ext cx="63914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3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7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16" grpId="0"/>
      <p:bldP spid="18" grpId="0"/>
      <p:bldP spid="19" grpId="0"/>
      <p:bldP spid="21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18" y="2410877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19423" y="405458"/>
            <a:ext cx="10837204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Запишіть числа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759203" y="1269554"/>
            <a:ext cx="9077244" cy="145988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/>
              <a:t>Дві тисячі </a:t>
            </a:r>
            <a:r>
              <a:rPr lang="ru-RU" sz="3200" b="1" dirty="0" err="1"/>
              <a:t>чотириста</a:t>
            </a:r>
            <a:r>
              <a:rPr lang="ru-RU" sz="3200" b="1" dirty="0"/>
              <a:t> сорок </a:t>
            </a:r>
            <a:r>
              <a:rPr lang="ru-RU" sz="3200" b="1" dirty="0" err="1" smtClean="0"/>
              <a:t>чотири</a:t>
            </a:r>
            <a:r>
              <a:rPr lang="ru-RU" sz="3200" b="1" dirty="0" smtClean="0"/>
              <a:t>; </a:t>
            </a:r>
            <a:r>
              <a:rPr lang="ru-RU" sz="3200" b="1" dirty="0">
                <a:solidFill>
                  <a:srgbClr val="FFFF00"/>
                </a:solidFill>
              </a:rPr>
              <a:t>одна </a:t>
            </a:r>
            <a:r>
              <a:rPr lang="ru-RU" sz="3200" b="1" dirty="0" err="1" smtClean="0">
                <a:solidFill>
                  <a:srgbClr val="FFFF00"/>
                </a:solidFill>
              </a:rPr>
              <a:t>тисяча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r>
              <a:rPr lang="ru-RU" sz="3200" b="1" dirty="0" err="1" smtClean="0">
                <a:solidFill>
                  <a:srgbClr val="FFFF00"/>
                </a:solidFill>
              </a:rPr>
              <a:t>сімнадцять</a:t>
            </a:r>
            <a:r>
              <a:rPr lang="ru-RU" sz="3200" b="1" dirty="0" smtClean="0">
                <a:solidFill>
                  <a:srgbClr val="FFFF00"/>
                </a:solidFill>
              </a:rPr>
              <a:t>; </a:t>
            </a:r>
            <a:r>
              <a:rPr lang="ru-RU" sz="3200" b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дві тисячі </a:t>
            </a:r>
            <a:r>
              <a:rPr lang="ru-RU" sz="3200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триста; </a:t>
            </a:r>
            <a:r>
              <a:rPr lang="ru-RU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дві тисячі </a:t>
            </a:r>
            <a:r>
              <a:rPr lang="ru-RU" sz="32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дев’ятсот</a:t>
            </a:r>
            <a:r>
              <a:rPr lang="ru-RU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дев’яносто</a:t>
            </a:r>
            <a:r>
              <a:rPr lang="ru-RU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b="1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дев’ять</a:t>
            </a:r>
            <a:r>
              <a:rPr lang="ru-RU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;</a:t>
            </a:r>
            <a:r>
              <a:rPr lang="ru-RU" sz="3200" b="1" dirty="0" smtClean="0"/>
              <a:t> </a:t>
            </a:r>
            <a:r>
              <a:rPr lang="ru-RU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одна </a:t>
            </a:r>
            <a:r>
              <a:rPr lang="ru-RU" sz="32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тисяча</a:t>
            </a:r>
            <a:r>
              <a:rPr lang="ru-RU" sz="32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сто </a:t>
            </a:r>
            <a:r>
              <a:rPr lang="ru-RU" sz="32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одинадцять</a:t>
            </a:r>
            <a:r>
              <a:rPr lang="ru-RU" sz="3200" b="1" dirty="0" smtClean="0"/>
              <a:t>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Ст.46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№243-244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491632" y="2862245"/>
            <a:ext cx="1224135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1.017,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23478" y="2859404"/>
            <a:ext cx="122413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2.444,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71951" y="2853731"/>
            <a:ext cx="129614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2.999,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80826" y="2859403"/>
            <a:ext cx="122701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2.300,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9201" y="3573810"/>
            <a:ext cx="7256951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числа, що </a:t>
            </a:r>
            <a:r>
              <a:rPr lang="ru-RU" sz="2400" b="1" dirty="0" err="1">
                <a:solidFill>
                  <a:srgbClr val="7030A0"/>
                </a:solidFill>
              </a:rPr>
              <a:t>містяться</a:t>
            </a:r>
            <a:r>
              <a:rPr lang="ru-RU" sz="2400" b="1" dirty="0">
                <a:solidFill>
                  <a:srgbClr val="7030A0"/>
                </a:solidFill>
              </a:rPr>
              <a:t> на числовому </a:t>
            </a:r>
            <a:r>
              <a:rPr lang="ru-RU" sz="2400" b="1" dirty="0" err="1" smtClean="0">
                <a:solidFill>
                  <a:srgbClr val="7030A0"/>
                </a:solidFill>
              </a:rPr>
              <a:t>відрізку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між числами </a:t>
            </a:r>
            <a:r>
              <a:rPr lang="ru-RU" sz="2400" b="1" dirty="0" smtClean="0">
                <a:solidFill>
                  <a:srgbClr val="7030A0"/>
                </a:solidFill>
              </a:rPr>
              <a:t>1.995 </a:t>
            </a:r>
            <a:r>
              <a:rPr lang="ru-RU" sz="2400" b="1" dirty="0">
                <a:solidFill>
                  <a:srgbClr val="7030A0"/>
                </a:solidFill>
              </a:rPr>
              <a:t>і </a:t>
            </a:r>
            <a:r>
              <a:rPr lang="ru-RU" sz="2400" b="1" dirty="0" smtClean="0">
                <a:solidFill>
                  <a:srgbClr val="7030A0"/>
                </a:solidFill>
              </a:rPr>
              <a:t>2.006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89138" y="2859402"/>
            <a:ext cx="122701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1.111.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4 клас\03 МАТЕМАТИКА\1 Листопад\2 Нумерація чисел у межах мільйона\2026-10-02_1625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3" y="4503540"/>
            <a:ext cx="10837204" cy="79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3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1511" y="2853730"/>
            <a:ext cx="7078784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1.267 </a:t>
            </a:r>
            <a:r>
              <a:rPr lang="ru-RU" sz="3200" b="1" dirty="0"/>
              <a:t>+ 1 </a:t>
            </a:r>
            <a:r>
              <a:rPr lang="ru-RU" sz="3200" b="1" dirty="0" smtClean="0"/>
              <a:t>=                    1.900 </a:t>
            </a:r>
            <a:r>
              <a:rPr lang="ru-RU" sz="3200" b="1" dirty="0"/>
              <a:t>+ 1 </a:t>
            </a:r>
            <a:r>
              <a:rPr lang="ru-RU" sz="3200" b="1" dirty="0" smtClean="0"/>
              <a:t>=     </a:t>
            </a:r>
          </a:p>
          <a:p>
            <a:r>
              <a:rPr lang="ru-RU" sz="3200" b="1" dirty="0" smtClean="0"/>
              <a:t>1.267 </a:t>
            </a:r>
            <a:r>
              <a:rPr lang="ru-RU" sz="3200" b="1" dirty="0"/>
              <a:t>– 1 </a:t>
            </a:r>
            <a:r>
              <a:rPr lang="ru-RU" sz="3200" b="1" dirty="0" smtClean="0"/>
              <a:t>=                    1.900 </a:t>
            </a:r>
            <a:r>
              <a:rPr lang="ru-RU" sz="3200" b="1" dirty="0"/>
              <a:t>– 1 </a:t>
            </a:r>
            <a:r>
              <a:rPr lang="ru-RU" sz="3200" b="1" dirty="0" smtClean="0"/>
              <a:t>=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№245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377727" y="2853730"/>
            <a:ext cx="1346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1.268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/>
              <a:t>Знайдіть</a:t>
            </a:r>
            <a:r>
              <a:rPr lang="ru-RU" sz="4000" b="1" dirty="0"/>
              <a:t> </a:t>
            </a:r>
            <a:r>
              <a:rPr lang="ru-RU" sz="4000" b="1" dirty="0" err="1"/>
              <a:t>попереднє</a:t>
            </a:r>
            <a:r>
              <a:rPr lang="ru-RU" sz="4000" b="1" dirty="0"/>
              <a:t> і </a:t>
            </a:r>
            <a:r>
              <a:rPr lang="ru-RU" sz="4000" b="1" dirty="0" err="1"/>
              <a:t>наступне</a:t>
            </a:r>
            <a:r>
              <a:rPr lang="ru-RU" sz="4000" b="1" dirty="0"/>
              <a:t> число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66257" y="3321708"/>
            <a:ext cx="12136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1.266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174904" y="1276330"/>
            <a:ext cx="7382724" cy="1464291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err="1">
                <a:solidFill>
                  <a:srgbClr val="7030A0"/>
                </a:solidFill>
              </a:rPr>
              <a:t>Доповніть</a:t>
            </a:r>
            <a:r>
              <a:rPr lang="ru-RU" sz="2800" b="1" dirty="0">
                <a:solidFill>
                  <a:srgbClr val="7030A0"/>
                </a:solidFill>
              </a:rPr>
              <a:t> речення.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7030A0"/>
                </a:solidFill>
              </a:rPr>
              <a:t>Якщо </a:t>
            </a:r>
            <a:r>
              <a:rPr lang="ru-RU" sz="2800" b="1" dirty="0">
                <a:solidFill>
                  <a:srgbClr val="7030A0"/>
                </a:solidFill>
              </a:rPr>
              <a:t>до числа </a:t>
            </a:r>
            <a:r>
              <a:rPr lang="ru-RU" sz="2800" b="1" dirty="0" err="1">
                <a:solidFill>
                  <a:srgbClr val="7030A0"/>
                </a:solidFill>
              </a:rPr>
              <a:t>додати</a:t>
            </a:r>
            <a:r>
              <a:rPr lang="ru-RU" sz="2800" b="1" dirty="0">
                <a:solidFill>
                  <a:srgbClr val="7030A0"/>
                </a:solidFill>
              </a:rPr>
              <a:t> 1, то </a:t>
            </a:r>
            <a:r>
              <a:rPr lang="ru-RU" sz="2800" b="1" dirty="0" err="1">
                <a:solidFill>
                  <a:srgbClr val="7030A0"/>
                </a:solidFill>
              </a:rPr>
              <a:t>отримаємо</a:t>
            </a:r>
            <a:r>
              <a:rPr lang="ru-RU" sz="2800" b="1" dirty="0">
                <a:solidFill>
                  <a:srgbClr val="7030A0"/>
                </a:solidFill>
              </a:rPr>
              <a:t>...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2800" b="1" dirty="0" smtClean="0">
                <a:solidFill>
                  <a:srgbClr val="7030A0"/>
                </a:solidFill>
              </a:rPr>
              <a:t>Якщо </a:t>
            </a:r>
            <a:r>
              <a:rPr lang="ru-RU" sz="2800" b="1" dirty="0">
                <a:solidFill>
                  <a:srgbClr val="7030A0"/>
                </a:solidFill>
              </a:rPr>
              <a:t>від числа </a:t>
            </a:r>
            <a:r>
              <a:rPr lang="ru-RU" sz="2800" b="1" dirty="0" err="1">
                <a:solidFill>
                  <a:srgbClr val="7030A0"/>
                </a:solidFill>
              </a:rPr>
              <a:t>відняти</a:t>
            </a:r>
            <a:r>
              <a:rPr lang="ru-RU" sz="2800" b="1" dirty="0">
                <a:solidFill>
                  <a:srgbClr val="7030A0"/>
                </a:solidFill>
              </a:rPr>
              <a:t> 1, то </a:t>
            </a:r>
            <a:r>
              <a:rPr lang="ru-RU" sz="2800" b="1" dirty="0" err="1">
                <a:solidFill>
                  <a:srgbClr val="7030A0"/>
                </a:solidFill>
              </a:rPr>
              <a:t>отримаємо</a:t>
            </a:r>
            <a:r>
              <a:rPr lang="ru-RU" sz="2800" b="1" dirty="0">
                <a:solidFill>
                  <a:srgbClr val="7030A0"/>
                </a:solidFill>
              </a:rPr>
              <a:t>... </a:t>
            </a:r>
            <a:endParaRPr lang="uk-UA" sz="28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411511" y="4211387"/>
            <a:ext cx="7078784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1.000 </a:t>
            </a:r>
            <a:r>
              <a:rPr lang="ru-RU" sz="3200" b="1" dirty="0"/>
              <a:t>– 1 </a:t>
            </a:r>
            <a:r>
              <a:rPr lang="ru-RU" sz="3200" b="1" dirty="0" smtClean="0"/>
              <a:t>=                    2.009 </a:t>
            </a:r>
            <a:r>
              <a:rPr lang="ru-RU" sz="3200" b="1" dirty="0"/>
              <a:t>+ 1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2.000 </a:t>
            </a:r>
            <a:r>
              <a:rPr lang="ru-RU" sz="3200" b="1" dirty="0"/>
              <a:t>– 1 </a:t>
            </a:r>
            <a:r>
              <a:rPr lang="ru-RU" sz="3200" b="1" dirty="0" smtClean="0"/>
              <a:t>=                    2.099 </a:t>
            </a:r>
            <a:r>
              <a:rPr lang="ru-RU" sz="3200" b="1" dirty="0"/>
              <a:t>+ </a:t>
            </a:r>
            <a:r>
              <a:rPr lang="ru-RU" sz="3200" b="1" dirty="0" smtClean="0"/>
              <a:t>1 =</a:t>
            </a:r>
            <a:endParaRPr lang="ru-RU" sz="3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917588" y="2853730"/>
            <a:ext cx="1334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1.901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06119" y="3346173"/>
            <a:ext cx="14901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1.899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66258" y="4251896"/>
            <a:ext cx="1054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999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77727" y="4749996"/>
            <a:ext cx="1202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1.999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929057" y="4265431"/>
            <a:ext cx="1323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2.010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917587" y="4733409"/>
            <a:ext cx="13346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2.100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676" y="1276330"/>
            <a:ext cx="21145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2" grpId="0"/>
      <p:bldP spid="15" grpId="0"/>
      <p:bldP spid="19" grpId="0" animBg="1"/>
      <p:bldP spid="20" grpId="0"/>
      <p:bldP spid="22" grpId="0"/>
      <p:bldP spid="24" grpId="0"/>
      <p:bldP spid="25" grpId="0"/>
      <p:bldP spid="2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9983" y="1989634"/>
            <a:ext cx="465016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1.845 =</a:t>
            </a:r>
          </a:p>
          <a:p>
            <a:r>
              <a:rPr lang="ru-RU" sz="3200" b="1" dirty="0" smtClean="0"/>
              <a:t>2.893 =</a:t>
            </a:r>
            <a:endParaRPr lang="ru-RU" sz="32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84355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№246-247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83" y="2237691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Прямоугольник 61"/>
          <p:cNvSpPr/>
          <p:nvPr/>
        </p:nvSpPr>
        <p:spPr>
          <a:xfrm>
            <a:off x="3643758" y="1989634"/>
            <a:ext cx="3672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1.000 + 800 + 40 + 5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>
                <a:solidFill>
                  <a:schemeClr val="bg1"/>
                </a:solidFill>
              </a:rPr>
              <a:t>Розкладіть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>
                <a:solidFill>
                  <a:schemeClr val="bg1"/>
                </a:solidFill>
              </a:rPr>
              <a:t>на </a:t>
            </a:r>
            <a:r>
              <a:rPr lang="ru-RU" sz="4000" b="1" dirty="0" err="1">
                <a:solidFill>
                  <a:schemeClr val="bg1"/>
                </a:solidFill>
              </a:rPr>
              <a:t>розрядні</a:t>
            </a:r>
            <a:r>
              <a:rPr lang="ru-RU" sz="4000" b="1" dirty="0">
                <a:solidFill>
                  <a:schemeClr val="bg1"/>
                </a:solidFill>
              </a:rPr>
              <a:t> доданки числа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635635" y="2457612"/>
            <a:ext cx="36805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2.000 + 800 + 90 + 3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2" name="Скругленный прямоугольник 9">
            <a:extLst>
              <a:ext uri="{FF2B5EF4-FFF2-40B4-BE49-F238E27FC236}">
                <a16:creationId xmlns="" xmlns:a16="http://schemas.microsoft.com/office/drawing/2014/main" id="{7BE113B6-F534-4DDE-B52F-FA451595F34D}"/>
              </a:ext>
            </a:extLst>
          </p:cNvPr>
          <p:cNvSpPr/>
          <p:nvPr/>
        </p:nvSpPr>
        <p:spPr>
          <a:xfrm>
            <a:off x="1267496" y="1241623"/>
            <a:ext cx="7188252" cy="67600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7030A0"/>
                </a:solidFill>
              </a:rPr>
              <a:t>1.845</a:t>
            </a:r>
            <a:r>
              <a:rPr lang="ru-RU" sz="3200" b="1" dirty="0">
                <a:solidFill>
                  <a:srgbClr val="7030A0"/>
                </a:solidFill>
              </a:rPr>
              <a:t>, </a:t>
            </a:r>
            <a:r>
              <a:rPr lang="ru-RU" sz="3200" b="1" dirty="0" smtClean="0">
                <a:solidFill>
                  <a:srgbClr val="7030A0"/>
                </a:solidFill>
              </a:rPr>
              <a:t>2.893</a:t>
            </a:r>
            <a:r>
              <a:rPr lang="ru-RU" sz="3200" b="1" dirty="0">
                <a:solidFill>
                  <a:srgbClr val="7030A0"/>
                </a:solidFill>
              </a:rPr>
              <a:t>, </a:t>
            </a:r>
            <a:r>
              <a:rPr lang="ru-RU" sz="3200" b="1" dirty="0" smtClean="0">
                <a:solidFill>
                  <a:srgbClr val="7030A0"/>
                </a:solidFill>
              </a:rPr>
              <a:t>2.046</a:t>
            </a:r>
            <a:r>
              <a:rPr lang="ru-RU" sz="3200" b="1" dirty="0">
                <a:solidFill>
                  <a:srgbClr val="7030A0"/>
                </a:solidFill>
              </a:rPr>
              <a:t>, </a:t>
            </a:r>
            <a:r>
              <a:rPr lang="ru-RU" sz="3200" b="1" dirty="0" smtClean="0">
                <a:solidFill>
                  <a:srgbClr val="7030A0"/>
                </a:solidFill>
              </a:rPr>
              <a:t>2.704</a:t>
            </a:r>
            <a:r>
              <a:rPr lang="ru-RU" sz="3200" b="1" dirty="0">
                <a:solidFill>
                  <a:srgbClr val="7030A0"/>
                </a:solidFill>
              </a:rPr>
              <a:t>, </a:t>
            </a:r>
            <a:r>
              <a:rPr lang="ru-RU" sz="3200" b="1" dirty="0" smtClean="0">
                <a:solidFill>
                  <a:srgbClr val="7030A0"/>
                </a:solidFill>
              </a:rPr>
              <a:t>1.909</a:t>
            </a:r>
            <a:r>
              <a:rPr lang="ru-RU" sz="3200" b="1" dirty="0">
                <a:solidFill>
                  <a:srgbClr val="7030A0"/>
                </a:solidFill>
              </a:rPr>
              <a:t>, </a:t>
            </a:r>
            <a:r>
              <a:rPr lang="ru-RU" sz="3200" b="1" dirty="0" smtClean="0">
                <a:solidFill>
                  <a:srgbClr val="7030A0"/>
                </a:solidFill>
              </a:rPr>
              <a:t>2.006</a:t>
            </a:r>
            <a:r>
              <a:rPr lang="ru-RU" sz="3200" b="1" dirty="0">
                <a:solidFill>
                  <a:srgbClr val="7030A0"/>
                </a:solidFill>
              </a:rPr>
              <a:t>.</a:t>
            </a:r>
            <a:endParaRPr lang="uk-UA" sz="32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49983" y="3171700"/>
            <a:ext cx="465016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2.046 =</a:t>
            </a:r>
          </a:p>
          <a:p>
            <a:r>
              <a:rPr lang="ru-RU" sz="3200" b="1" dirty="0" smtClean="0"/>
              <a:t>2.704 = </a:t>
            </a:r>
            <a:endParaRPr lang="ru-RU" sz="32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635635" y="3141037"/>
            <a:ext cx="34645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2.000 + 40 + 6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04340" y="3614096"/>
            <a:ext cx="2775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2.000 + 700 + 4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49983" y="4390124"/>
            <a:ext cx="465016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1.909 =</a:t>
            </a:r>
          </a:p>
          <a:p>
            <a:r>
              <a:rPr lang="ru-RU" sz="3200" b="1" dirty="0" smtClean="0"/>
              <a:t>2.006 =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707644" y="4365898"/>
            <a:ext cx="34645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1.000 + 900 + 9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753066" y="4879895"/>
            <a:ext cx="19069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2.000 + 6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88175" y="1989634"/>
            <a:ext cx="3846552" cy="403187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7.000 </a:t>
            </a:r>
            <a:r>
              <a:rPr lang="ru-RU" sz="3200" b="1" dirty="0"/>
              <a:t>– </a:t>
            </a:r>
            <a:r>
              <a:rPr lang="ru-RU" sz="3200" b="1" dirty="0" smtClean="0"/>
              <a:t>1.000 =</a:t>
            </a:r>
          </a:p>
          <a:p>
            <a:r>
              <a:rPr lang="ru-RU" sz="3200" b="1" dirty="0" smtClean="0"/>
              <a:t>9.000 </a:t>
            </a:r>
            <a:r>
              <a:rPr lang="ru-RU" sz="3200" b="1" dirty="0"/>
              <a:t>+ </a:t>
            </a:r>
            <a:r>
              <a:rPr lang="ru-RU" sz="3200" b="1" dirty="0" smtClean="0"/>
              <a:t>1.000 =</a:t>
            </a:r>
          </a:p>
          <a:p>
            <a:r>
              <a:rPr lang="ru-RU" sz="3200" b="1" dirty="0" smtClean="0"/>
              <a:t>2.000 </a:t>
            </a:r>
            <a:r>
              <a:rPr lang="ru-RU" sz="3200" b="1" dirty="0"/>
              <a:t>+ 300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2.000 </a:t>
            </a:r>
            <a:r>
              <a:rPr lang="ru-RU" sz="3200" b="1" dirty="0"/>
              <a:t>+ 30 </a:t>
            </a:r>
            <a:r>
              <a:rPr lang="ru-RU" sz="3200" b="1" dirty="0" smtClean="0"/>
              <a:t>=</a:t>
            </a:r>
          </a:p>
          <a:p>
            <a:endParaRPr lang="ru-RU" sz="3200" b="1" dirty="0"/>
          </a:p>
          <a:p>
            <a:pPr>
              <a:lnSpc>
                <a:spcPct val="150000"/>
              </a:lnSpc>
            </a:pPr>
            <a:r>
              <a:rPr lang="ru-RU" sz="3200" b="1" dirty="0" smtClean="0"/>
              <a:t>999 </a:t>
            </a:r>
            <a:r>
              <a:rPr lang="ru-RU" sz="3200" b="1" dirty="0"/>
              <a:t>– 351 : 3 </a:t>
            </a:r>
            <a:r>
              <a:rPr lang="ru-RU" sz="3200" b="1" dirty="0" smtClean="0"/>
              <a:t>=</a:t>
            </a:r>
          </a:p>
          <a:p>
            <a:pPr>
              <a:lnSpc>
                <a:spcPct val="150000"/>
              </a:lnSpc>
            </a:pPr>
            <a:r>
              <a:rPr lang="ru-RU" sz="3200" b="1" dirty="0" smtClean="0"/>
              <a:t>(</a:t>
            </a:r>
            <a:r>
              <a:rPr lang="ru-RU" sz="3200" b="1" dirty="0"/>
              <a:t>999 – 351) : </a:t>
            </a:r>
            <a:r>
              <a:rPr lang="ru-RU" sz="3200" b="1" dirty="0" smtClean="0"/>
              <a:t>3 =</a:t>
            </a:r>
            <a:endParaRPr lang="ru-RU" sz="3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0006425" y="1989634"/>
            <a:ext cx="1270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991297" y="2457611"/>
            <a:ext cx="1357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692431" y="2949942"/>
            <a:ext cx="1368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2.300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548415" y="3442386"/>
            <a:ext cx="1224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2.030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756327" y="4145829"/>
            <a:ext cx="936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117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908455" y="4581815"/>
            <a:ext cx="936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882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987696" y="4928733"/>
            <a:ext cx="936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648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0124479" y="5315338"/>
            <a:ext cx="9361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mtClean="0">
                <a:solidFill>
                  <a:srgbClr val="FFFF00"/>
                </a:solidFill>
              </a:rPr>
              <a:t>216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115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2" grpId="0"/>
      <p:bldP spid="15" grpId="0"/>
      <p:bldP spid="19" grpId="0" animBg="1"/>
      <p:bldP spid="24" grpId="0"/>
      <p:bldP spid="25" grpId="0"/>
      <p:bldP spid="16" grpId="0" animBg="1"/>
      <p:bldP spid="17" grpId="0"/>
      <p:bldP spid="18" grpId="0"/>
      <p:bldP spid="3" grpId="0" animBg="1"/>
      <p:bldP spid="21" grpId="0"/>
      <p:bldP spid="23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887126" y="4202718"/>
            <a:ext cx="31422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2) 600 : 2 =</a:t>
            </a:r>
            <a:endParaRPr lang="ru-RU" sz="2400" dirty="0"/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476" y="2717449"/>
            <a:ext cx="2118012" cy="211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56114" y="405458"/>
            <a:ext cx="102971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№248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9339" y="1180703"/>
            <a:ext cx="10650694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/>
              <a:t>Господар</a:t>
            </a:r>
            <a:r>
              <a:rPr lang="ru-RU" sz="2800" b="1" dirty="0"/>
              <a:t> </a:t>
            </a:r>
            <a:r>
              <a:rPr lang="ru-RU" sz="2800" b="1" dirty="0" err="1"/>
              <a:t>зібрав</a:t>
            </a:r>
            <a:r>
              <a:rPr lang="ru-RU" sz="2800" b="1" dirty="0"/>
              <a:t> з городу 6 ц </a:t>
            </a:r>
            <a:r>
              <a:rPr lang="ru-RU" sz="2800" b="1" dirty="0" err="1"/>
              <a:t>картоплі</a:t>
            </a:r>
            <a:r>
              <a:rPr lang="ru-RU" sz="2800" b="1" dirty="0"/>
              <a:t>, а його </a:t>
            </a:r>
            <a:r>
              <a:rPr lang="ru-RU" sz="2800" b="1" dirty="0" err="1"/>
              <a:t>сусід</a:t>
            </a:r>
            <a:r>
              <a:rPr lang="ru-RU" sz="2800" b="1" dirty="0"/>
              <a:t> — </a:t>
            </a:r>
            <a:r>
              <a:rPr lang="ru-RU" sz="2800" b="1" dirty="0" err="1"/>
              <a:t>удвічі</a:t>
            </a:r>
            <a:r>
              <a:rPr lang="ru-RU" sz="2800" b="1" dirty="0"/>
              <a:t> </a:t>
            </a:r>
            <a:r>
              <a:rPr lang="ru-RU" sz="2800" b="1" dirty="0" err="1"/>
              <a:t>менше</a:t>
            </a:r>
            <a:r>
              <a:rPr lang="ru-RU" sz="2800" b="1" dirty="0"/>
              <a:t>. Кожний з них </a:t>
            </a:r>
            <a:r>
              <a:rPr lang="ru-RU" sz="2800" b="1" dirty="0" err="1"/>
              <a:t>розфасував</a:t>
            </a:r>
            <a:r>
              <a:rPr lang="ru-RU" sz="2800" b="1" dirty="0"/>
              <a:t> </a:t>
            </a:r>
            <a:r>
              <a:rPr lang="ru-RU" sz="2800" b="1" dirty="0" err="1"/>
              <a:t>картоплю</a:t>
            </a:r>
            <a:r>
              <a:rPr lang="ru-RU" sz="2800" b="1" dirty="0"/>
              <a:t> в </a:t>
            </a:r>
            <a:r>
              <a:rPr lang="ru-RU" sz="2800" b="1" dirty="0" err="1"/>
              <a:t>сітки</a:t>
            </a:r>
            <a:r>
              <a:rPr lang="ru-RU" sz="2800" b="1" dirty="0"/>
              <a:t>, по 20 кг у кожній. У кого </a:t>
            </a:r>
            <a:r>
              <a:rPr lang="ru-RU" sz="2800" b="1" dirty="0" err="1"/>
              <a:t>сіток</a:t>
            </a:r>
            <a:r>
              <a:rPr lang="ru-RU" sz="2800" b="1" dirty="0"/>
              <a:t> з </a:t>
            </a:r>
            <a:r>
              <a:rPr lang="ru-RU" sz="2800" b="1" dirty="0" err="1"/>
              <a:t>картоплею</a:t>
            </a:r>
            <a:r>
              <a:rPr lang="ru-RU" sz="2800" b="1" dirty="0"/>
              <a:t> </a:t>
            </a:r>
            <a:r>
              <a:rPr lang="ru-RU" sz="2800" b="1" dirty="0" err="1"/>
              <a:t>виявилося</a:t>
            </a:r>
            <a:r>
              <a:rPr lang="ru-RU" sz="2800" b="1" dirty="0"/>
              <a:t> більше? На </a:t>
            </a:r>
            <a:r>
              <a:rPr lang="ru-RU" sz="2800" b="1" dirty="0" err="1"/>
              <a:t>скільки</a:t>
            </a:r>
            <a:r>
              <a:rPr lang="ru-RU" sz="2800" b="1" dirty="0"/>
              <a:t> більше? 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344905" y="5832480"/>
            <a:ext cx="188812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3028" y="5841815"/>
            <a:ext cx="716345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на 15 </a:t>
            </a:r>
            <a:r>
              <a:rPr lang="ru-RU" sz="2800" b="1" dirty="0" err="1" smtClean="0"/>
              <a:t>сіток</a:t>
            </a:r>
            <a:r>
              <a:rPr lang="ru-RU" sz="2800" b="1" dirty="0" smtClean="0"/>
              <a:t> з </a:t>
            </a:r>
            <a:r>
              <a:rPr lang="ru-RU" sz="2800" b="1" dirty="0" err="1" smtClean="0"/>
              <a:t>картоплею</a:t>
            </a:r>
            <a:r>
              <a:rPr lang="ru-RU" sz="2800" b="1" dirty="0" smtClean="0"/>
              <a:t> у </a:t>
            </a:r>
            <a:r>
              <a:rPr lang="ru-RU" sz="2800" b="1" dirty="0" smtClean="0"/>
              <a:t>господаря </a:t>
            </a:r>
            <a:r>
              <a:rPr lang="ru-RU" sz="2800" b="1" dirty="0" smtClean="0"/>
              <a:t>більше.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56114" y="2622587"/>
            <a:ext cx="510763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chemeClr val="bg1"/>
                </a:solidFill>
              </a:rPr>
              <a:t>Г – 6 ц по 20 кг</a:t>
            </a:r>
          </a:p>
          <a:p>
            <a:r>
              <a:rPr lang="uk-UA" sz="2800" b="1" dirty="0" smtClean="0">
                <a:solidFill>
                  <a:schemeClr val="bg1"/>
                </a:solidFill>
              </a:rPr>
              <a:t>С – ?ц, у 2р. &lt; по 20кг  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27187" y="3645818"/>
            <a:ext cx="309528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1) 600 : 20 =</a:t>
            </a:r>
            <a:endParaRPr lang="ru-RU" sz="2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12026" y="3645818"/>
            <a:ext cx="1245806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30 (с.)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87496" y="2838030"/>
            <a:ext cx="1276257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На ? с.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626808" y="4228049"/>
            <a:ext cx="208221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300 (кг)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29385" y="3645818"/>
            <a:ext cx="337435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</a:rPr>
              <a:t>отримав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господар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64119" y="4759818"/>
            <a:ext cx="316526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3) 300 : 20 =</a:t>
            </a:r>
            <a:endParaRPr lang="ru-RU" sz="2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79664" y="4780215"/>
            <a:ext cx="1152128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15 (с.)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4 клас\03 МАТЕМАТИКА\Стрілка порівнянн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280" y="2677574"/>
            <a:ext cx="461768" cy="86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6742029" y="2807252"/>
            <a:ext cx="204664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6 ц</a:t>
            </a:r>
            <a:r>
              <a:rPr lang="ru-RU" sz="2800" b="1" dirty="0" smtClean="0">
                <a:solidFill>
                  <a:schemeClr val="bg1"/>
                </a:solidFill>
                <a:cs typeface="Calibri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= 600 кг</a:t>
            </a:r>
            <a:endParaRPr lang="ru-RU" sz="24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017035" y="4202718"/>
            <a:ext cx="337435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</a:rPr>
              <a:t>зібрав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сусід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29386" y="4788495"/>
            <a:ext cx="337435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</a:rPr>
              <a:t>отримав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сусід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857208" y="5283038"/>
            <a:ext cx="316526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4) 30 – 15 =</a:t>
            </a:r>
            <a:endParaRPr lang="ru-RU" sz="24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656964" y="5282838"/>
            <a:ext cx="1152128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15 (с.)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4" grpId="0" animBg="1"/>
      <p:bldP spid="31" grpId="0" animBg="1"/>
      <p:bldP spid="32" grpId="0" animBg="1"/>
      <p:bldP spid="28" grpId="0"/>
      <p:bldP spid="19" grpId="0"/>
      <p:bldP spid="29" grpId="0"/>
      <p:bldP spid="15" grpId="0" animBg="1"/>
      <p:bldP spid="16" grpId="0" animBg="1"/>
      <p:bldP spid="17" grpId="0"/>
      <p:bldP spid="20" grpId="0" animBg="1"/>
      <p:bldP spid="23" grpId="0" animBg="1"/>
      <p:bldP spid="25" grpId="0" animBg="1"/>
      <p:bldP spid="26" grpId="0" animBg="1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56114" y="405458"/>
            <a:ext cx="10297144" cy="57606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/>
              <a:t>Прочитайте задачі. Чи є в них </a:t>
            </a:r>
            <a:r>
              <a:rPr lang="ru-RU" sz="3600" b="1" dirty="0" err="1"/>
              <a:t>зайві</a:t>
            </a:r>
            <a:r>
              <a:rPr lang="ru-RU" sz="3600" b="1" dirty="0"/>
              <a:t> дані?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Ст.47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№249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3659" y="1832710"/>
            <a:ext cx="5682388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1) На десерт подали 15 </a:t>
            </a:r>
            <a:r>
              <a:rPr lang="ru-RU" sz="2800" b="1" dirty="0" err="1"/>
              <a:t>тістечок</a:t>
            </a:r>
            <a:r>
              <a:rPr lang="ru-RU" sz="2800" b="1" dirty="0"/>
              <a:t> «</a:t>
            </a:r>
            <a:r>
              <a:rPr lang="ru-RU" sz="2800" b="1" dirty="0" err="1"/>
              <a:t>Картопля</a:t>
            </a:r>
            <a:r>
              <a:rPr lang="ru-RU" sz="2800" b="1" dirty="0"/>
              <a:t>», 12 </a:t>
            </a:r>
            <a:r>
              <a:rPr lang="ru-RU" sz="2800" b="1" dirty="0" err="1" smtClean="0"/>
              <a:t>тістечок</a:t>
            </a:r>
            <a:r>
              <a:rPr lang="ru-RU" sz="2800" b="1" dirty="0" smtClean="0"/>
              <a:t> </a:t>
            </a:r>
            <a:r>
              <a:rPr lang="ru-RU" sz="2800" b="1" dirty="0"/>
              <a:t>«Корзинка» і коробку </a:t>
            </a:r>
            <a:r>
              <a:rPr lang="ru-RU" sz="2800" b="1" dirty="0" err="1"/>
              <a:t>шоколадних</a:t>
            </a:r>
            <a:r>
              <a:rPr lang="ru-RU" sz="2800" b="1" dirty="0"/>
              <a:t> </a:t>
            </a:r>
            <a:r>
              <a:rPr lang="ru-RU" sz="2800" b="1" dirty="0" err="1"/>
              <a:t>цукерок</a:t>
            </a:r>
            <a:r>
              <a:rPr lang="ru-RU" sz="2800" b="1" dirty="0"/>
              <a:t>. </a:t>
            </a:r>
            <a:r>
              <a:rPr lang="ru-RU" sz="2800" b="1" dirty="0" err="1"/>
              <a:t>З’їли</a:t>
            </a:r>
            <a:r>
              <a:rPr lang="ru-RU" sz="2800" b="1" dirty="0"/>
              <a:t> 11 </a:t>
            </a:r>
            <a:r>
              <a:rPr lang="ru-RU" sz="2800" b="1" dirty="0" err="1"/>
              <a:t>тістечок</a:t>
            </a:r>
            <a:r>
              <a:rPr lang="ru-RU" sz="2800" b="1" dirty="0"/>
              <a:t>. Скільки </a:t>
            </a:r>
            <a:r>
              <a:rPr lang="ru-RU" sz="2800" b="1" dirty="0" err="1"/>
              <a:t>тістечок</a:t>
            </a:r>
            <a:r>
              <a:rPr lang="ru-RU" sz="2800" b="1" dirty="0"/>
              <a:t> </a:t>
            </a:r>
            <a:r>
              <a:rPr lang="ru-RU" sz="2800" b="1" dirty="0" err="1"/>
              <a:t>залишилося</a:t>
            </a:r>
            <a:r>
              <a:rPr lang="ru-RU" sz="2800" b="1" dirty="0"/>
              <a:t>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63613" y="4742696"/>
            <a:ext cx="220030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Залишилось.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49972" y="981522"/>
            <a:ext cx="1029714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Визначте, </a:t>
            </a:r>
            <a:r>
              <a:rPr lang="ru-RU" sz="2400" b="1" dirty="0">
                <a:solidFill>
                  <a:srgbClr val="7030A0"/>
                </a:solidFill>
              </a:rPr>
              <a:t>чи є в них </a:t>
            </a:r>
            <a:r>
              <a:rPr lang="ru-RU" sz="2400" b="1" dirty="0" err="1">
                <a:solidFill>
                  <a:srgbClr val="7030A0"/>
                </a:solidFill>
              </a:rPr>
              <a:t>зайві</a:t>
            </a:r>
            <a:r>
              <a:rPr lang="ru-RU" sz="2400" b="1" dirty="0">
                <a:solidFill>
                  <a:srgbClr val="7030A0"/>
                </a:solidFill>
              </a:rPr>
              <a:t> дані. </a:t>
            </a:r>
            <a:r>
              <a:rPr lang="ru-RU" sz="2400" b="1" dirty="0" err="1" smtClean="0">
                <a:solidFill>
                  <a:srgbClr val="7030A0"/>
                </a:solidFill>
              </a:rPr>
              <a:t>Змініть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умови</a:t>
            </a:r>
            <a:r>
              <a:rPr lang="ru-RU" sz="2400" b="1" dirty="0">
                <a:solidFill>
                  <a:srgbClr val="7030A0"/>
                </a:solidFill>
              </a:rPr>
              <a:t> задач так, щоб вони не </a:t>
            </a:r>
            <a:r>
              <a:rPr lang="ru-RU" sz="2400" b="1" dirty="0" err="1">
                <a:solidFill>
                  <a:srgbClr val="7030A0"/>
                </a:solidFill>
              </a:rPr>
              <a:t>містили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зайвих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даних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r>
              <a:rPr lang="ru-RU" sz="24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400" b="1" dirty="0" err="1">
                <a:solidFill>
                  <a:srgbClr val="7030A0"/>
                </a:solidFill>
              </a:rPr>
              <a:t>усно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5190" y="4138102"/>
            <a:ext cx="358061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15 + 12 – 11 =</a:t>
            </a:r>
            <a:endParaRPr lang="ru-RU" sz="24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2611161" y="4140948"/>
            <a:ext cx="117661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16 (т.)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82028" y="1845618"/>
            <a:ext cx="5262827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/>
              <a:t>2) На </a:t>
            </a:r>
            <a:r>
              <a:rPr lang="ru-RU" sz="2800" b="1" dirty="0" err="1"/>
              <a:t>будівництво</a:t>
            </a:r>
            <a:r>
              <a:rPr lang="ru-RU" sz="2800" b="1" dirty="0"/>
              <a:t> привезли </a:t>
            </a:r>
            <a:r>
              <a:rPr lang="ru-RU" sz="2800" b="1" dirty="0" smtClean="0"/>
              <a:t>15т </a:t>
            </a:r>
            <a:r>
              <a:rPr lang="ru-RU" sz="2800" b="1" dirty="0" err="1"/>
              <a:t>піску</a:t>
            </a:r>
            <a:r>
              <a:rPr lang="ru-RU" sz="2800" b="1" dirty="0"/>
              <a:t>, </a:t>
            </a:r>
            <a:r>
              <a:rPr lang="ru-RU" sz="2800" b="1" dirty="0" smtClean="0"/>
              <a:t>8т </a:t>
            </a:r>
            <a:r>
              <a:rPr lang="ru-RU" sz="2800" b="1" dirty="0"/>
              <a:t>щебню і 10 </a:t>
            </a:r>
            <a:r>
              <a:rPr lang="ru-RU" sz="2800" b="1" dirty="0" err="1"/>
              <a:t>саджанців</a:t>
            </a:r>
            <a:r>
              <a:rPr lang="ru-RU" sz="2800" b="1" dirty="0"/>
              <a:t> </a:t>
            </a:r>
            <a:r>
              <a:rPr lang="ru-RU" sz="2800" b="1" dirty="0" err="1"/>
              <a:t>кленів</a:t>
            </a:r>
            <a:r>
              <a:rPr lang="ru-RU" sz="2800" b="1" dirty="0"/>
              <a:t>. Скільки тонн </a:t>
            </a:r>
            <a:r>
              <a:rPr lang="ru-RU" sz="2800" b="1" dirty="0" err="1"/>
              <a:t>будівельних</a:t>
            </a:r>
            <a:r>
              <a:rPr lang="ru-RU" sz="2800" b="1" dirty="0"/>
              <a:t> </a:t>
            </a:r>
            <a:r>
              <a:rPr lang="ru-RU" sz="2800" b="1" dirty="0" err="1"/>
              <a:t>матеріалів</a:t>
            </a:r>
            <a:r>
              <a:rPr lang="ru-RU" sz="2800" b="1" dirty="0"/>
              <a:t> привезли на </a:t>
            </a:r>
            <a:r>
              <a:rPr lang="ru-RU" sz="2800" b="1" dirty="0" err="1"/>
              <a:t>будівництво</a:t>
            </a:r>
            <a:r>
              <a:rPr lang="ru-RU" sz="2800" b="1" dirty="0"/>
              <a:t>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779663" y="2969002"/>
            <a:ext cx="3318881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33747" y="3429794"/>
            <a:ext cx="128182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9044359" y="2565698"/>
            <a:ext cx="220275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282028" y="2986478"/>
            <a:ext cx="110614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6220833" y="4816568"/>
            <a:ext cx="311155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привезли на </a:t>
            </a:r>
            <a:r>
              <a:rPr lang="ru-RU" sz="2800" b="1" dirty="0" err="1" smtClean="0"/>
              <a:t>будівництво</a:t>
            </a:r>
            <a:r>
              <a:rPr lang="ru-RU" sz="2800" b="1" dirty="0" smtClean="0"/>
              <a:t>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220833" y="4211974"/>
            <a:ext cx="237861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15 + 8 =</a:t>
            </a:r>
            <a:endParaRPr lang="ru-RU" sz="24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422834" y="4235375"/>
            <a:ext cx="117661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23 (т)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4098" name="Picture 2" descr="D:\Картинки до тестів\Емоції Листя\загрузка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990"/>
          <a:stretch/>
        </p:blipFill>
        <p:spPr bwMode="auto">
          <a:xfrm>
            <a:off x="9714502" y="4189316"/>
            <a:ext cx="1800225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2139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" grpId="0" animBg="1"/>
      <p:bldP spid="29" grpId="0"/>
      <p:bldP spid="23" grpId="0" animBg="1"/>
      <p:bldP spid="25" grpId="0" animBg="1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Ст.48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8" y="113716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41905" y="4066710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1026" name="Picture 2" descr="D:\4 клас\03 МАТЕМАТИКА\1 Листопад\2 Нумерація чисел у межах мільйона\2026-10-02_15184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11" y="1137160"/>
            <a:ext cx="8657204" cy="2518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545485" y="496382"/>
            <a:ext cx="9207245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Рефлексія. Вправа 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8036" y="1766798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261998" y="3132260"/>
            <a:ext cx="3714172" cy="37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35516" y="749579"/>
            <a:ext cx="3567135" cy="36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900" y="741684"/>
            <a:ext cx="3348954" cy="341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000442" y="3153457"/>
            <a:ext cx="3513412" cy="358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A422E68-C715-41C5-BD9F-D4C4EE7F7FFA}"/>
              </a:ext>
            </a:extLst>
          </p:cNvPr>
          <p:cNvSpPr txBox="1"/>
          <p:nvPr/>
        </p:nvSpPr>
        <p:spPr>
          <a:xfrm>
            <a:off x="849021" y="4589316"/>
            <a:ext cx="2540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уроці 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я навчився/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навчилася…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1195487" y="2061642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Найкраще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мені вдалося…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8854B14-A831-4207-9DA7-F8B11852112C}"/>
              </a:ext>
            </a:extLst>
          </p:cNvPr>
          <p:cNvSpPr txBox="1"/>
          <p:nvPr/>
        </p:nvSpPr>
        <p:spPr>
          <a:xfrm>
            <a:off x="8508578" y="4485304"/>
            <a:ext cx="2357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Урок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завершую з настроєм…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8865201" y="2061642"/>
            <a:ext cx="20010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Я хотів би дізнатися про…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713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13792</TotalTime>
  <Words>852</Words>
  <Application>Microsoft Office PowerPoint</Application>
  <PresentationFormat>Произвольный</PresentationFormat>
  <Paragraphs>216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1084</cp:revision>
  <dcterms:created xsi:type="dcterms:W3CDTF">2025-08-27T14:01:18Z</dcterms:created>
  <dcterms:modified xsi:type="dcterms:W3CDTF">2026-10-05T07:51:02Z</dcterms:modified>
</cp:coreProperties>
</file>