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2" r:id="rId2"/>
    <p:sldId id="911" r:id="rId3"/>
    <p:sldId id="904" r:id="rId4"/>
    <p:sldId id="286" r:id="rId5"/>
    <p:sldId id="828" r:id="rId6"/>
    <p:sldId id="901" r:id="rId7"/>
    <p:sldId id="909" r:id="rId8"/>
    <p:sldId id="897" r:id="rId9"/>
    <p:sldId id="896" r:id="rId10"/>
    <p:sldId id="879" r:id="rId11"/>
    <p:sldId id="913" r:id="rId12"/>
    <p:sldId id="905" r:id="rId13"/>
    <p:sldId id="914" r:id="rId14"/>
    <p:sldId id="885" r:id="rId15"/>
    <p:sldId id="912" r:id="rId16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1"/>
            <p14:sldId id="904"/>
            <p14:sldId id="286"/>
            <p14:sldId id="828"/>
            <p14:sldId id="901"/>
            <p14:sldId id="909"/>
            <p14:sldId id="897"/>
            <p14:sldId id="896"/>
            <p14:sldId id="879"/>
            <p14:sldId id="913"/>
            <p14:sldId id="905"/>
            <p14:sldId id="914"/>
            <p14:sldId id="885"/>
            <p14:sldId id="91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ВИЗНАЧЕННЯ ЗНАЧЕННЯ ЗМІННОЇ ПОДАНОЇ НЕРІВНОСТІ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ЗАДАЧ НА ЗВЕДЕННЯ ДО 1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РІВНЯНЬ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СУМА РОЗРЯДНИХ ДОДАНКІВ ЧОТИРИЦИ-ФРОВОГО ЧИСЛА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80119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62464" custLinFactX="177053" custLinFactNeighborX="200000" custLinFactNeighborY="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84995" custLinFactX="-163745" custLinFactNeighborX="-200000" custLinFactNeighborY="1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55310" custLinFactX="19399" custLinFactNeighborX="100000" custLinFactNeighborY="7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44791" y="744791"/>
          <a:ext cx="4273486" cy="2783902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СУМА РОЗРЯДНИХ ДОДАНКІВ ЧОТИРИЦИ-ФРОВОГО ЧИСЛА</a:t>
          </a:r>
          <a:endParaRPr lang="en-US" sz="2800" b="1" kern="1200" dirty="0" smtClean="0"/>
        </a:p>
      </dsp:txBody>
      <dsp:txXfrm rot="5400000">
        <a:off x="1" y="854696"/>
        <a:ext cx="2783902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4993274" y="881228"/>
          <a:ext cx="4273486" cy="2511028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РІВНЯНЬ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874503" y="854696"/>
        <a:ext cx="2511028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063321" y="707110"/>
          <a:ext cx="4273486" cy="2859265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ВИЗНАЧЕННЯ ЗНАЧЕННЯ ЗМІННОЇ ПОДАНОЇ НЕРІВНОСТІ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770432" y="854696"/>
        <a:ext cx="2859265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578096" y="936514"/>
          <a:ext cx="4273486" cy="2400456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ЗАДАЧ НА ЗВЕДЕННЯ ДО 1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514611" y="854696"/>
        <a:ext cx="2400456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9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8928992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чотирицифрових чисел. Розв’язування рівнянь і нерівностей. Самостійна робота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26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5" y="3145816"/>
            <a:ext cx="2842465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2520750" y="1295699"/>
            <a:ext cx="7940678" cy="831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400" dirty="0" smtClean="0">
                <a:solidFill>
                  <a:srgbClr val="7030A0"/>
                </a:solidFill>
              </a:rPr>
              <a:t> Совенята пригощають своїм печивом з передбаченнями. Печиво з яким написом ти вибираєш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0573" y="529046"/>
            <a:ext cx="10020320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Очікування від уроку  </a:t>
            </a:r>
            <a:r>
              <a:rPr lang="uk-UA" sz="4000" b="1" dirty="0">
                <a:solidFill>
                  <a:schemeClr val="bg1"/>
                </a:solidFill>
              </a:rPr>
              <a:t>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2447" y="2349674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619423" y="3454622"/>
            <a:ext cx="3317200" cy="338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4996" y="693490"/>
            <a:ext cx="3610808" cy="36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672055" y="1266544"/>
            <a:ext cx="3307435" cy="33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658" y="3454692"/>
            <a:ext cx="3457007" cy="352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A422E68-C715-41C5-BD9F-D4C4EE7F7FFA}"/>
              </a:ext>
            </a:extLst>
          </p:cNvPr>
          <p:cNvSpPr txBox="1"/>
          <p:nvPr/>
        </p:nvSpPr>
        <p:spPr>
          <a:xfrm>
            <a:off x="1377923" y="4637087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Я легко розв’яжу задачі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835447" y="1860652"/>
            <a:ext cx="1811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 Мені вдасться швидко рахувати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8854B14-A831-4207-9DA7-F8B11852112C}"/>
              </a:ext>
            </a:extLst>
          </p:cNvPr>
          <p:cNvSpPr txBox="1"/>
          <p:nvPr/>
        </p:nvSpPr>
        <p:spPr>
          <a:xfrm>
            <a:off x="8964588" y="4831575"/>
            <a:ext cx="1735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Красиво напишу в зошиті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9428650" y="2533343"/>
            <a:ext cx="1834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Відкрию нові знання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3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Ст.48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4 клас\03 МАТЕМАТИКА\1 Листопад\2 Нумерація чисел у межах мільйона\2026-10-02_1518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03" y="1413570"/>
            <a:ext cx="8657204" cy="251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66398101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509671"/>
            <a:ext cx="1056958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152973" y="1269554"/>
            <a:ext cx="405506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8.000 </a:t>
            </a:r>
            <a:r>
              <a:rPr lang="ru-RU" sz="3200" b="1" dirty="0"/>
              <a:t>+ </a:t>
            </a:r>
            <a:r>
              <a:rPr lang="ru-RU" sz="3200" b="1" dirty="0" smtClean="0"/>
              <a:t>10.000 =           </a:t>
            </a:r>
          </a:p>
          <a:p>
            <a:r>
              <a:rPr lang="ru-RU" sz="3200" b="1" dirty="0" smtClean="0"/>
              <a:t>8.000 </a:t>
            </a:r>
            <a:r>
              <a:rPr lang="ru-RU" sz="3200" b="1" dirty="0"/>
              <a:t>+ </a:t>
            </a:r>
            <a:r>
              <a:rPr lang="ru-RU" sz="3200" b="1" dirty="0" smtClean="0"/>
              <a:t>5.000 =</a:t>
            </a:r>
            <a:r>
              <a:rPr lang="ru-RU" sz="3200" b="1" dirty="0"/>
              <a:t> </a:t>
            </a:r>
            <a:r>
              <a:rPr lang="ru-RU" sz="3200" b="1" dirty="0" smtClean="0"/>
              <a:t>          </a:t>
            </a:r>
          </a:p>
          <a:p>
            <a:r>
              <a:rPr lang="ru-RU" sz="3200" b="1" dirty="0" smtClean="0"/>
              <a:t>3.000 </a:t>
            </a:r>
            <a:r>
              <a:rPr lang="ru-RU" sz="3200" b="1" dirty="0"/>
              <a:t>+ </a:t>
            </a:r>
            <a:r>
              <a:rPr lang="ru-RU" sz="3200" b="1" dirty="0" smtClean="0"/>
              <a:t>9.000 =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337875" y="2997746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1" name="Прямоугольник 50"/>
          <p:cNvSpPr/>
          <p:nvPr/>
        </p:nvSpPr>
        <p:spPr>
          <a:xfrm>
            <a:off x="3980358" y="1253290"/>
            <a:ext cx="1398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18.000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924493" y="2997746"/>
            <a:ext cx="7031962" cy="1077218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7 </a:t>
            </a:r>
            <a:r>
              <a:rPr lang="ru-RU" sz="3200" b="1" dirty="0">
                <a:solidFill>
                  <a:srgbClr val="7030A0"/>
                </a:solidFill>
              </a:rPr>
              <a:t>тис. · </a:t>
            </a:r>
            <a:r>
              <a:rPr lang="ru-RU" sz="3200" b="1" dirty="0" smtClean="0">
                <a:solidFill>
                  <a:srgbClr val="7030A0"/>
                </a:solidFill>
              </a:rPr>
              <a:t>4 =                    24. 000 </a:t>
            </a:r>
            <a:r>
              <a:rPr lang="ru-RU" sz="3200" b="1" dirty="0">
                <a:solidFill>
                  <a:srgbClr val="7030A0"/>
                </a:solidFill>
              </a:rPr>
              <a:t>: </a:t>
            </a:r>
            <a:r>
              <a:rPr lang="ru-RU" sz="3200" b="1" dirty="0" smtClean="0">
                <a:solidFill>
                  <a:srgbClr val="7030A0"/>
                </a:solidFill>
              </a:rPr>
              <a:t>3 = 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3 </a:t>
            </a:r>
            <a:r>
              <a:rPr lang="ru-RU" sz="3200" b="1" dirty="0">
                <a:solidFill>
                  <a:srgbClr val="7030A0"/>
                </a:solidFill>
              </a:rPr>
              <a:t>тис. · </a:t>
            </a:r>
            <a:r>
              <a:rPr lang="ru-RU" sz="3200" b="1" dirty="0" smtClean="0">
                <a:solidFill>
                  <a:srgbClr val="7030A0"/>
                </a:solidFill>
              </a:rPr>
              <a:t>5 =                    16.000 : 1 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198651" y="1269875"/>
            <a:ext cx="411493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20 </a:t>
            </a:r>
            <a:r>
              <a:rPr lang="ru-RU" sz="3200" b="1" dirty="0"/>
              <a:t>000 – </a:t>
            </a:r>
            <a:r>
              <a:rPr lang="ru-RU" sz="3200" b="1" dirty="0" smtClean="0"/>
              <a:t>5.000 =</a:t>
            </a:r>
          </a:p>
          <a:p>
            <a:r>
              <a:rPr lang="ru-RU" sz="3200" b="1" dirty="0" smtClean="0"/>
              <a:t>17.000 </a:t>
            </a:r>
            <a:r>
              <a:rPr lang="ru-RU" sz="3200" b="1" dirty="0"/>
              <a:t>– 3000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15.000 </a:t>
            </a:r>
            <a:r>
              <a:rPr lang="ru-RU" sz="3200" b="1" dirty="0"/>
              <a:t>– </a:t>
            </a:r>
            <a:r>
              <a:rPr lang="ru-RU" sz="3200" b="1" dirty="0" smtClean="0"/>
              <a:t>7.000 =  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3863392" y="1761996"/>
            <a:ext cx="13483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13.000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3787775" y="2206783"/>
            <a:ext cx="14202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12.000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984203" y="1253290"/>
            <a:ext cx="1356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15.000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8943431" y="1761995"/>
            <a:ext cx="1356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14.000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9054468" y="2215827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8.000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821507" y="2951580"/>
            <a:ext cx="14321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28 тис.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842658" y="3469915"/>
            <a:ext cx="13653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15 тис.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604199" y="2994185"/>
            <a:ext cx="13216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8.000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488138" y="3493091"/>
            <a:ext cx="1484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16.000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1" grpId="0"/>
      <p:bldP spid="77" grpId="0" animBg="1"/>
      <p:bldP spid="80" grpId="0"/>
      <p:bldP spid="82" grpId="0"/>
      <p:bldP spid="85" grpId="0"/>
      <p:bldP spid="86" grpId="0"/>
      <p:bldP spid="88" grpId="0"/>
      <p:bldP spid="89" grpId="0"/>
      <p:bldP spid="90" grpId="0"/>
      <p:bldP spid="91" grpId="0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smtClean="0"/>
              <a:t>числа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396958" y="2890267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49711" y="2912762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172151" y="2925814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993443" y="2865750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421746" y="2914086"/>
            <a:ext cx="454720" cy="56779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798364" y="3613033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195529" y="2881296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83236" y="2857941"/>
            <a:ext cx="454720" cy="567792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622457" y="2865750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976658" y="2924175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509519" y="2881296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10166" y="2918143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70305" y="2861747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46383" y="287833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819595" y="3629051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687346" y="2857155"/>
            <a:ext cx="454720" cy="56779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327839" y="2857155"/>
            <a:ext cx="454720" cy="567792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0054786" y="2862002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0139" y="4437906"/>
            <a:ext cx="1009245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Дві </a:t>
            </a:r>
            <a:r>
              <a:rPr lang="ru-RU" sz="3200" b="1" dirty="0"/>
              <a:t>тисячі </a:t>
            </a:r>
            <a:r>
              <a:rPr lang="ru-RU" sz="3200" b="1" dirty="0" err="1"/>
              <a:t>п’ятсот</a:t>
            </a:r>
            <a:r>
              <a:rPr lang="ru-RU" sz="3200" b="1" dirty="0"/>
              <a:t> шість; </a:t>
            </a:r>
            <a:r>
              <a:rPr lang="ru-RU" sz="3200" b="1" dirty="0" smtClean="0"/>
              <a:t>десять </a:t>
            </a:r>
            <a:r>
              <a:rPr lang="ru-RU" sz="3200" b="1" dirty="0" err="1"/>
              <a:t>тисяч</a:t>
            </a:r>
            <a:r>
              <a:rPr lang="ru-RU" sz="3200" b="1" dirty="0"/>
              <a:t> сто; одна </a:t>
            </a:r>
            <a:r>
              <a:rPr lang="ru-RU" sz="3200" b="1" dirty="0" err="1"/>
              <a:t>тисяча</a:t>
            </a:r>
            <a:r>
              <a:rPr lang="ru-RU" sz="3200" b="1" dirty="0"/>
              <a:t> сорок; три тисячі </a:t>
            </a:r>
            <a:r>
              <a:rPr lang="ru-RU" sz="3200" b="1" dirty="0" err="1"/>
              <a:t>вісімдесят</a:t>
            </a:r>
            <a:r>
              <a:rPr lang="ru-RU" sz="3200" b="1" dirty="0"/>
              <a:t> </a:t>
            </a:r>
            <a:r>
              <a:rPr lang="ru-RU" sz="3200" b="1" dirty="0" err="1"/>
              <a:t>вісім</a:t>
            </a:r>
            <a:r>
              <a:rPr lang="ru-RU" sz="3200" b="1" dirty="0"/>
              <a:t>; </a:t>
            </a:r>
            <a:r>
              <a:rPr lang="ru-RU" sz="3200" b="1" dirty="0" err="1"/>
              <a:t>сім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; </a:t>
            </a:r>
            <a:r>
              <a:rPr lang="ru-RU" sz="3200" b="1" dirty="0" err="1"/>
              <a:t>чотириста</a:t>
            </a:r>
            <a:r>
              <a:rPr lang="ru-RU" sz="3200" b="1" dirty="0"/>
              <a:t> </a:t>
            </a:r>
            <a:r>
              <a:rPr lang="ru-RU" sz="3200" b="1" dirty="0" err="1"/>
              <a:t>тринадцять</a:t>
            </a:r>
            <a:r>
              <a:rPr lang="ru-RU" sz="3200" b="1" dirty="0"/>
              <a:t>; </a:t>
            </a:r>
            <a:r>
              <a:rPr lang="ru-RU" sz="3200" b="1" dirty="0" err="1"/>
              <a:t>дев’ять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err="1"/>
              <a:t>дев’ятсот</a:t>
            </a:r>
            <a:r>
              <a:rPr lang="ru-RU" sz="3200" b="1" dirty="0"/>
              <a:t> </a:t>
            </a:r>
            <a:r>
              <a:rPr lang="ru-RU" sz="3200" b="1" dirty="0" err="1"/>
              <a:t>дев’яносто</a:t>
            </a:r>
            <a:r>
              <a:rPr lang="ru-RU" sz="3200" b="1" dirty="0"/>
              <a:t> </a:t>
            </a:r>
            <a:r>
              <a:rPr lang="ru-RU" sz="3200" b="1" dirty="0" smtClean="0"/>
              <a:t>три.</a:t>
            </a:r>
            <a:endParaRPr lang="ru-RU" sz="3200" b="1" dirty="0"/>
          </a:p>
        </p:txBody>
      </p:sp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735007" y="2895107"/>
            <a:ext cx="454720" cy="567792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6075609" y="2896901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902814" y="2896901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8259187" y="2896901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002184" y="2911406"/>
            <a:ext cx="420547" cy="53472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1328094" y="3629051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2144188" y="3613033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3191056" y="3613033"/>
            <a:ext cx="454720" cy="56779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3534870" y="3613033"/>
            <a:ext cx="454720" cy="567792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989590" y="3629051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509671"/>
            <a:ext cx="1056958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/>
              <a:t>Назвіть</a:t>
            </a:r>
            <a:r>
              <a:rPr lang="ru-RU" sz="4000" b="1" dirty="0"/>
              <a:t> «</a:t>
            </a:r>
            <a:r>
              <a:rPr lang="ru-RU" sz="4000" b="1" dirty="0" err="1"/>
              <a:t>сусідів</a:t>
            </a:r>
            <a:r>
              <a:rPr lang="ru-RU" sz="4000" b="1" dirty="0"/>
              <a:t>» кожного із чисел 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1050612" y="1159508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455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306233" y="1156423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1435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094090"/>
            <a:ext cx="1842698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№252, 254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040313" y="1710313"/>
            <a:ext cx="7211958" cy="584775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456, </a:t>
            </a:r>
            <a:r>
              <a:rPr lang="ru-RU" sz="3200" b="1" dirty="0" smtClean="0"/>
              <a:t>     1436</a:t>
            </a:r>
            <a:r>
              <a:rPr lang="ru-RU" sz="3200" b="1" dirty="0"/>
              <a:t>, </a:t>
            </a:r>
            <a:r>
              <a:rPr lang="ru-RU" sz="3200" b="1" dirty="0" smtClean="0"/>
              <a:t>   301</a:t>
            </a:r>
            <a:r>
              <a:rPr lang="ru-RU" sz="3200" b="1" dirty="0"/>
              <a:t>, </a:t>
            </a:r>
            <a:r>
              <a:rPr lang="ru-RU" sz="3200" b="1" dirty="0" smtClean="0"/>
              <a:t>   1301</a:t>
            </a:r>
            <a:r>
              <a:rPr lang="ru-RU" sz="3200" b="1" dirty="0"/>
              <a:t>, </a:t>
            </a:r>
            <a:r>
              <a:rPr lang="ru-RU" sz="3200" b="1" dirty="0" smtClean="0"/>
              <a:t>    99</a:t>
            </a:r>
            <a:r>
              <a:rPr lang="ru-RU" sz="3200" b="1" dirty="0"/>
              <a:t>, </a:t>
            </a:r>
            <a:r>
              <a:rPr lang="ru-RU" sz="3200" b="1" dirty="0" smtClean="0"/>
              <a:t>   1999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91689" y="2392055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457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219367" y="2399723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1437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643759" y="1125538"/>
            <a:ext cx="936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300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779818" y="1125538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1300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584741" y="2361170"/>
            <a:ext cx="963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302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647401" y="2391011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1302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6074818" y="1128623"/>
            <a:ext cx="737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98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075841" y="1125538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1998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5978722" y="2361170"/>
            <a:ext cx="9053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031602" y="2325973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2000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184" y="1272639"/>
            <a:ext cx="2308421" cy="25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5748" y="3050906"/>
            <a:ext cx="8358611" cy="2062103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Розгляньте, </a:t>
            </a:r>
            <a:r>
              <a:rPr lang="ru-RU" sz="3200" b="1" dirty="0">
                <a:solidFill>
                  <a:schemeClr val="bg1"/>
                </a:solidFill>
              </a:rPr>
              <a:t>як </a:t>
            </a:r>
            <a:r>
              <a:rPr lang="ru-RU" sz="3200" b="1" dirty="0" err="1">
                <a:solidFill>
                  <a:schemeClr val="bg1"/>
                </a:solidFill>
              </a:rPr>
              <a:t>утворилися</a:t>
            </a:r>
            <a:r>
              <a:rPr lang="ru-RU" sz="3200" b="1" dirty="0">
                <a:solidFill>
                  <a:schemeClr val="bg1"/>
                </a:solidFill>
              </a:rPr>
              <a:t> числа 3000 і 4000 з </a:t>
            </a:r>
            <a:r>
              <a:rPr lang="ru-RU" sz="3200" b="1" dirty="0" err="1">
                <a:solidFill>
                  <a:schemeClr val="bg1"/>
                </a:solidFill>
              </a:rPr>
              <a:t>попередніх</a:t>
            </a:r>
            <a:r>
              <a:rPr lang="ru-RU" sz="3200" b="1" dirty="0">
                <a:solidFill>
                  <a:schemeClr val="bg1"/>
                </a:solidFill>
              </a:rPr>
              <a:t> до них чисел. </a:t>
            </a:r>
            <a:endParaRPr lang="ru-RU" sz="3200" b="1" dirty="0" smtClean="0">
              <a:solidFill>
                <a:schemeClr val="bg1"/>
              </a:solidFill>
            </a:endParaRPr>
          </a:p>
          <a:p>
            <a:r>
              <a:rPr lang="ru-RU" sz="3200" b="1" dirty="0" smtClean="0">
                <a:solidFill>
                  <a:schemeClr val="bg1"/>
                </a:solidFill>
              </a:rPr>
              <a:t>2999 </a:t>
            </a:r>
            <a:r>
              <a:rPr lang="ru-RU" sz="3200" b="1" dirty="0">
                <a:solidFill>
                  <a:schemeClr val="bg1"/>
                </a:solidFill>
              </a:rPr>
              <a:t>+ 1 = 2000 + (999 + 1) = 2000 + 1000 = 3000 </a:t>
            </a:r>
            <a:endParaRPr lang="ru-RU" sz="3200" b="1" dirty="0" smtClean="0">
              <a:solidFill>
                <a:schemeClr val="bg1"/>
              </a:solidFill>
            </a:endParaRPr>
          </a:p>
          <a:p>
            <a:r>
              <a:rPr lang="ru-RU" sz="3200" b="1" dirty="0" smtClean="0">
                <a:solidFill>
                  <a:schemeClr val="bg1"/>
                </a:solidFill>
              </a:rPr>
              <a:t>3999 </a:t>
            </a:r>
            <a:r>
              <a:rPr lang="ru-RU" sz="3200" b="1" dirty="0">
                <a:solidFill>
                  <a:schemeClr val="bg1"/>
                </a:solidFill>
              </a:rPr>
              <a:t>+ 1 = 3000 + (999 + 1) = 3000 + 1000 = 4000 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933723" y="5189857"/>
            <a:ext cx="9376882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Утворіть </a:t>
            </a:r>
            <a:r>
              <a:rPr lang="ru-RU" sz="2800" b="1" dirty="0">
                <a:solidFill>
                  <a:srgbClr val="7030A0"/>
                </a:solidFill>
              </a:rPr>
              <a:t>числа 5000, 6000, 7000 з </a:t>
            </a:r>
            <a:r>
              <a:rPr lang="ru-RU" sz="2800" b="1" dirty="0" err="1">
                <a:solidFill>
                  <a:srgbClr val="7030A0"/>
                </a:solidFill>
              </a:rPr>
              <a:t>попередніх</a:t>
            </a:r>
            <a:r>
              <a:rPr lang="ru-RU" sz="2800" b="1" dirty="0">
                <a:solidFill>
                  <a:srgbClr val="7030A0"/>
                </a:solidFill>
              </a:rPr>
              <a:t> до них чисел.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991857" y="5801702"/>
            <a:ext cx="8358611" cy="584775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4999 </a:t>
            </a:r>
            <a:r>
              <a:rPr lang="ru-RU" sz="3200" b="1" dirty="0">
                <a:solidFill>
                  <a:schemeClr val="bg1"/>
                </a:solidFill>
              </a:rPr>
              <a:t>+ 1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919" y="5825200"/>
            <a:ext cx="31886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4000 + (999 + 1)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84119" y="5848698"/>
            <a:ext cx="35605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4000 + 1000 = 5000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32606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1" grpId="0"/>
      <p:bldP spid="53" grpId="0"/>
      <p:bldP spid="63" grpId="0"/>
      <p:bldP spid="64" grpId="0"/>
      <p:bldP spid="65" grpId="0"/>
      <p:bldP spid="67" grpId="0"/>
      <p:bldP spid="68" grpId="0"/>
      <p:bldP spid="69" grpId="0"/>
      <p:bldP spid="73" grpId="0"/>
      <p:bldP spid="74" grpId="0"/>
      <p:bldP spid="75" grpId="0"/>
      <p:bldP spid="76" grpId="0"/>
      <p:bldP spid="3" grpId="0" animBg="1"/>
      <p:bldP spid="49" grpId="0" animBg="1"/>
      <p:bldP spid="50" grpId="0" animBg="1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455" y="4120073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9423" y="405458"/>
            <a:ext cx="10837204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Виконайте</a:t>
            </a:r>
            <a:r>
              <a:rPr lang="ru-RU" sz="4000" b="1" dirty="0" smtClean="0">
                <a:solidFill>
                  <a:schemeClr val="bg1"/>
                </a:solidFill>
              </a:rPr>
              <a:t> завдання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19423" y="3508005"/>
            <a:ext cx="8194574" cy="122413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Полічіть </a:t>
            </a:r>
            <a:r>
              <a:rPr lang="ru-RU" sz="3200" b="1" dirty="0"/>
              <a:t>від </a:t>
            </a:r>
            <a:r>
              <a:rPr lang="ru-RU" sz="3200" b="1" dirty="0" err="1"/>
              <a:t>трьох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err="1"/>
              <a:t>трьох</a:t>
            </a:r>
            <a:r>
              <a:rPr lang="ru-RU" sz="3200" b="1" dirty="0"/>
              <a:t> до </a:t>
            </a:r>
            <a:r>
              <a:rPr lang="ru-RU" sz="3200" b="1" dirty="0" err="1"/>
              <a:t>трьох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err="1"/>
              <a:t>сімнадцяти</a:t>
            </a:r>
            <a:r>
              <a:rPr lang="ru-RU" sz="3200" b="1" dirty="0"/>
              <a:t>.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Ст.48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№255-256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6138" y="1341562"/>
            <a:ext cx="10454145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містяться</a:t>
            </a:r>
            <a:r>
              <a:rPr lang="ru-RU" sz="2800" b="1" dirty="0">
                <a:solidFill>
                  <a:srgbClr val="7030A0"/>
                </a:solidFill>
              </a:rPr>
              <a:t> на числовому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між числами </a:t>
            </a:r>
            <a:r>
              <a:rPr lang="ru-RU" sz="2800" b="1" dirty="0" smtClean="0">
                <a:solidFill>
                  <a:srgbClr val="7030A0"/>
                </a:solidFill>
              </a:rPr>
              <a:t>2.993 </a:t>
            </a:r>
            <a:r>
              <a:rPr lang="ru-RU" sz="2800" b="1" dirty="0">
                <a:solidFill>
                  <a:srgbClr val="7030A0"/>
                </a:solidFill>
              </a:rPr>
              <a:t>і </a:t>
            </a:r>
            <a:r>
              <a:rPr lang="ru-RU" sz="2800" b="1" dirty="0" smtClean="0">
                <a:solidFill>
                  <a:srgbClr val="7030A0"/>
                </a:solidFill>
              </a:rPr>
              <a:t>3.005.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D:\4 клас\03 МАТЕМАТИКА\1 Листопад\2 Нумерація чисел у межах мільйона\2026-10-04_1904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39" y="2332665"/>
            <a:ext cx="1045414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619423" y="4884540"/>
            <a:ext cx="8194574" cy="70549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/>
              <a:t>Полічіть </a:t>
            </a:r>
            <a:r>
              <a:rPr lang="ru-RU" sz="3200" b="1" dirty="0"/>
              <a:t>від 3567 до </a:t>
            </a:r>
            <a:r>
              <a:rPr lang="ru-RU" sz="3200" b="1" dirty="0" smtClean="0"/>
              <a:t>3575.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3439" y="405458"/>
            <a:ext cx="10588782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Запис </a:t>
            </a:r>
            <a:r>
              <a:rPr lang="ru-RU" sz="3600" b="1" dirty="0" err="1" smtClean="0"/>
              <a:t>чотирицифрових</a:t>
            </a:r>
            <a:r>
              <a:rPr lang="ru-RU" sz="3600" b="1" dirty="0" smtClean="0"/>
              <a:t> чисел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№258-259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8371" y="1989634"/>
            <a:ext cx="1385162" cy="23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55189" y="1169974"/>
            <a:ext cx="10548344" cy="74765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7030A0"/>
                </a:solidFill>
              </a:rPr>
              <a:t>Які числа </a:t>
            </a:r>
            <a:r>
              <a:rPr lang="ru-RU" sz="2400" b="1" dirty="0" err="1">
                <a:solidFill>
                  <a:srgbClr val="7030A0"/>
                </a:solidFill>
              </a:rPr>
              <a:t>зображені</a:t>
            </a:r>
            <a:r>
              <a:rPr lang="ru-RU" sz="2400" b="1" dirty="0">
                <a:solidFill>
                  <a:srgbClr val="7030A0"/>
                </a:solidFill>
              </a:rPr>
              <a:t> на моделях? </a:t>
            </a:r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кожне з них як суму </a:t>
            </a:r>
            <a:r>
              <a:rPr lang="ru-RU" sz="2400" b="1" dirty="0" err="1">
                <a:solidFill>
                  <a:srgbClr val="7030A0"/>
                </a:solidFill>
              </a:rPr>
              <a:t>розрядних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доданків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63439" y="4538515"/>
            <a:ext cx="3960440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3.067 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31590" y="4547407"/>
            <a:ext cx="270138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3.000 + 60 + 7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4" name="Picture 2" descr="D:\4 клас\03 МАТЕМАТИКА\1 Листопад\2 Нумерація чисел у межах мільйона\2026-10-04_1911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2090969"/>
            <a:ext cx="8139072" cy="221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5083919" y="4538514"/>
            <a:ext cx="4176464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4.106 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352304" y="4547407"/>
            <a:ext cx="290807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4.000 + 100 + 6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0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104388" y="4581922"/>
            <a:ext cx="10000358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678 + </a:t>
            </a:r>
            <a:r>
              <a:rPr lang="ru-RU" sz="3200" b="1" dirty="0" smtClean="0"/>
              <a:t>184 =         803 </a:t>
            </a:r>
            <a:r>
              <a:rPr lang="ru-RU" sz="3200" b="1" dirty="0"/>
              <a:t>– 368 </a:t>
            </a:r>
            <a:r>
              <a:rPr lang="ru-RU" sz="3200" b="1" dirty="0" smtClean="0"/>
              <a:t>=</a:t>
            </a:r>
            <a:r>
              <a:rPr lang="ru-RU" sz="3200" b="1" dirty="0"/>
              <a:t> </a:t>
            </a:r>
            <a:r>
              <a:rPr lang="ru-RU" sz="3200" b="1" dirty="0" smtClean="0"/>
              <a:t>         34 </a:t>
            </a:r>
            <a:r>
              <a:rPr lang="ru-RU" sz="3200" b="1" dirty="0"/>
              <a:t>· </a:t>
            </a:r>
            <a:r>
              <a:rPr lang="ru-RU" sz="3200" b="1" dirty="0" smtClean="0"/>
              <a:t>9 =         455 </a:t>
            </a:r>
            <a:r>
              <a:rPr lang="ru-RU" sz="3200" b="1" dirty="0"/>
              <a:t>: </a:t>
            </a:r>
            <a:r>
              <a:rPr lang="ru-RU" sz="3200" b="1" dirty="0" smtClean="0"/>
              <a:t>5 =</a:t>
            </a:r>
          </a:p>
          <a:p>
            <a:r>
              <a:rPr lang="ru-RU" sz="2000" b="1" dirty="0" smtClean="0"/>
              <a:t> </a:t>
            </a:r>
          </a:p>
          <a:p>
            <a:r>
              <a:rPr lang="ru-RU" sz="3200" b="1" dirty="0" smtClean="0"/>
              <a:t>274 </a:t>
            </a:r>
            <a:r>
              <a:rPr lang="ru-RU" sz="3200" b="1" dirty="0"/>
              <a:t>+ </a:t>
            </a:r>
            <a:r>
              <a:rPr lang="ru-RU" sz="3200" b="1" dirty="0" smtClean="0"/>
              <a:t>429 =         528 </a:t>
            </a:r>
            <a:r>
              <a:rPr lang="ru-RU" sz="3200" b="1" dirty="0"/>
              <a:t>– 384 </a:t>
            </a:r>
            <a:r>
              <a:rPr lang="ru-RU" sz="3200" b="1" dirty="0" smtClean="0"/>
              <a:t>=          67 </a:t>
            </a:r>
            <a:r>
              <a:rPr lang="ru-RU" sz="3200" b="1" dirty="0"/>
              <a:t>· 4 </a:t>
            </a:r>
            <a:r>
              <a:rPr lang="ru-RU" sz="3200" b="1" dirty="0" smtClean="0"/>
              <a:t>=         688 </a:t>
            </a:r>
            <a:r>
              <a:rPr lang="ru-RU" sz="3200" b="1" dirty="0"/>
              <a:t>: </a:t>
            </a:r>
            <a:r>
              <a:rPr lang="ru-RU" sz="3200" b="1" dirty="0" smtClean="0"/>
              <a:t>2 =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23480" y="1276330"/>
            <a:ext cx="475252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5000 + 300 + 10 + </a:t>
            </a:r>
            <a:r>
              <a:rPr lang="ru-RU" sz="3200" b="1" dirty="0" smtClean="0"/>
              <a:t>7 =      </a:t>
            </a:r>
          </a:p>
          <a:p>
            <a:r>
              <a:rPr lang="ru-RU" sz="3200" b="1" dirty="0"/>
              <a:t>4000 + 100 + 90 =</a:t>
            </a:r>
            <a:endParaRPr lang="ru-RU" sz="32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6003029" y="1924587"/>
            <a:ext cx="316379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6000 + 6 </a:t>
            </a:r>
            <a:r>
              <a:rPr lang="ru-RU" sz="3200" b="1" dirty="0" smtClean="0"/>
              <a:t>=                   </a:t>
            </a:r>
          </a:p>
          <a:p>
            <a:r>
              <a:rPr lang="ru-RU" sz="3200" b="1" dirty="0" smtClean="0"/>
              <a:t>7000 </a:t>
            </a:r>
            <a:r>
              <a:rPr lang="ru-RU" sz="3200" b="1" dirty="0"/>
              <a:t>+ </a:t>
            </a:r>
            <a:r>
              <a:rPr lang="ru-RU" sz="3200" b="1" dirty="0" smtClean="0"/>
              <a:t>20=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123480" y="2450643"/>
            <a:ext cx="475252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5000 </a:t>
            </a:r>
            <a:r>
              <a:rPr lang="ru-RU" sz="3200" b="1" dirty="0"/>
              <a:t>+ 70 + 6 </a:t>
            </a:r>
            <a:r>
              <a:rPr lang="ru-RU" sz="3200" b="1" dirty="0" smtClean="0"/>
              <a:t>=       </a:t>
            </a:r>
          </a:p>
          <a:p>
            <a:r>
              <a:rPr lang="ru-RU" sz="3200" b="1" dirty="0" smtClean="0"/>
              <a:t>3000 </a:t>
            </a:r>
            <a:r>
              <a:rPr lang="ru-RU" sz="3200" b="1" dirty="0"/>
              <a:t>+ 400 + </a:t>
            </a:r>
            <a:r>
              <a:rPr lang="ru-RU" sz="3200" b="1" dirty="0" smtClean="0"/>
              <a:t>5 =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№260, 262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770883" y="1267201"/>
            <a:ext cx="1346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5.317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Запишіть </a:t>
            </a:r>
            <a:r>
              <a:rPr lang="ru-RU" sz="4000" b="1" dirty="0" err="1"/>
              <a:t>кожну</a:t>
            </a:r>
            <a:r>
              <a:rPr lang="ru-RU" sz="4000" b="1" dirty="0"/>
              <a:t> суму як одне число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23438" y="1768773"/>
            <a:ext cx="1213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4.190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20821" y="2404477"/>
            <a:ext cx="1334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5.076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953791" y="2918738"/>
            <a:ext cx="1201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3.405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983540" y="1924587"/>
            <a:ext cx="1202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6.006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947578" y="2404476"/>
            <a:ext cx="1238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7.020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676" y="1276330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115699" y="3861842"/>
            <a:ext cx="729594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 вирази одного з </a:t>
            </a:r>
            <a:r>
              <a:rPr lang="ru-RU" sz="2800" b="1" dirty="0" err="1" smtClean="0">
                <a:solidFill>
                  <a:srgbClr val="7030A0"/>
                </a:solidFill>
              </a:rPr>
              <a:t>рядків</a:t>
            </a:r>
            <a:r>
              <a:rPr lang="ru-RU" sz="2800" b="1" dirty="0" smtClean="0">
                <a:solidFill>
                  <a:srgbClr val="7030A0"/>
                </a:solidFill>
              </a:rPr>
              <a:t> у стовпчик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053487" y="4581922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862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83332" y="5382142"/>
            <a:ext cx="928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703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876007" y="4584473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435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876007" y="5382142"/>
            <a:ext cx="928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144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947578" y="4529391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947578" y="5382142"/>
            <a:ext cx="928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268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262050" y="4520044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241036" y="5357903"/>
            <a:ext cx="928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344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2" grpId="0"/>
      <p:bldP spid="15" grpId="0"/>
      <p:bldP spid="20" grpId="0"/>
      <p:bldP spid="22" grpId="0"/>
      <p:bldP spid="25" grpId="0"/>
      <p:bldP spid="26" grpId="0"/>
      <p:bldP spid="17" grpId="0" animBg="1"/>
      <p:bldP spid="29" grpId="0"/>
      <p:bldP spid="31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7513529" y="3968560"/>
            <a:ext cx="257943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850 </a:t>
            </a:r>
            <a:r>
              <a:rPr lang="ru-RU" sz="3200" b="1" dirty="0"/>
              <a:t>– с = </a:t>
            </a:r>
            <a:r>
              <a:rPr lang="ru-RU" sz="3200" b="1" dirty="0" smtClean="0"/>
              <a:t>179</a:t>
            </a:r>
          </a:p>
          <a:p>
            <a:r>
              <a:rPr lang="uk-UA" sz="3200" b="1" dirty="0" smtClean="0"/>
              <a:t>с = 850    179</a:t>
            </a:r>
          </a:p>
          <a:p>
            <a:r>
              <a:rPr lang="uk-UA" sz="3200" b="1" dirty="0" smtClean="0"/>
              <a:t>с = </a:t>
            </a:r>
            <a:endParaRPr lang="ru-RU" sz="3200" b="1" dirty="0" smtClean="0"/>
          </a:p>
        </p:txBody>
      </p:sp>
      <p:sp>
        <p:nvSpPr>
          <p:cNvPr id="40" name="Прямоугольник 39"/>
          <p:cNvSpPr/>
          <p:nvPr/>
        </p:nvSpPr>
        <p:spPr>
          <a:xfrm>
            <a:off x="4595007" y="3959096"/>
            <a:ext cx="250981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100 </a:t>
            </a:r>
            <a:r>
              <a:rPr lang="ru-RU" sz="3200" b="1" dirty="0"/>
              <a:t>· у = 300 </a:t>
            </a:r>
            <a:r>
              <a:rPr lang="ru-RU" sz="3200" b="1" dirty="0" smtClean="0"/>
              <a:t>        </a:t>
            </a:r>
          </a:p>
          <a:p>
            <a:r>
              <a:rPr lang="uk-UA" sz="3200" b="1" dirty="0" smtClean="0"/>
              <a:t>у = 300    100         </a:t>
            </a:r>
          </a:p>
          <a:p>
            <a:r>
              <a:rPr lang="uk-UA" sz="3200" b="1" dirty="0" smtClean="0"/>
              <a:t>у =</a:t>
            </a:r>
            <a:endParaRPr lang="ru-RU" sz="3200" b="1" dirty="0" smtClean="0"/>
          </a:p>
        </p:txBody>
      </p:sp>
      <p:sp>
        <p:nvSpPr>
          <p:cNvPr id="21" name="Прямоугольник 20"/>
          <p:cNvSpPr/>
          <p:nvPr/>
        </p:nvSpPr>
        <p:spPr>
          <a:xfrm>
            <a:off x="849771" y="1919560"/>
            <a:ext cx="780998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х </a:t>
            </a:r>
            <a:r>
              <a:rPr lang="ru-RU" sz="3200" b="1" dirty="0"/>
              <a:t>+ </a:t>
            </a:r>
            <a:r>
              <a:rPr lang="ru-RU" sz="3200" b="1" dirty="0" smtClean="0"/>
              <a:t>1.000 </a:t>
            </a:r>
            <a:r>
              <a:rPr lang="ru-RU" sz="3200" b="1" dirty="0"/>
              <a:t>&lt; </a:t>
            </a:r>
            <a:r>
              <a:rPr lang="ru-RU" sz="3200" b="1" dirty="0" smtClean="0"/>
              <a:t>1.010          х =  </a:t>
            </a:r>
          </a:p>
          <a:p>
            <a:r>
              <a:rPr lang="ru-RU" sz="3200" b="1" dirty="0" smtClean="0"/>
              <a:t>a </a:t>
            </a:r>
            <a:r>
              <a:rPr lang="ru-RU" sz="3200" b="1" dirty="0"/>
              <a:t>+ </a:t>
            </a:r>
            <a:r>
              <a:rPr lang="ru-RU" sz="3200" b="1" dirty="0" smtClean="0"/>
              <a:t>3.000 </a:t>
            </a:r>
            <a:r>
              <a:rPr lang="ru-RU" sz="3200" b="1" dirty="0"/>
              <a:t>&gt; </a:t>
            </a:r>
            <a:r>
              <a:rPr lang="ru-RU" sz="3200" b="1" dirty="0" smtClean="0"/>
              <a:t>3.050          а = 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79462" y="3933850"/>
            <a:ext cx="331236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1.000 </a:t>
            </a:r>
            <a:r>
              <a:rPr lang="ru-RU" sz="3200" b="1" dirty="0"/>
              <a:t>+ х = </a:t>
            </a:r>
            <a:r>
              <a:rPr lang="ru-RU" sz="3200" b="1" dirty="0" smtClean="0"/>
              <a:t>3.000         </a:t>
            </a:r>
          </a:p>
          <a:p>
            <a:r>
              <a:rPr lang="uk-UA" sz="3200" b="1" dirty="0" smtClean="0"/>
              <a:t>х = 3.000    1.000         </a:t>
            </a:r>
          </a:p>
          <a:p>
            <a:r>
              <a:rPr lang="uk-UA" sz="3200" b="1" dirty="0" smtClean="0"/>
              <a:t>х =                                 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Ст.48-49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№257, 261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Розв’яжіть </a:t>
            </a:r>
            <a:r>
              <a:rPr lang="ru-RU" sz="4000" b="1" dirty="0" err="1" smtClean="0"/>
              <a:t>нерівності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851003" y="4429195"/>
            <a:ext cx="4250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 :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299943" y="1874362"/>
            <a:ext cx="5765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1,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49772" y="1302238"/>
            <a:ext cx="7762540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Доберіть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по три </a:t>
            </a:r>
            <a:r>
              <a:rPr lang="ru-RU" sz="2800" b="1" dirty="0" err="1">
                <a:solidFill>
                  <a:srgbClr val="7030A0"/>
                </a:solidFill>
              </a:rPr>
              <a:t>розв’язки</a:t>
            </a:r>
            <a:r>
              <a:rPr lang="ru-RU" sz="2800" b="1" dirty="0">
                <a:solidFill>
                  <a:srgbClr val="7030A0"/>
                </a:solidFill>
              </a:rPr>
              <a:t> до </a:t>
            </a:r>
            <a:r>
              <a:rPr lang="ru-RU" sz="2800" b="1" dirty="0" err="1">
                <a:solidFill>
                  <a:srgbClr val="7030A0"/>
                </a:solidFill>
              </a:rPr>
              <a:t>кожної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нерівності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31991" y="1874362"/>
            <a:ext cx="953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2, …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96087" y="1874362"/>
            <a:ext cx="590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9943" y="2412971"/>
            <a:ext cx="7205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51,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883988" y="2412506"/>
            <a:ext cx="784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52,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479578" y="2412505"/>
            <a:ext cx="125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53, …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05463" y="3329897"/>
            <a:ext cx="3358376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Розв’яжіть рівняння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34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518" y="1423497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2466627" y="4426292"/>
            <a:ext cx="6010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 –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731337" y="4437906"/>
            <a:ext cx="42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–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213973" y="4933251"/>
            <a:ext cx="5180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529063" y="4896024"/>
            <a:ext cx="1238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2.000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281294" y="4899670"/>
            <a:ext cx="874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671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61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0" grpId="0" animBg="1"/>
      <p:bldP spid="18" grpId="0" animBg="1"/>
      <p:bldP spid="25" grpId="0"/>
      <p:bldP spid="28" grpId="0"/>
      <p:bldP spid="23" grpId="0"/>
      <p:bldP spid="29" grpId="0"/>
      <p:bldP spid="30" grpId="0"/>
      <p:bldP spid="31" grpId="0"/>
      <p:bldP spid="32" grpId="0"/>
      <p:bldP spid="24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887126" y="4202718"/>
            <a:ext cx="314226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2) 4 </a:t>
            </a:r>
            <a:r>
              <a:rPr lang="ru-RU" sz="3200" b="1" dirty="0" smtClean="0">
                <a:solidFill>
                  <a:schemeClr val="bg1"/>
                </a:solidFill>
                <a:cs typeface="Calibri"/>
              </a:rPr>
              <a:t>∙ 7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476" y="2717449"/>
            <a:ext cx="2118012" cy="21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№263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7187" y="1180703"/>
            <a:ext cx="1032607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80 банок соку запакували у 20 однакових </a:t>
            </a:r>
            <a:r>
              <a:rPr lang="ru-RU" sz="3200" b="1" dirty="0" smtClean="0"/>
              <a:t>ящиків</a:t>
            </a:r>
            <a:r>
              <a:rPr lang="ru-RU" sz="3200" b="1" dirty="0"/>
              <a:t>. Скільки банок соку міститься в семи таких ящиках?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64119" y="5392093"/>
            <a:ext cx="209173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955851" y="5398004"/>
            <a:ext cx="689145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28 банок соку міститься в 7 ящиках.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56114" y="2376365"/>
            <a:ext cx="255381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80 б. – 20 ящ.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? б.   – 7 ящ.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27187" y="3645818"/>
            <a:ext cx="309528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1) 80 : 20 =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830001" y="3657526"/>
            <a:ext cx="124580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 (б.)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563639" y="4228049"/>
            <a:ext cx="139022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28 (б.)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29385" y="3645818"/>
            <a:ext cx="337435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- в 1 ящику.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64119" y="4759818"/>
            <a:ext cx="316526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80 : 20 </a:t>
            </a:r>
            <a:r>
              <a:rPr lang="ru-RU" sz="3200" b="1" dirty="0" smtClean="0">
                <a:solidFill>
                  <a:schemeClr val="bg1"/>
                </a:solidFill>
                <a:latin typeface="Calibri"/>
                <a:cs typeface="Calibri"/>
              </a:rPr>
              <a:t>∙ 7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79663" y="4780215"/>
            <a:ext cx="136815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28 (б.)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4" grpId="0" animBg="1"/>
      <p:bldP spid="31" grpId="0" animBg="1"/>
      <p:bldP spid="32" grpId="0" animBg="1"/>
      <p:bldP spid="28" grpId="0"/>
      <p:bldP spid="29" grpId="0"/>
      <p:bldP spid="15" grpId="0" animBg="1"/>
      <p:bldP spid="16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247165" y="4499770"/>
            <a:ext cx="293665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2) 45 </a:t>
            </a:r>
            <a:r>
              <a:rPr lang="ru-RU" sz="3200" b="1" dirty="0" smtClean="0">
                <a:solidFill>
                  <a:schemeClr val="bg1"/>
                </a:solidFill>
                <a:cs typeface="Calibri"/>
              </a:rPr>
              <a:t>: 5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Ст.49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№264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7187" y="1180703"/>
            <a:ext cx="10326071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У </a:t>
            </a:r>
            <a:r>
              <a:rPr lang="ru-RU" sz="3200" b="1" dirty="0" err="1"/>
              <a:t>їдальні</a:t>
            </a:r>
            <a:r>
              <a:rPr lang="ru-RU" sz="3200" b="1" dirty="0"/>
              <a:t> на </a:t>
            </a:r>
            <a:r>
              <a:rPr lang="ru-RU" sz="3200" b="1" dirty="0" err="1"/>
              <a:t>чотирьох</a:t>
            </a:r>
            <a:r>
              <a:rPr lang="ru-RU" sz="3200" b="1" dirty="0"/>
              <a:t> столах стоїть 20 </a:t>
            </a:r>
            <a:r>
              <a:rPr lang="ru-RU" sz="3200" b="1" dirty="0" err="1"/>
              <a:t>тарілок</a:t>
            </a:r>
            <a:r>
              <a:rPr lang="ru-RU" sz="3200" b="1" dirty="0"/>
              <a:t>, </a:t>
            </a:r>
            <a:r>
              <a:rPr lang="ru-RU" sz="3200" b="1" dirty="0" err="1"/>
              <a:t>порівну</a:t>
            </a:r>
            <a:r>
              <a:rPr lang="ru-RU" sz="3200" b="1" dirty="0"/>
              <a:t> на кожному. На </a:t>
            </a:r>
            <a:r>
              <a:rPr lang="ru-RU" sz="3200" b="1" dirty="0" err="1"/>
              <a:t>скількох</a:t>
            </a:r>
            <a:r>
              <a:rPr lang="ru-RU" sz="3200" b="1" dirty="0"/>
              <a:t> таких столах треба </a:t>
            </a:r>
            <a:r>
              <a:rPr lang="ru-RU" sz="3200" b="1" dirty="0" err="1"/>
              <a:t>розставити</a:t>
            </a:r>
            <a:r>
              <a:rPr lang="ru-RU" sz="3200" b="1" dirty="0"/>
              <a:t> 45 </a:t>
            </a:r>
            <a:r>
              <a:rPr lang="ru-RU" sz="3200" b="1" dirty="0" err="1"/>
              <a:t>тарілок</a:t>
            </a:r>
            <a:r>
              <a:rPr lang="ru-RU" sz="3200" b="1" dirty="0"/>
              <a:t>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24158" y="5734050"/>
            <a:ext cx="209173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315891" y="5734050"/>
            <a:ext cx="73846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45 </a:t>
            </a:r>
            <a:r>
              <a:rPr lang="ru-RU" sz="3200" b="1" dirty="0" err="1" smtClean="0"/>
              <a:t>тарілок</a:t>
            </a:r>
            <a:r>
              <a:rPr lang="ru-RU" sz="3200" b="1" dirty="0" smtClean="0"/>
              <a:t> треба </a:t>
            </a:r>
            <a:r>
              <a:rPr lang="ru-RU" sz="3200" b="1" dirty="0" err="1" smtClean="0"/>
              <a:t>розставити</a:t>
            </a:r>
            <a:r>
              <a:rPr lang="ru-RU" sz="3200" b="1" dirty="0" smtClean="0"/>
              <a:t> на 9 столах.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267495" y="2784624"/>
            <a:ext cx="259228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20 т. – 4 ст.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45 т. – ? ст.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47165" y="3861842"/>
            <a:ext cx="29943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1) 20 : 4 =</a:t>
            </a:r>
            <a:endParaRPr lang="ru-RU" sz="28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95687" y="3861842"/>
            <a:ext cx="124580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 (т.)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986847" y="4509914"/>
            <a:ext cx="1390227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 (ст.)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55149" y="3861841"/>
            <a:ext cx="237219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- на 1 </a:t>
            </a:r>
            <a:r>
              <a:rPr lang="ru-RU" sz="3200" b="1" dirty="0" err="1" smtClean="0">
                <a:solidFill>
                  <a:schemeClr val="bg1"/>
                </a:solidFill>
              </a:rPr>
              <a:t>столі</a:t>
            </a:r>
            <a:r>
              <a:rPr lang="ru-RU" sz="3200" b="1" dirty="0" smtClean="0">
                <a:solidFill>
                  <a:schemeClr val="bg1"/>
                </a:solidFill>
              </a:rPr>
              <a:t>.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24158" y="5056870"/>
            <a:ext cx="35717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45 : (20 </a:t>
            </a:r>
            <a:r>
              <a:rPr lang="ru-RU" sz="3200" b="1" dirty="0" smtClean="0">
                <a:solidFill>
                  <a:schemeClr val="bg1"/>
                </a:solidFill>
                <a:latin typeface="Calibri"/>
                <a:cs typeface="Calibri"/>
              </a:rPr>
              <a:t>: 4)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99743" y="5056598"/>
            <a:ext cx="136815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 (ст.)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18" name="Picture 2" descr="D:\Картинки до тестів\Емоції Листя\загрузка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90"/>
          <a:stretch/>
        </p:blipFill>
        <p:spPr bwMode="auto">
          <a:xfrm>
            <a:off x="9332391" y="2880141"/>
            <a:ext cx="1800225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891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4" grpId="0" animBg="1"/>
      <p:bldP spid="31" grpId="0" animBg="1"/>
      <p:bldP spid="32" grpId="0" animBg="1"/>
      <p:bldP spid="28" grpId="0"/>
      <p:bldP spid="29" grpId="0"/>
      <p:bldP spid="15" grpId="0" animBg="1"/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Ст.49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8" y="113716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41905" y="406671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3074" name="Picture 2" descr="D:\4 клас\03 МАТЕМАТИКА\1 Листопад\2 Нумерація чисел у межах мільйона\2026-10-04_202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213" y="1240908"/>
            <a:ext cx="856852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3787775" y="2781722"/>
            <a:ext cx="745395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545485" y="405458"/>
            <a:ext cx="9207245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Рефлексія. Вправа 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8036" y="1766798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261998" y="3132260"/>
            <a:ext cx="3714172" cy="37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35516" y="749579"/>
            <a:ext cx="3567135" cy="36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900" y="741684"/>
            <a:ext cx="3348954" cy="341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000442" y="3153457"/>
            <a:ext cx="3513412" cy="35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A422E68-C715-41C5-BD9F-D4C4EE7F7FFA}"/>
              </a:ext>
            </a:extLst>
          </p:cNvPr>
          <p:cNvSpPr txBox="1"/>
          <p:nvPr/>
        </p:nvSpPr>
        <p:spPr>
          <a:xfrm>
            <a:off x="849021" y="4589316"/>
            <a:ext cx="254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уроці 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я навчився/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навчилася…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1195487" y="2061642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Найкраще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мені вдалося…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8854B14-A831-4207-9DA7-F8B11852112C}"/>
              </a:ext>
            </a:extLst>
          </p:cNvPr>
          <p:cNvSpPr txBox="1"/>
          <p:nvPr/>
        </p:nvSpPr>
        <p:spPr>
          <a:xfrm>
            <a:off x="8508578" y="4485304"/>
            <a:ext cx="2357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Урок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завершую з настроєм…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8865201" y="2061642"/>
            <a:ext cx="20010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Я хотів би дізнатися про…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13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13979</TotalTime>
  <Words>806</Words>
  <Application>Microsoft Office PowerPoint</Application>
  <PresentationFormat>Произвольный</PresentationFormat>
  <Paragraphs>208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1102</cp:revision>
  <dcterms:created xsi:type="dcterms:W3CDTF">2025-08-27T14:01:18Z</dcterms:created>
  <dcterms:modified xsi:type="dcterms:W3CDTF">2026-10-06T07:47:14Z</dcterms:modified>
</cp:coreProperties>
</file>