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6"/>
  </p:notesMasterIdLst>
  <p:sldIdLst>
    <p:sldId id="282" r:id="rId2"/>
    <p:sldId id="911" r:id="rId3"/>
    <p:sldId id="904" r:id="rId4"/>
    <p:sldId id="286" r:id="rId5"/>
    <p:sldId id="828" r:id="rId6"/>
    <p:sldId id="901" r:id="rId7"/>
    <p:sldId id="897" r:id="rId8"/>
    <p:sldId id="879" r:id="rId9"/>
    <p:sldId id="915" r:id="rId10"/>
    <p:sldId id="918" r:id="rId11"/>
    <p:sldId id="905" r:id="rId12"/>
    <p:sldId id="916" r:id="rId13"/>
    <p:sldId id="917" r:id="rId14"/>
    <p:sldId id="912" r:id="rId15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C63B972-18A9-4008-81B7-F9F6ED7A9182}">
          <p14:sldIdLst>
            <p14:sldId id="282"/>
            <p14:sldId id="911"/>
            <p14:sldId id="904"/>
            <p14:sldId id="286"/>
            <p14:sldId id="828"/>
            <p14:sldId id="901"/>
            <p14:sldId id="897"/>
            <p14:sldId id="879"/>
            <p14:sldId id="915"/>
            <p14:sldId id="918"/>
            <p14:sldId id="905"/>
            <p14:sldId id="916"/>
            <p14:sldId id="917"/>
            <p14:sldId id="91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-54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РОБОТА З НУМЕРАЦІЙНОЮ ТАБЛИЦЕЮ. П’ЯТИЦИФРОВІ ЧИСЛА</a:t>
          </a:r>
          <a:endParaRPr lang="ru-RU" sz="2800" b="1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РОЗВ’ЯЗУВА-ННЯ ЗАДАЧІ І ОБЕРНЕНИХ ДО НЕЇ</a:t>
          </a:r>
          <a:endParaRPr lang="uk-UA" sz="2800" b="1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ДІЇ З РОЗРЯДНИМИ ЧИСЛАМИ П’ЯТОГО РОЗРЯДУ</a:t>
          </a:r>
          <a:endParaRPr lang="ru-RU" sz="28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ВИПАДКИ УСНОГО ПРИЙОМУ ДОДАВАННЯ НА ОСНОВІ НУМЕРАЦІЇ ЧИСЕЛ</a:t>
          </a:r>
          <a:endParaRPr lang="en-US" sz="2800" b="1" dirty="0" smtClean="0"/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180119" custLinFactNeighborX="15605" custLinFactNeighborY="-11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195644" custLinFactX="199286" custLinFactNeighborX="200000" custLinFactNeighborY="2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209364" custLinFactX="-188132" custLinFactNeighborX="-200000" custLinFactNeighborY="9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177609" custLinFactX="19399" custLinFactNeighborX="100000" custLinFactNeighborY="79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305DF-F2D1-469F-A188-E615459E2DD9}" type="presOf" srcId="{6115EC9A-5D0A-49BC-89B0-C823DAA39B65}" destId="{00E23834-4C97-4BAD-9028-AA93134EBB29}" srcOrd="0" destOrd="0" presId="urn:microsoft.com/office/officeart/2005/8/layout/hList6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5D06D076-AA30-444E-81CD-7C3D8E16BEDD}" type="presOf" srcId="{B8BDD424-9492-4512-80FF-938BF7CFE1AC}" destId="{D128CD1A-1E54-41AB-ABBF-267B83BF69D9}" srcOrd="0" destOrd="0" presId="urn:microsoft.com/office/officeart/2005/8/layout/hList6"/>
    <dgm:cxn modelId="{5CDAA885-2502-456B-888F-86EAEC823115}" type="presOf" srcId="{17FCBCD0-5166-44EF-A995-697AB50FC98B}" destId="{8C93B566-6306-40C5-A3D5-B84E788E517B}" srcOrd="0" destOrd="0" presId="urn:microsoft.com/office/officeart/2005/8/layout/hList6"/>
    <dgm:cxn modelId="{A7E97C1C-AF6F-4389-8A70-9488635D44AA}" type="presOf" srcId="{BC7931E8-86A7-44AD-A246-C659A84EF1D0}" destId="{D2B473EA-0294-46C9-BEB1-B63C89DB6F91}" srcOrd="0" destOrd="0" presId="urn:microsoft.com/office/officeart/2005/8/layout/hList6"/>
    <dgm:cxn modelId="{2BB2753D-7677-45FC-BD9A-A055991F4404}" type="presOf" srcId="{289AA968-9F58-4A6E-B11C-582CA574AD65}" destId="{6408D3F1-0C0E-4F5D-B5D5-053E6D4B4C50}" srcOrd="0" destOrd="0" presId="urn:microsoft.com/office/officeart/2005/8/layout/hList6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69E273D6-FC6E-4B04-9AC8-FC3832C4333D}" type="presParOf" srcId="{6408D3F1-0C0E-4F5D-B5D5-053E6D4B4C50}" destId="{D128CD1A-1E54-41AB-ABBF-267B83BF69D9}" srcOrd="0" destOrd="0" presId="urn:microsoft.com/office/officeart/2005/8/layout/hList6"/>
    <dgm:cxn modelId="{D9600C9C-0EAD-4D15-87C3-EDFDF1A5DD80}" type="presParOf" srcId="{6408D3F1-0C0E-4F5D-B5D5-053E6D4B4C50}" destId="{ECBD397D-046F-40AA-B079-23418C3C10A6}" srcOrd="1" destOrd="0" presId="urn:microsoft.com/office/officeart/2005/8/layout/hList6"/>
    <dgm:cxn modelId="{B70D6CEE-6637-41E6-9B3A-0FAF7F3A3717}" type="presParOf" srcId="{6408D3F1-0C0E-4F5D-B5D5-053E6D4B4C50}" destId="{00E23834-4C97-4BAD-9028-AA93134EBB29}" srcOrd="2" destOrd="0" presId="urn:microsoft.com/office/officeart/2005/8/layout/hList6"/>
    <dgm:cxn modelId="{7BE1A9B5-A942-4785-AE3E-68E88B006EC8}" type="presParOf" srcId="{6408D3F1-0C0E-4F5D-B5D5-053E6D4B4C50}" destId="{8876FB75-3E41-41EA-914C-4542E25630F3}" srcOrd="3" destOrd="0" presId="urn:microsoft.com/office/officeart/2005/8/layout/hList6"/>
    <dgm:cxn modelId="{1FBC6E4A-21F2-4BF4-8D83-73FDFAD90F18}" type="presParOf" srcId="{6408D3F1-0C0E-4F5D-B5D5-053E6D4B4C50}" destId="{8C93B566-6306-40C5-A3D5-B84E788E517B}" srcOrd="4" destOrd="0" presId="urn:microsoft.com/office/officeart/2005/8/layout/hList6"/>
    <dgm:cxn modelId="{8992CE1B-F086-41BA-9C4C-39D9D6391CE1}" type="presParOf" srcId="{6408D3F1-0C0E-4F5D-B5D5-053E6D4B4C50}" destId="{B4E8D5E2-E5AE-41CC-80D3-5A0016AFADCC}" srcOrd="5" destOrd="0" presId="urn:microsoft.com/office/officeart/2005/8/layout/hList6"/>
    <dgm:cxn modelId="{39A03257-633E-4574-8F06-9149194EABE1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-863581" y="886386"/>
          <a:ext cx="4273486" cy="2500712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ВИПАДКИ УСНОГО ПРИЙОМУ ДОДАВАННЯ НА ОСНОВІ НУМЕРАЦІЇ ЧИСЕЛ</a:t>
          </a:r>
          <a:endParaRPr lang="en-US" sz="2800" b="1" kern="1200" dirty="0" smtClean="0"/>
        </a:p>
      </dsp:txBody>
      <dsp:txXfrm rot="5400000">
        <a:off x="22806" y="854696"/>
        <a:ext cx="2500712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4807856" y="778614"/>
          <a:ext cx="4273486" cy="2716256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ДІЇ З РОЗРЯДНИМИ ЧИСЛАМИ П’ЯТОГО РОЗРЯДУ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5586471" y="854696"/>
        <a:ext cx="2716256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1928189" y="683372"/>
          <a:ext cx="4273486" cy="2906740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РОБОТА З НУМЕРАЦІЙНОЮ ТАБЛИЦЕЮ. П’ЯТИЦИФРОВІ ЧИСЛА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2611562" y="854696"/>
        <a:ext cx="2906740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7545392" y="903810"/>
          <a:ext cx="4273486" cy="2465864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РОЗВ’ЯЗУВА-ННЯ ЗАДАЧІ І ОБЕРНЕНИХ ДО НЕЇ</a:t>
          </a:r>
          <a:endParaRPr lang="uk-UA" sz="2800" b="1" kern="1200" dirty="0">
            <a:solidFill>
              <a:schemeClr val="bg1"/>
            </a:solidFill>
          </a:endParaRPr>
        </a:p>
      </dsp:txBody>
      <dsp:txXfrm rot="5400000">
        <a:off x="8449203" y="854696"/>
        <a:ext cx="2465864" cy="256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8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2.png"/><Relationship Id="rId5" Type="http://schemas.openxmlformats.org/officeDocument/2006/relationships/image" Target="../media/image8.pn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55527" y="981522"/>
            <a:ext cx="8928992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lvl="0" algn="ctr"/>
            <a:r>
              <a:rPr lang="uk-UA" sz="4000" b="1" dirty="0">
                <a:solidFill>
                  <a:srgbClr val="7030A0"/>
                </a:solidFill>
              </a:rPr>
              <a:t>Нумерація п’ятицифрових чисел. </a:t>
            </a:r>
            <a:endParaRPr lang="uk-UA" sz="4000" b="1" dirty="0" smtClean="0">
              <a:solidFill>
                <a:srgbClr val="7030A0"/>
              </a:solidFill>
            </a:endParaRPr>
          </a:p>
          <a:p>
            <a:pPr lvl="0" algn="ctr"/>
            <a:r>
              <a:rPr lang="uk-UA" sz="4000" b="1" dirty="0" smtClean="0">
                <a:solidFill>
                  <a:srgbClr val="7030A0"/>
                </a:solidFill>
              </a:rPr>
              <a:t>Дії з одиницями </a:t>
            </a:r>
            <a:r>
              <a:rPr lang="uk-UA" sz="4000" b="1" dirty="0">
                <a:solidFill>
                  <a:srgbClr val="7030A0"/>
                </a:solidFill>
              </a:rPr>
              <a:t>п’ятого розряду. Складання обернених задач</a:t>
            </a:r>
            <a:endParaRPr lang="uk-UA" sz="4000" b="1" dirty="0" smtClean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25196" y="3943142"/>
            <a:ext cx="3672408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 dirty="0">
                <a:solidFill>
                  <a:srgbClr val="7030A0"/>
                </a:solidFill>
              </a:rPr>
              <a:t>Розділ </a:t>
            </a:r>
            <a:r>
              <a:rPr lang="uk-UA" sz="2400" b="1" i="1" dirty="0" smtClean="0">
                <a:solidFill>
                  <a:srgbClr val="7030A0"/>
                </a:solidFill>
              </a:rPr>
              <a:t>1. </a:t>
            </a:r>
            <a:r>
              <a:rPr lang="uk-UA" sz="2400" b="1" i="1" dirty="0">
                <a:solidFill>
                  <a:srgbClr val="7030A0"/>
                </a:solidFill>
              </a:rPr>
              <a:t>Нумерація чисел у межах </a:t>
            </a:r>
            <a:r>
              <a:rPr lang="uk-UA" sz="2400" b="1" i="1" dirty="0" smtClean="0">
                <a:solidFill>
                  <a:srgbClr val="7030A0"/>
                </a:solidFill>
              </a:rPr>
              <a:t>мільйона</a:t>
            </a:r>
            <a:endParaRPr lang="uk-UA" sz="2400" b="1" dirty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28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527" y="3415634"/>
            <a:ext cx="2554434" cy="2459030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AA5B367-759C-4656-8406-C6FEB2C4ADA9}"/>
              </a:ext>
            </a:extLst>
          </p:cNvPr>
          <p:cNvSpPr txBox="1"/>
          <p:nvPr/>
        </p:nvSpPr>
        <p:spPr>
          <a:xfrm>
            <a:off x="2520750" y="1295699"/>
            <a:ext cx="7940678" cy="83118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400" dirty="0" smtClean="0">
                <a:solidFill>
                  <a:srgbClr val="7030A0"/>
                </a:solidFill>
              </a:rPr>
              <a:t> Совенята пригощають своїм печивом з передбаченнями. Печиво з яким написом ти вибираєш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40573" y="529046"/>
            <a:ext cx="10020320" cy="766653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</a:rPr>
              <a:t>Очікування від уроку  </a:t>
            </a:r>
            <a:r>
              <a:rPr lang="uk-UA" sz="4000" b="1" dirty="0">
                <a:solidFill>
                  <a:schemeClr val="bg1"/>
                </a:solidFill>
              </a:rPr>
              <a:t>«Печиво від совенят» 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62447" y="2349674"/>
            <a:ext cx="5702141" cy="3515017"/>
          </a:xfrm>
          <a:prstGeom prst="roundRect">
            <a:avLst/>
          </a:prstGeom>
          <a:effectLst>
            <a:softEdge rad="127000"/>
          </a:effectLst>
        </p:spPr>
      </p:pic>
      <p:pic>
        <p:nvPicPr>
          <p:cNvPr id="19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160" b="95847" l="9585" r="952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619423" y="3454622"/>
            <a:ext cx="3317200" cy="3380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34996" y="693490"/>
            <a:ext cx="3610808" cy="3679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8672055" y="1266544"/>
            <a:ext cx="3307435" cy="3370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8164658" y="3454692"/>
            <a:ext cx="3457007" cy="3522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4A422E68-C715-41C5-BD9F-D4C4EE7F7FFA}"/>
              </a:ext>
            </a:extLst>
          </p:cNvPr>
          <p:cNvSpPr txBox="1"/>
          <p:nvPr/>
        </p:nvSpPr>
        <p:spPr>
          <a:xfrm>
            <a:off x="1377923" y="4637087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accent2">
                    <a:lumMod val="50000"/>
                  </a:schemeClr>
                </a:solidFill>
              </a:rPr>
              <a:t>Я легко розв’яжу задачі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9AA5B367-759C-4656-8406-C6FEB2C4ADA9}"/>
              </a:ext>
            </a:extLst>
          </p:cNvPr>
          <p:cNvSpPr txBox="1"/>
          <p:nvPr/>
        </p:nvSpPr>
        <p:spPr>
          <a:xfrm>
            <a:off x="835447" y="1860652"/>
            <a:ext cx="181109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800" dirty="0" smtClean="0">
                <a:solidFill>
                  <a:schemeClr val="accent2">
                    <a:lumMod val="50000"/>
                  </a:schemeClr>
                </a:solidFill>
              </a:rPr>
              <a:t> Мені вдасться швидко рахувати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A8854B14-A831-4207-9DA7-F8B11852112C}"/>
              </a:ext>
            </a:extLst>
          </p:cNvPr>
          <p:cNvSpPr txBox="1"/>
          <p:nvPr/>
        </p:nvSpPr>
        <p:spPr>
          <a:xfrm>
            <a:off x="8964588" y="4831575"/>
            <a:ext cx="17359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800" dirty="0" smtClean="0">
                <a:solidFill>
                  <a:schemeClr val="accent2">
                    <a:lumMod val="50000"/>
                  </a:schemeClr>
                </a:solidFill>
              </a:rPr>
              <a:t>Красиво напишу в зошиті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9AA5B367-759C-4656-8406-C6FEB2C4ADA9}"/>
              </a:ext>
            </a:extLst>
          </p:cNvPr>
          <p:cNvSpPr txBox="1"/>
          <p:nvPr/>
        </p:nvSpPr>
        <p:spPr>
          <a:xfrm>
            <a:off x="9428650" y="2533343"/>
            <a:ext cx="183426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800" dirty="0" smtClean="0">
                <a:solidFill>
                  <a:schemeClr val="accent2">
                    <a:lumMod val="50000"/>
                  </a:schemeClr>
                </a:solidFill>
              </a:rPr>
              <a:t>Відкрию нові знання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9134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D:\4 клас\03 МАТЕМАТИКА\1 Листопад\2 Нумерація чисел у межах мільйона\2026-10-06_1438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489" y="1341562"/>
            <a:ext cx="9747349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2" y="5950074"/>
            <a:ext cx="1123477" cy="90951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Ст.51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7203" y="549474"/>
            <a:ext cx="10108647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Перевірка домашнього завдання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9632" y="3681740"/>
            <a:ext cx="1741451" cy="270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9407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518394430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707655" y="5590034"/>
            <a:ext cx="787015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41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779034" y="429543"/>
            <a:ext cx="10569581" cy="75228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Обчисліть зручним способом </a:t>
            </a:r>
            <a:r>
              <a:rPr lang="ru-RU" sz="4000" b="1" dirty="0" err="1" smtClean="0"/>
              <a:t>усно</a:t>
            </a:r>
            <a:endParaRPr lang="ru-RU" sz="4000" b="1" dirty="0"/>
          </a:p>
        </p:txBody>
      </p:sp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sp>
        <p:nvSpPr>
          <p:cNvPr id="50" name="Прямоугольник 49"/>
          <p:cNvSpPr/>
          <p:nvPr/>
        </p:nvSpPr>
        <p:spPr>
          <a:xfrm>
            <a:off x="753618" y="1263863"/>
            <a:ext cx="4055064" cy="424731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b="1" dirty="0" smtClean="0"/>
              <a:t>16 </a:t>
            </a:r>
            <a:r>
              <a:rPr lang="ru-RU" sz="3600" b="1" dirty="0"/>
              <a:t>+ </a:t>
            </a:r>
            <a:r>
              <a:rPr lang="ru-RU" sz="3600" b="1" dirty="0" smtClean="0"/>
              <a:t>57 </a:t>
            </a:r>
            <a:r>
              <a:rPr lang="ru-RU" sz="3600" b="1" dirty="0"/>
              <a:t>+ </a:t>
            </a:r>
            <a:r>
              <a:rPr lang="ru-RU" sz="3600" b="1" dirty="0" smtClean="0"/>
              <a:t>14 = </a:t>
            </a:r>
          </a:p>
          <a:p>
            <a:pPr>
              <a:lnSpc>
                <a:spcPct val="150000"/>
              </a:lnSpc>
            </a:pPr>
            <a:r>
              <a:rPr lang="ru-RU" sz="3600" b="1" dirty="0" smtClean="0"/>
              <a:t>2 </a:t>
            </a:r>
            <a:r>
              <a:rPr lang="ru-RU" sz="3600" b="1" dirty="0" smtClean="0">
                <a:latin typeface="Calibri"/>
                <a:cs typeface="Calibri"/>
              </a:rPr>
              <a:t>∙</a:t>
            </a:r>
            <a:r>
              <a:rPr lang="ru-RU" sz="3600" b="1" dirty="0" smtClean="0"/>
              <a:t> 12 </a:t>
            </a:r>
            <a:r>
              <a:rPr lang="ru-RU" sz="3600" b="1" dirty="0" smtClean="0">
                <a:latin typeface="Calibri"/>
                <a:cs typeface="Calibri"/>
              </a:rPr>
              <a:t>∙</a:t>
            </a:r>
            <a:r>
              <a:rPr lang="ru-RU" sz="3600" b="1" dirty="0" smtClean="0"/>
              <a:t> 5 =</a:t>
            </a:r>
          </a:p>
          <a:p>
            <a:pPr>
              <a:lnSpc>
                <a:spcPct val="150000"/>
              </a:lnSpc>
            </a:pPr>
            <a:r>
              <a:rPr lang="ru-RU" sz="3600" b="1" dirty="0" smtClean="0"/>
              <a:t>50 </a:t>
            </a:r>
            <a:r>
              <a:rPr lang="ru-RU" sz="3600" b="1" dirty="0" smtClean="0">
                <a:latin typeface="Calibri"/>
                <a:cs typeface="Calibri"/>
              </a:rPr>
              <a:t>∙</a:t>
            </a:r>
            <a:r>
              <a:rPr lang="ru-RU" sz="3600" b="1" dirty="0" smtClean="0"/>
              <a:t> 7 </a:t>
            </a:r>
            <a:r>
              <a:rPr lang="ru-RU" sz="3600" b="1" dirty="0" smtClean="0">
                <a:latin typeface="Calibri"/>
                <a:cs typeface="Calibri"/>
              </a:rPr>
              <a:t>∙</a:t>
            </a:r>
            <a:r>
              <a:rPr lang="ru-RU" sz="3600" b="1" dirty="0" smtClean="0"/>
              <a:t> </a:t>
            </a:r>
            <a:r>
              <a:rPr lang="ru-RU" sz="3600" b="1" dirty="0"/>
              <a:t>2 </a:t>
            </a:r>
            <a:r>
              <a:rPr lang="ru-RU" sz="3600" b="1" dirty="0" smtClean="0"/>
              <a:t>=</a:t>
            </a:r>
          </a:p>
          <a:p>
            <a:pPr>
              <a:lnSpc>
                <a:spcPct val="150000"/>
              </a:lnSpc>
            </a:pPr>
            <a:r>
              <a:rPr lang="ru-RU" sz="3600" b="1" dirty="0" smtClean="0"/>
              <a:t>25 </a:t>
            </a:r>
            <a:r>
              <a:rPr lang="ru-RU" sz="3600" b="1" dirty="0" smtClean="0">
                <a:latin typeface="Calibri"/>
                <a:cs typeface="Calibri"/>
              </a:rPr>
              <a:t>∙</a:t>
            </a:r>
            <a:r>
              <a:rPr lang="ru-RU" sz="3600" b="1" dirty="0" smtClean="0"/>
              <a:t> 8 </a:t>
            </a:r>
            <a:r>
              <a:rPr lang="ru-RU" sz="3600" b="1" dirty="0" smtClean="0">
                <a:latin typeface="Calibri"/>
                <a:cs typeface="Calibri"/>
              </a:rPr>
              <a:t>∙</a:t>
            </a:r>
            <a:r>
              <a:rPr lang="ru-RU" sz="3600" b="1" dirty="0" smtClean="0"/>
              <a:t> 4 =</a:t>
            </a:r>
          </a:p>
          <a:p>
            <a:pPr>
              <a:lnSpc>
                <a:spcPct val="150000"/>
              </a:lnSpc>
            </a:pPr>
            <a:r>
              <a:rPr lang="ru-RU" sz="3600" b="1" dirty="0" smtClean="0"/>
              <a:t>230 </a:t>
            </a:r>
            <a:r>
              <a:rPr lang="ru-RU" sz="3600" b="1" dirty="0"/>
              <a:t>+ </a:t>
            </a:r>
            <a:r>
              <a:rPr lang="ru-RU" sz="3600" b="1" dirty="0" smtClean="0"/>
              <a:t>90 </a:t>
            </a:r>
            <a:r>
              <a:rPr lang="ru-RU" sz="3600" b="1" dirty="0"/>
              <a:t>+ </a:t>
            </a:r>
            <a:r>
              <a:rPr lang="ru-RU" sz="3600" b="1" dirty="0" smtClean="0"/>
              <a:t>270 =</a:t>
            </a:r>
          </a:p>
        </p:txBody>
      </p:sp>
      <p:sp>
        <p:nvSpPr>
          <p:cNvPr id="78" name="Полилиния 77"/>
          <p:cNvSpPr/>
          <p:nvPr/>
        </p:nvSpPr>
        <p:spPr>
          <a:xfrm>
            <a:off x="10134365" y="-494417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759716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pic>
        <p:nvPicPr>
          <p:cNvPr id="44" name="Picture 2" descr="D:\Картинки до тестів\Емоції Листя\Букет листя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8" r="-3700"/>
          <a:stretch/>
        </p:blipFill>
        <p:spPr bwMode="auto">
          <a:xfrm>
            <a:off x="9199344" y="1382714"/>
            <a:ext cx="2149271" cy="27076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85" name="Прямоугольник 84"/>
          <p:cNvSpPr/>
          <p:nvPr/>
        </p:nvSpPr>
        <p:spPr>
          <a:xfrm>
            <a:off x="3509756" y="1475918"/>
            <a:ext cx="678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solidFill>
                  <a:srgbClr val="FFFF00"/>
                </a:solidFill>
              </a:rPr>
              <a:t>87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2938934" y="2267619"/>
            <a:ext cx="8842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solidFill>
                  <a:srgbClr val="FFFF00"/>
                </a:solidFill>
              </a:rPr>
              <a:t>120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3047174" y="3115966"/>
            <a:ext cx="10669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solidFill>
                  <a:srgbClr val="FFFF00"/>
                </a:solidFill>
              </a:rPr>
              <a:t>700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3" name="Дуга 2"/>
          <p:cNvSpPr/>
          <p:nvPr/>
        </p:nvSpPr>
        <p:spPr>
          <a:xfrm rot="8195357">
            <a:off x="918603" y="219240"/>
            <a:ext cx="2122543" cy="2079360"/>
          </a:xfrm>
          <a:prstGeom prst="arc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Дуга 48"/>
          <p:cNvSpPr/>
          <p:nvPr/>
        </p:nvSpPr>
        <p:spPr>
          <a:xfrm rot="8195357">
            <a:off x="653477" y="1209925"/>
            <a:ext cx="1702612" cy="1824649"/>
          </a:xfrm>
          <a:prstGeom prst="arc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Дуга 51"/>
          <p:cNvSpPr/>
          <p:nvPr/>
        </p:nvSpPr>
        <p:spPr>
          <a:xfrm rot="8195357">
            <a:off x="658746" y="1925813"/>
            <a:ext cx="1944958" cy="1936454"/>
          </a:xfrm>
          <a:prstGeom prst="arc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Дуга 52"/>
          <p:cNvSpPr/>
          <p:nvPr/>
        </p:nvSpPr>
        <p:spPr>
          <a:xfrm rot="8195357">
            <a:off x="702853" y="2811634"/>
            <a:ext cx="1944958" cy="1936454"/>
          </a:xfrm>
          <a:prstGeom prst="arc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Дуга 54"/>
          <p:cNvSpPr/>
          <p:nvPr/>
        </p:nvSpPr>
        <p:spPr>
          <a:xfrm rot="8401753">
            <a:off x="942243" y="3262890"/>
            <a:ext cx="2727226" cy="2213824"/>
          </a:xfrm>
          <a:prstGeom prst="arc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/>
          <p:cNvSpPr/>
          <p:nvPr/>
        </p:nvSpPr>
        <p:spPr>
          <a:xfrm>
            <a:off x="2900032" y="3924425"/>
            <a:ext cx="9231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solidFill>
                  <a:srgbClr val="FFFF00"/>
                </a:solidFill>
              </a:rPr>
              <a:t>800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3848832" y="4791717"/>
            <a:ext cx="9598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dirty="0" smtClean="0">
                <a:solidFill>
                  <a:srgbClr val="FFFF00"/>
                </a:solidFill>
              </a:rPr>
              <a:t>590</a:t>
            </a:r>
            <a:endParaRPr lang="ru-RU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005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85" grpId="0"/>
      <p:bldP spid="86" grpId="0"/>
      <p:bldP spid="88" grpId="0"/>
      <p:bldP spid="3" grpId="0" animBg="1"/>
      <p:bldP spid="49" grpId="0" animBg="1"/>
      <p:bldP spid="52" grpId="0" animBg="1"/>
      <p:bldP spid="53" grpId="0" animBg="1"/>
      <p:bldP spid="55" grpId="0" animBg="1"/>
      <p:bldP spid="58" grpId="0"/>
      <p:bldP spid="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081" y="1116098"/>
            <a:ext cx="10278148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xmlns="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xmlns="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xmlns="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xmlns="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372018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59686" y="-664526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629423" y="405137"/>
            <a:ext cx="9087660" cy="71064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Запишіть </a:t>
            </a:r>
            <a:r>
              <a:rPr lang="ru-RU" sz="3600" b="1" dirty="0" smtClean="0"/>
              <a:t>числа цифрами</a:t>
            </a:r>
            <a:endParaRPr lang="ru-RU" sz="3600" b="1" dirty="0"/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802695"/>
            <a:ext cx="4999524" cy="1080000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782452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29586" y="-695183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xmlns="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pic>
        <p:nvPicPr>
          <p:cNvPr id="5122" name="Picture 2" descr="D:\Картинки до тестів\Емоції Листя\0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7083" y="356934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Полилиния 77"/>
          <p:cNvSpPr/>
          <p:nvPr/>
        </p:nvSpPr>
        <p:spPr>
          <a:xfrm>
            <a:off x="10134365" y="-397732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633591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pic>
        <p:nvPicPr>
          <p:cNvPr id="119" name="Рисунок 118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1783071" y="2914121"/>
            <a:ext cx="454720" cy="567792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1" t="31292" r="43786" b="57627"/>
          <a:stretch/>
        </p:blipFill>
        <p:spPr>
          <a:xfrm>
            <a:off x="5158792" y="1269554"/>
            <a:ext cx="2024742" cy="720000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4229138" y="2861167"/>
            <a:ext cx="454720" cy="567792"/>
          </a:xfrm>
          <a:prstGeom prst="rect">
            <a:avLst/>
          </a:prstGeom>
        </p:spPr>
      </p:pic>
      <p:pic>
        <p:nvPicPr>
          <p:cNvPr id="109" name="Рисунок 108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2161176" y="2914224"/>
            <a:ext cx="454720" cy="567792"/>
          </a:xfrm>
          <a:prstGeom prst="rect">
            <a:avLst/>
          </a:prstGeom>
        </p:spPr>
      </p:pic>
      <p:pic>
        <p:nvPicPr>
          <p:cNvPr id="110" name="Рисунок 109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4623294" y="2861167"/>
            <a:ext cx="454720" cy="567792"/>
          </a:xfrm>
          <a:prstGeom prst="rect">
            <a:avLst/>
          </a:prstGeom>
        </p:spPr>
      </p:pic>
      <p:pic>
        <p:nvPicPr>
          <p:cNvPr id="115" name="Рисунок 114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6404526" y="2878337"/>
            <a:ext cx="454720" cy="567792"/>
          </a:xfrm>
          <a:prstGeom prst="rect">
            <a:avLst/>
          </a:prstGeom>
        </p:spPr>
      </p:pic>
      <p:pic>
        <p:nvPicPr>
          <p:cNvPr id="116" name="Рисунок 115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219902" y="2897587"/>
            <a:ext cx="454720" cy="567792"/>
          </a:xfrm>
          <a:prstGeom prst="rect">
            <a:avLst/>
          </a:prstGeom>
        </p:spPr>
      </p:pic>
      <p:pic>
        <p:nvPicPr>
          <p:cNvPr id="121" name="Рисунок 120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547464" y="2862002"/>
            <a:ext cx="454720" cy="567792"/>
          </a:xfrm>
          <a:prstGeom prst="rect">
            <a:avLst/>
          </a:prstGeom>
        </p:spPr>
      </p:pic>
      <p:pic>
        <p:nvPicPr>
          <p:cNvPr id="122" name="Рисунок 121">
            <a:extLst>
              <a:ext uri="{FF2B5EF4-FFF2-40B4-BE49-F238E27FC236}">
                <a16:creationId xmlns:a16="http://schemas.microsoft.com/office/drawing/2014/main" xmlns="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529" y="2878337"/>
            <a:ext cx="454720" cy="56779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15338" y="4536043"/>
            <a:ext cx="9768545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err="1" smtClean="0"/>
              <a:t>Сім</a:t>
            </a:r>
            <a:r>
              <a:rPr lang="ru-RU" sz="3200" b="1" dirty="0" smtClean="0"/>
              <a:t> </a:t>
            </a:r>
            <a:r>
              <a:rPr lang="ru-RU" sz="3200" b="1" dirty="0" err="1"/>
              <a:t>тисяч</a:t>
            </a:r>
            <a:r>
              <a:rPr lang="ru-RU" sz="3200" b="1" dirty="0"/>
              <a:t> сто </a:t>
            </a:r>
            <a:r>
              <a:rPr lang="ru-RU" sz="3200" b="1" dirty="0" err="1" smtClean="0"/>
              <a:t>сімнадцять</a:t>
            </a:r>
            <a:r>
              <a:rPr lang="ru-RU" sz="3200" b="1" dirty="0"/>
              <a:t>, </a:t>
            </a:r>
            <a:r>
              <a:rPr lang="ru-RU" sz="3200" b="1" dirty="0" err="1"/>
              <a:t>тринадцять</a:t>
            </a:r>
            <a:r>
              <a:rPr lang="ru-RU" sz="3200" b="1" dirty="0"/>
              <a:t> </a:t>
            </a:r>
            <a:r>
              <a:rPr lang="ru-RU" sz="3200" b="1" dirty="0" err="1"/>
              <a:t>тисяч</a:t>
            </a:r>
            <a:r>
              <a:rPr lang="ru-RU" sz="3200" b="1" dirty="0"/>
              <a:t> </a:t>
            </a:r>
            <a:r>
              <a:rPr lang="ru-RU" sz="3200" b="1" dirty="0" err="1"/>
              <a:t>двісті</a:t>
            </a:r>
            <a:r>
              <a:rPr lang="ru-RU" sz="3200" b="1" dirty="0"/>
              <a:t>, </a:t>
            </a:r>
            <a:r>
              <a:rPr lang="ru-RU" sz="3200" b="1" dirty="0" err="1"/>
              <a:t>п’ятнадцять</a:t>
            </a:r>
            <a:r>
              <a:rPr lang="ru-RU" sz="3200" b="1" dirty="0"/>
              <a:t> </a:t>
            </a:r>
            <a:r>
              <a:rPr lang="ru-RU" sz="3200" b="1" dirty="0" err="1"/>
              <a:t>тисяч</a:t>
            </a:r>
            <a:r>
              <a:rPr lang="ru-RU" sz="3200" b="1" dirty="0"/>
              <a:t> триста </a:t>
            </a:r>
            <a:r>
              <a:rPr lang="ru-RU" sz="3200" b="1" dirty="0" err="1"/>
              <a:t>сім</a:t>
            </a:r>
            <a:r>
              <a:rPr lang="ru-RU" sz="3200" b="1" dirty="0"/>
              <a:t>, </a:t>
            </a:r>
            <a:r>
              <a:rPr lang="ru-RU" sz="3200" b="1" dirty="0" err="1"/>
              <a:t>сімнадцять</a:t>
            </a:r>
            <a:r>
              <a:rPr lang="ru-RU" sz="3200" b="1" dirty="0"/>
              <a:t> </a:t>
            </a:r>
            <a:r>
              <a:rPr lang="ru-RU" sz="3200" b="1" dirty="0" err="1"/>
              <a:t>тисяч</a:t>
            </a:r>
            <a:r>
              <a:rPr lang="ru-RU" sz="3200" b="1" dirty="0"/>
              <a:t> п’ять.</a:t>
            </a:r>
          </a:p>
        </p:txBody>
      </p:sp>
      <p:pic>
        <p:nvPicPr>
          <p:cNvPr id="65" name="Рисунок 64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5710295" y="2903784"/>
            <a:ext cx="454720" cy="567792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1415700" y="2930656"/>
            <a:ext cx="420547" cy="534723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3584741" y="2897587"/>
            <a:ext cx="454720" cy="567792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xmlns="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8977390" y="2914224"/>
            <a:ext cx="454720" cy="567792"/>
          </a:xfrm>
          <a:prstGeom prst="rect">
            <a:avLst/>
          </a:prstGeom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xmlns="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3879854" y="2896901"/>
            <a:ext cx="454720" cy="567792"/>
          </a:xfrm>
          <a:prstGeom prst="rect">
            <a:avLst/>
          </a:prstGeom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5410166" y="2930655"/>
            <a:ext cx="454720" cy="567792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:a16="http://schemas.microsoft.com/office/drawing/2014/main" xmlns="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6122482" y="2882695"/>
            <a:ext cx="454720" cy="567792"/>
          </a:xfrm>
          <a:prstGeom prst="rect">
            <a:avLst/>
          </a:prstGeom>
        </p:spPr>
      </p:pic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150190"/>
            <a:ext cx="126749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Ст.52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№283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69" name="Рисунок 68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2518331" y="2947190"/>
            <a:ext cx="420547" cy="534723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6844853" y="2938033"/>
            <a:ext cx="420547" cy="534723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xmlns="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7563405" y="2896752"/>
            <a:ext cx="454720" cy="567792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xmlns="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920560" y="2929718"/>
            <a:ext cx="420547" cy="53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4508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D:\Картинки до тестів\Емоції Листя\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4011" y="2830150"/>
            <a:ext cx="1931809" cy="1931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95131" y="405458"/>
            <a:ext cx="1076149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ru-RU" sz="4000" b="1" dirty="0" err="1" smtClean="0">
                <a:solidFill>
                  <a:schemeClr val="bg1"/>
                </a:solidFill>
              </a:rPr>
              <a:t>Виконайте</a:t>
            </a:r>
            <a:r>
              <a:rPr lang="ru-RU" sz="4000" b="1" dirty="0" smtClean="0">
                <a:solidFill>
                  <a:schemeClr val="bg1"/>
                </a:solidFill>
              </a:rPr>
              <a:t> завдання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123600"/>
            <a:ext cx="1699543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Ст.51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№281-282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49771" y="1197546"/>
            <a:ext cx="10577964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7030A0"/>
                </a:solidFill>
              </a:rPr>
              <a:t>Назвіть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числа, що </a:t>
            </a:r>
            <a:r>
              <a:rPr lang="ru-RU" sz="2800" b="1" dirty="0" err="1">
                <a:solidFill>
                  <a:srgbClr val="7030A0"/>
                </a:solidFill>
              </a:rPr>
              <a:t>містяться</a:t>
            </a:r>
            <a:r>
              <a:rPr lang="ru-RU" sz="2800" b="1" dirty="0">
                <a:solidFill>
                  <a:srgbClr val="7030A0"/>
                </a:solidFill>
              </a:rPr>
              <a:t> на числовому </a:t>
            </a:r>
            <a:r>
              <a:rPr lang="ru-RU" sz="2800" b="1" dirty="0" err="1" smtClean="0">
                <a:solidFill>
                  <a:srgbClr val="7030A0"/>
                </a:solidFill>
              </a:rPr>
              <a:t>відрізку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між </a:t>
            </a:r>
            <a:r>
              <a:rPr lang="ru-RU" sz="2800" b="1" dirty="0" smtClean="0">
                <a:solidFill>
                  <a:srgbClr val="7030A0"/>
                </a:solidFill>
              </a:rPr>
              <a:t>числами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34113" y="2791824"/>
            <a:ext cx="8439794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Прочитайте </a:t>
            </a:r>
            <a:r>
              <a:rPr lang="ru-RU" sz="2800" b="1" dirty="0">
                <a:solidFill>
                  <a:srgbClr val="7030A0"/>
                </a:solidFill>
              </a:rPr>
              <a:t>числа, </a:t>
            </a:r>
            <a:r>
              <a:rPr lang="ru-RU" sz="2800" b="1" dirty="0" err="1">
                <a:solidFill>
                  <a:srgbClr val="7030A0"/>
                </a:solidFill>
              </a:rPr>
              <a:t>записані</a:t>
            </a:r>
            <a:r>
              <a:rPr lang="ru-RU" sz="2800" b="1" dirty="0">
                <a:solidFill>
                  <a:srgbClr val="7030A0"/>
                </a:solidFill>
              </a:rPr>
              <a:t> в </a:t>
            </a:r>
            <a:r>
              <a:rPr lang="ru-RU" sz="2800" b="1" dirty="0" err="1">
                <a:solidFill>
                  <a:srgbClr val="7030A0"/>
                </a:solidFill>
              </a:rPr>
              <a:t>нумераційній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таблиці</a:t>
            </a:r>
            <a:r>
              <a:rPr lang="ru-RU" sz="2800" b="1" dirty="0">
                <a:solidFill>
                  <a:srgbClr val="7030A0"/>
                </a:solidFill>
              </a:rPr>
              <a:t>. </a:t>
            </a:r>
            <a:r>
              <a:rPr lang="ru-RU" sz="2800" b="1" dirty="0" smtClean="0">
                <a:solidFill>
                  <a:srgbClr val="7030A0"/>
                </a:solidFill>
              </a:rPr>
              <a:t>Запишіть їх</a:t>
            </a:r>
            <a:endParaRPr lang="ru-RU" sz="28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4 клас\03 МАТЕМАТИКА\1 Листопад\2 Нумерація чисел у межах мільйона\2026-10-07_1223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771" y="1726100"/>
            <a:ext cx="10577964" cy="953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4 клас\03 МАТЕМАТИКА\1 Листопад\2 Нумерація чисел у межах мільйона\2026-10-07_12261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461" y="3704144"/>
            <a:ext cx="8362373" cy="2269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63639" y="5973931"/>
            <a:ext cx="151836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/>
              <a:t>17 024,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247465" y="6012360"/>
            <a:ext cx="151836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/>
              <a:t>11 </a:t>
            </a:r>
            <a:r>
              <a:rPr lang="ru-RU" sz="3200" b="1" dirty="0"/>
              <a:t>101,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952534" y="5973930"/>
            <a:ext cx="151836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/>
              <a:t>14 </a:t>
            </a:r>
            <a:r>
              <a:rPr lang="ru-RU" sz="3200" b="1" dirty="0"/>
              <a:t>004,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757271" y="5973929"/>
            <a:ext cx="142859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 smtClean="0"/>
              <a:t>10 </a:t>
            </a:r>
            <a:r>
              <a:rPr lang="ru-RU" sz="3200" b="1" dirty="0"/>
              <a:t>066.</a:t>
            </a:r>
          </a:p>
        </p:txBody>
      </p:sp>
    </p:spTree>
    <p:extLst>
      <p:ext uri="{BB962C8B-B14F-4D97-AF65-F5344CB8AC3E}">
        <p14:creationId xmlns:p14="http://schemas.microsoft.com/office/powerpoint/2010/main" val="7147272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782544" y="1197546"/>
            <a:ext cx="10638079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Полічіть </a:t>
            </a:r>
            <a:r>
              <a:rPr lang="ru-RU" sz="2800" b="1" dirty="0">
                <a:solidFill>
                  <a:srgbClr val="7030A0"/>
                </a:solidFill>
              </a:rPr>
              <a:t>десятками </a:t>
            </a:r>
            <a:r>
              <a:rPr lang="ru-RU" sz="2800" b="1" dirty="0" err="1">
                <a:solidFill>
                  <a:srgbClr val="7030A0"/>
                </a:solidFill>
              </a:rPr>
              <a:t>тисяч</a:t>
            </a:r>
            <a:r>
              <a:rPr lang="ru-RU" sz="2800" b="1" dirty="0">
                <a:solidFill>
                  <a:srgbClr val="7030A0"/>
                </a:solidFill>
              </a:rPr>
              <a:t> від десяти </a:t>
            </a:r>
            <a:r>
              <a:rPr lang="ru-RU" sz="2800" b="1" dirty="0" err="1">
                <a:solidFill>
                  <a:srgbClr val="7030A0"/>
                </a:solidFill>
              </a:rPr>
              <a:t>тисяч</a:t>
            </a:r>
            <a:r>
              <a:rPr lang="ru-RU" sz="2800" b="1" dirty="0">
                <a:solidFill>
                  <a:srgbClr val="7030A0"/>
                </a:solidFill>
              </a:rPr>
              <a:t> до </a:t>
            </a:r>
            <a:r>
              <a:rPr lang="ru-RU" sz="2800" b="1" dirty="0" err="1">
                <a:solidFill>
                  <a:srgbClr val="7030A0"/>
                </a:solidFill>
              </a:rPr>
              <a:t>дев’яноста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тисяч</a:t>
            </a:r>
            <a:r>
              <a:rPr lang="ru-RU" sz="2800" b="1" dirty="0">
                <a:solidFill>
                  <a:srgbClr val="7030A0"/>
                </a:solidFill>
              </a:rPr>
              <a:t>. </a:t>
            </a:r>
            <a:r>
              <a:rPr lang="ru-RU" sz="2800" b="1" dirty="0" smtClean="0">
                <a:solidFill>
                  <a:srgbClr val="7030A0"/>
                </a:solidFill>
              </a:rPr>
              <a:t>Розгляньте, </a:t>
            </a:r>
            <a:r>
              <a:rPr lang="ru-RU" sz="2800" b="1" dirty="0">
                <a:solidFill>
                  <a:srgbClr val="7030A0"/>
                </a:solidFill>
              </a:rPr>
              <a:t>як </a:t>
            </a:r>
            <a:r>
              <a:rPr lang="ru-RU" sz="2800" b="1" dirty="0" err="1">
                <a:solidFill>
                  <a:srgbClr val="7030A0"/>
                </a:solidFill>
              </a:rPr>
              <a:t>записують</a:t>
            </a:r>
            <a:r>
              <a:rPr lang="ru-RU" sz="2800" b="1" dirty="0">
                <a:solidFill>
                  <a:srgbClr val="7030A0"/>
                </a:solidFill>
              </a:rPr>
              <a:t> цифрами </a:t>
            </a:r>
            <a:r>
              <a:rPr lang="ru-RU" sz="2800" b="1" dirty="0" err="1">
                <a:solidFill>
                  <a:srgbClr val="7030A0"/>
                </a:solidFill>
              </a:rPr>
              <a:t>розрядні</a:t>
            </a:r>
            <a:r>
              <a:rPr lang="ru-RU" sz="2800" b="1" dirty="0">
                <a:solidFill>
                  <a:srgbClr val="7030A0"/>
                </a:solidFill>
              </a:rPr>
              <a:t> числа </a:t>
            </a:r>
            <a:r>
              <a:rPr lang="ru-RU" sz="2800" b="1" dirty="0" err="1">
                <a:solidFill>
                  <a:srgbClr val="7030A0"/>
                </a:solidFill>
              </a:rPr>
              <a:t>п’ятого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розряду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150190"/>
            <a:ext cx="126749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Ст.52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№284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434233"/>
            <a:ext cx="10657184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000" b="1" dirty="0" err="1" smtClean="0"/>
              <a:t>Лічба</a:t>
            </a:r>
            <a:r>
              <a:rPr lang="ru-RU" sz="4000" b="1" dirty="0" smtClean="0"/>
              <a:t> десятками </a:t>
            </a:r>
            <a:r>
              <a:rPr lang="ru-RU" sz="4000" b="1" dirty="0" err="1" smtClean="0"/>
              <a:t>п’ятицифрових</a:t>
            </a:r>
            <a:r>
              <a:rPr lang="ru-RU" sz="4000" b="1" dirty="0" smtClean="0"/>
              <a:t> чисел</a:t>
            </a:r>
            <a:endParaRPr lang="ru-RU" sz="4000" b="1" dirty="0">
              <a:solidFill>
                <a:srgbClr val="FFFF00"/>
              </a:solidFill>
            </a:endParaRPr>
          </a:p>
        </p:txBody>
      </p:sp>
      <p:pic>
        <p:nvPicPr>
          <p:cNvPr id="3074" name="Picture 2" descr="D:\Картинки до тестів\Емоції Листя\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177" y="2211803"/>
            <a:ext cx="2114550" cy="216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D:\4 клас\03 МАТЕМАТИКА\1 Листопад\2 Нумерація чисел у межах мільйона\2026-10-07_1243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669" y="2198946"/>
            <a:ext cx="4540658" cy="2175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4 клас\03 МАТЕМАТИКА\1 Листопад\2 Нумерація чисел у межах мільйона\2026-10-07_12481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544" y="2198947"/>
            <a:ext cx="3365271" cy="3954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4 клас\03 МАТЕМАТИКА\1 Листопад\2 Нумерація чисел у межах мільйона\2026-10-07_12493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358" y="4673891"/>
            <a:ext cx="7009369" cy="142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552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5011911" y="1129407"/>
            <a:ext cx="4106207" cy="1569660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70 – 30 = </a:t>
            </a:r>
          </a:p>
          <a:p>
            <a:r>
              <a:rPr lang="ru-RU" sz="3200" b="1" dirty="0" smtClean="0"/>
              <a:t>70 т. – 30 т. =</a:t>
            </a:r>
          </a:p>
          <a:p>
            <a:r>
              <a:rPr lang="ru-RU" sz="3200" b="1" dirty="0" smtClean="0"/>
              <a:t>70.000 – 30.000=                  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63439" y="1127555"/>
            <a:ext cx="4116379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20 +10=</a:t>
            </a:r>
          </a:p>
          <a:p>
            <a:r>
              <a:rPr lang="ru-RU" sz="3200" b="1" dirty="0" smtClean="0"/>
              <a:t>20 </a:t>
            </a:r>
            <a:r>
              <a:rPr lang="ru-RU" sz="3200" b="1" dirty="0"/>
              <a:t>т. + </a:t>
            </a:r>
            <a:r>
              <a:rPr lang="ru-RU" sz="3200" b="1" dirty="0" smtClean="0"/>
              <a:t>10 </a:t>
            </a:r>
            <a:r>
              <a:rPr lang="ru-RU" sz="3200" b="1" dirty="0"/>
              <a:t>т. </a:t>
            </a:r>
            <a:r>
              <a:rPr lang="ru-RU" sz="3200" b="1" dirty="0" smtClean="0"/>
              <a:t>=</a:t>
            </a:r>
          </a:p>
          <a:p>
            <a:r>
              <a:rPr lang="ru-RU" sz="3200" b="1" dirty="0" smtClean="0"/>
              <a:t>20.000+10.000=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094090"/>
            <a:ext cx="16275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Ст.53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№285-286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333450"/>
            <a:ext cx="10471288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600" b="1" dirty="0" err="1" smtClean="0"/>
              <a:t>Порівняйте</a:t>
            </a:r>
            <a:r>
              <a:rPr lang="ru-RU" sz="3600" b="1" dirty="0" smtClean="0"/>
              <a:t> вирази в кожному </a:t>
            </a:r>
            <a:r>
              <a:rPr lang="ru-RU" sz="3600" b="1" dirty="0" err="1" smtClean="0"/>
              <a:t>стовпчику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203599" y="1053530"/>
            <a:ext cx="8860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30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7352138" y="1591734"/>
            <a:ext cx="10181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40 т.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211711" y="1545972"/>
            <a:ext cx="13159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30 т.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885997" y="2104965"/>
            <a:ext cx="14694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40.000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447521" y="2045996"/>
            <a:ext cx="1440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30.000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744122" y="1144291"/>
            <a:ext cx="7337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40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37616" y="2781722"/>
            <a:ext cx="8062019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/>
              <a:t>Дії з </a:t>
            </a:r>
            <a:r>
              <a:rPr lang="ru-RU" sz="3200" b="1" dirty="0" err="1"/>
              <a:t>розрядними</a:t>
            </a:r>
            <a:r>
              <a:rPr lang="ru-RU" sz="3200" b="1" dirty="0"/>
              <a:t> числами </a:t>
            </a:r>
            <a:r>
              <a:rPr lang="ru-RU" sz="3200" b="1" dirty="0" err="1"/>
              <a:t>п’ятого</a:t>
            </a:r>
            <a:r>
              <a:rPr lang="ru-RU" sz="3200" b="1" dirty="0"/>
              <a:t> </a:t>
            </a:r>
            <a:r>
              <a:rPr lang="ru-RU" sz="3200" b="1" dirty="0" err="1"/>
              <a:t>розряду</a:t>
            </a:r>
            <a:r>
              <a:rPr lang="ru-RU" sz="3200" b="1" dirty="0"/>
              <a:t> виконують так само, як із десятками.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849816" y="4980632"/>
            <a:ext cx="10718988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20 · </a:t>
            </a:r>
            <a:r>
              <a:rPr lang="ru-RU" sz="3200" b="1" dirty="0" smtClean="0"/>
              <a:t>4 =                        30 </a:t>
            </a:r>
            <a:r>
              <a:rPr lang="ru-RU" sz="3200" b="1" dirty="0"/>
              <a:t>· 3 </a:t>
            </a:r>
            <a:r>
              <a:rPr lang="ru-RU" sz="3200" b="1" dirty="0" smtClean="0"/>
              <a:t>=                         40 </a:t>
            </a:r>
            <a:r>
              <a:rPr lang="ru-RU" sz="3200" b="1" dirty="0"/>
              <a:t>· </a:t>
            </a:r>
            <a:r>
              <a:rPr lang="ru-RU" sz="3200" b="1" dirty="0" smtClean="0"/>
              <a:t>2 = </a:t>
            </a:r>
          </a:p>
          <a:p>
            <a:r>
              <a:rPr lang="ru-RU" sz="3200" b="1" dirty="0"/>
              <a:t>20 000 · </a:t>
            </a:r>
            <a:r>
              <a:rPr lang="ru-RU" sz="3200" b="1" dirty="0" smtClean="0"/>
              <a:t>4 =                30 </a:t>
            </a:r>
            <a:r>
              <a:rPr lang="ru-RU" sz="3200" b="1" dirty="0"/>
              <a:t>000 · </a:t>
            </a:r>
            <a:r>
              <a:rPr lang="ru-RU" sz="3200" b="1" dirty="0" smtClean="0"/>
              <a:t>3 =                  40 </a:t>
            </a:r>
            <a:r>
              <a:rPr lang="ru-RU" sz="3200" b="1" dirty="0"/>
              <a:t>000 · </a:t>
            </a:r>
            <a:r>
              <a:rPr lang="ru-RU" sz="3200" b="1" dirty="0" smtClean="0"/>
              <a:t>2 =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30" name="Picture 2" descr="D:\Картинки до тестів\Емоції Листя\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0383" y="1127555"/>
            <a:ext cx="2308421" cy="252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37614" y="3895441"/>
            <a:ext cx="9224881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7030A0"/>
                </a:solidFill>
              </a:rPr>
              <a:t>Виконайте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множення </a:t>
            </a:r>
            <a:r>
              <a:rPr lang="ru-RU" sz="2800" b="1" dirty="0" err="1">
                <a:solidFill>
                  <a:srgbClr val="7030A0"/>
                </a:solidFill>
              </a:rPr>
              <a:t>усно</a:t>
            </a:r>
            <a:r>
              <a:rPr lang="ru-RU" sz="2800" b="1" dirty="0">
                <a:solidFill>
                  <a:srgbClr val="7030A0"/>
                </a:solidFill>
              </a:rPr>
              <a:t> за </a:t>
            </a:r>
            <a:r>
              <a:rPr lang="ru-RU" sz="2800" b="1" dirty="0" err="1">
                <a:solidFill>
                  <a:srgbClr val="7030A0"/>
                </a:solidFill>
              </a:rPr>
              <a:t>зразком</a:t>
            </a:r>
            <a:r>
              <a:rPr lang="ru-RU" sz="2800" b="1" dirty="0">
                <a:solidFill>
                  <a:srgbClr val="7030A0"/>
                </a:solidFill>
              </a:rPr>
              <a:t>. </a:t>
            </a:r>
            <a:r>
              <a:rPr lang="ru-RU" sz="2800" b="1" dirty="0">
                <a:solidFill>
                  <a:srgbClr val="FF0000"/>
                </a:solidFill>
              </a:rPr>
              <a:t>30 000 · 2 = 60 000 </a:t>
            </a:r>
            <a:r>
              <a:rPr lang="ru-RU" sz="2800" b="1" dirty="0" err="1" smtClean="0">
                <a:solidFill>
                  <a:srgbClr val="7030A0"/>
                </a:solidFill>
              </a:rPr>
              <a:t>Міркуйте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так: 30 </a:t>
            </a:r>
            <a:r>
              <a:rPr lang="ru-RU" sz="2800" b="1" dirty="0" err="1">
                <a:solidFill>
                  <a:srgbClr val="7030A0"/>
                </a:solidFill>
              </a:rPr>
              <a:t>тисяч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помножити</a:t>
            </a:r>
            <a:r>
              <a:rPr lang="ru-RU" sz="2800" b="1" dirty="0">
                <a:solidFill>
                  <a:srgbClr val="7030A0"/>
                </a:solidFill>
              </a:rPr>
              <a:t> на 2 — це 60 </a:t>
            </a:r>
            <a:r>
              <a:rPr lang="ru-RU" sz="2800" b="1" dirty="0" err="1">
                <a:solidFill>
                  <a:srgbClr val="7030A0"/>
                </a:solidFill>
              </a:rPr>
              <a:t>тисяч</a:t>
            </a:r>
            <a:r>
              <a:rPr lang="ru-RU" sz="2800" b="1" dirty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2303515" y="4980632"/>
            <a:ext cx="8860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80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2821628" y="5473075"/>
            <a:ext cx="1440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80.000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5645926" y="4941962"/>
            <a:ext cx="8860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90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243128" y="5446018"/>
            <a:ext cx="1440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90.000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9176400" y="4964063"/>
            <a:ext cx="8860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80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0062496" y="5446017"/>
            <a:ext cx="1440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80.000</a:t>
            </a:r>
            <a:endParaRPr lang="ru-RU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69543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  <p:bldP spid="33" grpId="0"/>
      <p:bldP spid="34" grpId="0"/>
      <p:bldP spid="35" grpId="0"/>
      <p:bldP spid="37" grpId="0"/>
      <p:bldP spid="2" grpId="0" animBg="1"/>
      <p:bldP spid="24" grpId="0" animBg="1"/>
      <p:bldP spid="4" grpId="0" animBg="1"/>
      <p:bldP spid="32" grpId="0"/>
      <p:bldP spid="36" grpId="0"/>
      <p:bldP spid="38" grpId="0"/>
      <p:bldP spid="39" grpId="0"/>
      <p:bldP spid="40" grpId="0"/>
      <p:bldP spid="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63439" y="4087554"/>
            <a:ext cx="4233156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4.000 </a:t>
            </a:r>
            <a:r>
              <a:rPr lang="ru-RU" sz="3200" b="1" dirty="0"/>
              <a:t>+ </a:t>
            </a:r>
            <a:r>
              <a:rPr lang="ru-RU" sz="3200" b="1" dirty="0" smtClean="0"/>
              <a:t>7.000 =</a:t>
            </a:r>
          </a:p>
          <a:p>
            <a:r>
              <a:rPr lang="ru-RU" sz="3200" b="1" dirty="0" smtClean="0"/>
              <a:t> 10.000 </a:t>
            </a:r>
            <a:r>
              <a:rPr lang="ru-RU" sz="3200" b="1" dirty="0"/>
              <a:t>– </a:t>
            </a:r>
            <a:r>
              <a:rPr lang="ru-RU" sz="3200" b="1" dirty="0" smtClean="0"/>
              <a:t>3.000 =</a:t>
            </a:r>
            <a:endParaRPr lang="ru-RU" sz="3200" b="1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639589" y="2349674"/>
            <a:ext cx="10718988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40 : 2 =                        60 : 2 =                         90 : 3 = </a:t>
            </a:r>
          </a:p>
          <a:p>
            <a:r>
              <a:rPr lang="ru-RU" sz="3200" b="1" dirty="0" smtClean="0"/>
              <a:t>40 </a:t>
            </a:r>
            <a:r>
              <a:rPr lang="ru-RU" sz="3200" b="1" dirty="0"/>
              <a:t>000 </a:t>
            </a:r>
            <a:r>
              <a:rPr lang="ru-RU" sz="3200" b="1" dirty="0" smtClean="0"/>
              <a:t>: 2 =                60 </a:t>
            </a:r>
            <a:r>
              <a:rPr lang="ru-RU" sz="3200" b="1" dirty="0"/>
              <a:t>000 </a:t>
            </a:r>
            <a:r>
              <a:rPr lang="ru-RU" sz="3200" b="1" dirty="0" smtClean="0"/>
              <a:t>: 2 =                  90 </a:t>
            </a:r>
            <a:r>
              <a:rPr lang="ru-RU" sz="3200" b="1" dirty="0"/>
              <a:t>000 :</a:t>
            </a:r>
            <a:r>
              <a:rPr lang="ru-RU" sz="3200" b="1" dirty="0" smtClean="0"/>
              <a:t> 3 =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0" y="6094090"/>
            <a:ext cx="16275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Ст.53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№287-288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333450"/>
            <a:ext cx="10471288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600" b="1" dirty="0" smtClean="0"/>
              <a:t>Дії з </a:t>
            </a:r>
            <a:r>
              <a:rPr lang="ru-RU" sz="3600" b="1" dirty="0" err="1" smtClean="0"/>
              <a:t>п’ятицифровими</a:t>
            </a:r>
            <a:r>
              <a:rPr lang="ru-RU" sz="3600" b="1" dirty="0" smtClean="0"/>
              <a:t> числами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059583" y="2322262"/>
            <a:ext cx="8860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009654" y="2806967"/>
            <a:ext cx="146947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30.000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635647" y="2848762"/>
            <a:ext cx="1440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20.000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5632186" y="2349674"/>
            <a:ext cx="7337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30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69234" y="1236859"/>
            <a:ext cx="8998832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7030A0"/>
                </a:solidFill>
              </a:rPr>
              <a:t>Виконайте</a:t>
            </a:r>
            <a:r>
              <a:rPr lang="ru-RU" sz="2800" b="1" dirty="0" smtClean="0">
                <a:solidFill>
                  <a:srgbClr val="7030A0"/>
                </a:solidFill>
              </a:rPr>
              <a:t> ділення </a:t>
            </a:r>
            <a:r>
              <a:rPr lang="ru-RU" sz="2800" b="1" dirty="0" err="1">
                <a:solidFill>
                  <a:srgbClr val="7030A0"/>
                </a:solidFill>
              </a:rPr>
              <a:t>усно</a:t>
            </a:r>
            <a:r>
              <a:rPr lang="ru-RU" sz="2800" b="1" dirty="0">
                <a:solidFill>
                  <a:srgbClr val="7030A0"/>
                </a:solidFill>
              </a:rPr>
              <a:t> за </a:t>
            </a:r>
            <a:r>
              <a:rPr lang="ru-RU" sz="2800" b="1" dirty="0" err="1">
                <a:solidFill>
                  <a:srgbClr val="7030A0"/>
                </a:solidFill>
              </a:rPr>
              <a:t>зразком</a:t>
            </a:r>
            <a:r>
              <a:rPr lang="ru-RU" sz="2800" b="1" dirty="0">
                <a:solidFill>
                  <a:srgbClr val="7030A0"/>
                </a:solidFill>
              </a:rPr>
              <a:t>. </a:t>
            </a:r>
            <a:r>
              <a:rPr lang="ru-RU" sz="2800" b="1" dirty="0" smtClean="0">
                <a:solidFill>
                  <a:srgbClr val="FF0000"/>
                </a:solidFill>
              </a:rPr>
              <a:t>80 </a:t>
            </a:r>
            <a:r>
              <a:rPr lang="ru-RU" sz="2800" b="1" dirty="0">
                <a:solidFill>
                  <a:srgbClr val="FF0000"/>
                </a:solidFill>
              </a:rPr>
              <a:t>000 </a:t>
            </a:r>
            <a:r>
              <a:rPr lang="ru-RU" sz="2800" b="1" dirty="0" smtClean="0">
                <a:solidFill>
                  <a:srgbClr val="FF0000"/>
                </a:solidFill>
              </a:rPr>
              <a:t>: </a:t>
            </a:r>
            <a:r>
              <a:rPr lang="ru-RU" sz="2800" b="1" dirty="0">
                <a:solidFill>
                  <a:srgbClr val="FF0000"/>
                </a:solidFill>
              </a:rPr>
              <a:t>2 = </a:t>
            </a:r>
            <a:r>
              <a:rPr lang="ru-RU" sz="2800" b="1" dirty="0" smtClean="0">
                <a:solidFill>
                  <a:srgbClr val="FF0000"/>
                </a:solidFill>
              </a:rPr>
              <a:t>40 </a:t>
            </a:r>
            <a:r>
              <a:rPr lang="ru-RU" sz="2800" b="1" dirty="0">
                <a:solidFill>
                  <a:srgbClr val="FF0000"/>
                </a:solidFill>
              </a:rPr>
              <a:t>000 </a:t>
            </a:r>
            <a:r>
              <a:rPr lang="ru-RU" sz="2800" b="1" dirty="0" err="1" smtClean="0">
                <a:solidFill>
                  <a:srgbClr val="7030A0"/>
                </a:solidFill>
              </a:rPr>
              <a:t>Міркуйте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так: </a:t>
            </a:r>
            <a:r>
              <a:rPr lang="ru-RU" sz="2800" b="1" dirty="0" smtClean="0">
                <a:solidFill>
                  <a:srgbClr val="7030A0"/>
                </a:solidFill>
              </a:rPr>
              <a:t>80 </a:t>
            </a:r>
            <a:r>
              <a:rPr lang="ru-RU" sz="2800" b="1" dirty="0" err="1">
                <a:solidFill>
                  <a:srgbClr val="7030A0"/>
                </a:solidFill>
              </a:rPr>
              <a:t>тисяч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 smtClean="0">
                <a:solidFill>
                  <a:srgbClr val="7030A0"/>
                </a:solidFill>
              </a:rPr>
              <a:t>поділити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на 2 — це </a:t>
            </a:r>
            <a:r>
              <a:rPr lang="ru-RU" sz="2800" b="1" dirty="0" smtClean="0">
                <a:solidFill>
                  <a:srgbClr val="7030A0"/>
                </a:solidFill>
              </a:rPr>
              <a:t>40 </a:t>
            </a:r>
            <a:r>
              <a:rPr lang="ru-RU" sz="2800" b="1" dirty="0" err="1">
                <a:solidFill>
                  <a:srgbClr val="7030A0"/>
                </a:solidFill>
              </a:rPr>
              <a:t>тисяч</a:t>
            </a:r>
            <a:r>
              <a:rPr lang="ru-RU" sz="2800" b="1" dirty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9144346" y="2349674"/>
            <a:ext cx="8860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30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9656897" y="2804259"/>
            <a:ext cx="1440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30.000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728490" y="4579996"/>
            <a:ext cx="1440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7.000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pic>
        <p:nvPicPr>
          <p:cNvPr id="22" name="Picture 2" descr="D:\Картинки до тестів\Емоції Листя\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373" y="4036391"/>
            <a:ext cx="1627209" cy="220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рямоугольник 38"/>
          <p:cNvSpPr/>
          <p:nvPr/>
        </p:nvSpPr>
        <p:spPr>
          <a:xfrm>
            <a:off x="3355727" y="4087554"/>
            <a:ext cx="1440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11.000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02299" y="5322906"/>
            <a:ext cx="3233748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9.000 </a:t>
            </a:r>
            <a:r>
              <a:rPr lang="ru-RU" sz="3200" b="1" dirty="0"/>
              <a:t>: 3 </a:t>
            </a:r>
            <a:r>
              <a:rPr lang="ru-RU" sz="3200" b="1" dirty="0" smtClean="0"/>
              <a:t>=</a:t>
            </a:r>
          </a:p>
          <a:p>
            <a:r>
              <a:rPr lang="ru-RU" sz="3200" b="1" dirty="0" smtClean="0"/>
              <a:t>2.000 </a:t>
            </a:r>
            <a:r>
              <a:rPr lang="ru-RU" sz="3200" b="1" dirty="0"/>
              <a:t>· </a:t>
            </a:r>
            <a:r>
              <a:rPr lang="ru-RU" sz="3200" b="1" dirty="0" smtClean="0"/>
              <a:t>6 =</a:t>
            </a:r>
            <a:endParaRPr lang="ru-RU" sz="3200" b="1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5083919" y="4087554"/>
            <a:ext cx="4915746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10.000 </a:t>
            </a:r>
            <a:r>
              <a:rPr lang="ru-RU" sz="3200" b="1" dirty="0"/>
              <a:t>+ </a:t>
            </a:r>
            <a:r>
              <a:rPr lang="ru-RU" sz="3200" b="1" dirty="0" smtClean="0"/>
              <a:t>1.000 + 9 =</a:t>
            </a:r>
          </a:p>
          <a:p>
            <a:r>
              <a:rPr lang="ru-RU" sz="3200" b="1" dirty="0" smtClean="0"/>
              <a:t> 5.000 + 300 + 1 =</a:t>
            </a:r>
            <a:endParaRPr lang="ru-RU" sz="32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95888" y="3564334"/>
            <a:ext cx="4200707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Обчисліть вирази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8559505" y="4035391"/>
            <a:ext cx="1440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11.009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140478" y="4603445"/>
            <a:ext cx="1440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5.301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795887" y="5322906"/>
            <a:ext cx="1440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3.000</a:t>
            </a:r>
            <a:endParaRPr lang="ru-RU" sz="3200" b="1" dirty="0">
              <a:solidFill>
                <a:srgbClr val="FFFF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795887" y="5801702"/>
            <a:ext cx="1440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12.000</a:t>
            </a:r>
            <a:endParaRPr lang="ru-RU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7900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9" grpId="0"/>
      <p:bldP spid="34" grpId="0"/>
      <p:bldP spid="35" grpId="0"/>
      <p:bldP spid="37" grpId="0"/>
      <p:bldP spid="32" grpId="0"/>
      <p:bldP spid="36" grpId="0"/>
      <p:bldP spid="41" grpId="0"/>
      <p:bldP spid="39" grpId="0"/>
      <p:bldP spid="7" grpId="0" animBg="1"/>
      <p:bldP spid="26" grpId="0" animBg="1"/>
      <p:bldP spid="18" grpId="0" animBg="1"/>
      <p:bldP spid="19" grpId="0"/>
      <p:bldP spid="21" grpId="0"/>
      <p:bldP spid="23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4" descr="D:\Картинки до тестів\Емоції Листя\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0383" y="384070"/>
            <a:ext cx="2227943" cy="236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64118" y="405458"/>
            <a:ext cx="8269249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Розв’яжіть задачу </a:t>
            </a:r>
            <a:r>
              <a:rPr lang="ru-RU" sz="4000" b="1" dirty="0" err="1" smtClean="0"/>
              <a:t>виразом</a:t>
            </a:r>
            <a:endParaRPr lang="ru-RU" sz="4000" b="1" dirty="0" smtClean="0"/>
          </a:p>
        </p:txBody>
      </p:sp>
      <p:sp>
        <p:nvSpPr>
          <p:cNvPr id="2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" y="6094090"/>
            <a:ext cx="1267496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Ст.53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№289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64118" y="1180703"/>
            <a:ext cx="8108233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/>
              <a:t>Для учня купили 3 ручки, по 15 </a:t>
            </a:r>
            <a:r>
              <a:rPr lang="ru-RU" sz="3200" b="1" dirty="0" err="1"/>
              <a:t>грн</a:t>
            </a:r>
            <a:r>
              <a:rPr lang="ru-RU" sz="3200" b="1" dirty="0"/>
              <a:t> </a:t>
            </a:r>
            <a:r>
              <a:rPr lang="ru-RU" sz="3200" b="1" dirty="0" err="1"/>
              <a:t>кожна</a:t>
            </a:r>
            <a:r>
              <a:rPr lang="ru-RU" sz="3200" b="1" dirty="0"/>
              <a:t>, і 5 </a:t>
            </a:r>
            <a:r>
              <a:rPr lang="ru-RU" sz="3200" b="1" dirty="0" err="1" smtClean="0"/>
              <a:t>олівців</a:t>
            </a:r>
            <a:r>
              <a:rPr lang="ru-RU" sz="3200" b="1" dirty="0"/>
              <a:t>, по 7 </a:t>
            </a:r>
            <a:r>
              <a:rPr lang="ru-RU" sz="3200" b="1" dirty="0" err="1"/>
              <a:t>грн</a:t>
            </a:r>
            <a:r>
              <a:rPr lang="ru-RU" sz="3200" b="1" dirty="0"/>
              <a:t> кожний. Яка </a:t>
            </a:r>
            <a:r>
              <a:rPr lang="ru-RU" sz="3200" b="1" dirty="0" err="1"/>
              <a:t>вартість</a:t>
            </a:r>
            <a:r>
              <a:rPr lang="ru-RU" sz="3200" b="1" dirty="0"/>
              <a:t> цієї покупки?</a:t>
            </a:r>
            <a:endParaRPr lang="ru-RU" sz="3200" b="1" dirty="0" smtClean="0">
              <a:solidFill>
                <a:srgbClr val="7030A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75310" y="5337213"/>
            <a:ext cx="209173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Відповідь: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767042" y="5337212"/>
            <a:ext cx="5557237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80 </a:t>
            </a:r>
            <a:r>
              <a:rPr lang="ru-RU" sz="3200" b="1" dirty="0" err="1" smtClean="0"/>
              <a:t>грн</a:t>
            </a:r>
            <a:r>
              <a:rPr lang="ru-RU" sz="3200" b="1" dirty="0" smtClean="0"/>
              <a:t> – </a:t>
            </a:r>
            <a:r>
              <a:rPr lang="ru-RU" sz="3200" b="1" dirty="0" err="1" smtClean="0"/>
              <a:t>вартість</a:t>
            </a:r>
            <a:r>
              <a:rPr lang="ru-RU" sz="3200" b="1" dirty="0" smtClean="0"/>
              <a:t> цієї покупки.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645482" y="2856632"/>
            <a:ext cx="5298019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chemeClr val="bg1"/>
                </a:solidFill>
              </a:rPr>
              <a:t>Р – 3 р. по 15грн</a:t>
            </a:r>
          </a:p>
          <a:p>
            <a:r>
              <a:rPr lang="uk-UA" sz="3200" b="1" dirty="0" smtClean="0">
                <a:solidFill>
                  <a:schemeClr val="bg1"/>
                </a:solidFill>
              </a:rPr>
              <a:t>О – 5 </a:t>
            </a:r>
            <a:r>
              <a:rPr lang="uk-UA" sz="3200" b="1" dirty="0" err="1" smtClean="0">
                <a:solidFill>
                  <a:schemeClr val="bg1"/>
                </a:solidFill>
              </a:rPr>
              <a:t>ол</a:t>
            </a:r>
            <a:r>
              <a:rPr lang="uk-UA" sz="3200" b="1" dirty="0" smtClean="0">
                <a:solidFill>
                  <a:schemeClr val="bg1"/>
                </a:solidFill>
              </a:rPr>
              <a:t>. по 7 грн</a:t>
            </a:r>
            <a:endParaRPr lang="ru-RU" sz="3200" b="1" dirty="0" smtClean="0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75288" y="4467342"/>
            <a:ext cx="402345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15 </a:t>
            </a:r>
            <a:r>
              <a:rPr lang="ru-RU" sz="3200" b="1" dirty="0" smtClean="0">
                <a:solidFill>
                  <a:schemeClr val="bg1"/>
                </a:solidFill>
                <a:latin typeface="Calibri"/>
                <a:cs typeface="Calibri"/>
              </a:rPr>
              <a:t>∙ 3</a:t>
            </a:r>
            <a:r>
              <a:rPr lang="ru-RU" sz="3200" b="1" dirty="0" smtClean="0">
                <a:solidFill>
                  <a:schemeClr val="bg1"/>
                </a:solidFill>
              </a:rPr>
              <a:t> + 7 </a:t>
            </a:r>
            <a:r>
              <a:rPr lang="ru-RU" sz="3200" b="1" dirty="0" smtClean="0">
                <a:solidFill>
                  <a:schemeClr val="bg1"/>
                </a:solidFill>
                <a:latin typeface="Calibri"/>
                <a:cs typeface="Calibri"/>
              </a:rPr>
              <a:t>∙ 5 </a:t>
            </a:r>
            <a:r>
              <a:rPr lang="ru-RU" sz="3200" b="1" dirty="0" smtClean="0">
                <a:solidFill>
                  <a:schemeClr val="bg1"/>
                </a:solidFill>
              </a:rPr>
              <a:t>=</a:t>
            </a:r>
            <a:endParaRPr lang="ru-RU" sz="2800" dirty="0"/>
          </a:p>
        </p:txBody>
      </p:sp>
      <p:sp>
        <p:nvSpPr>
          <p:cNvPr id="2" name="Правая фигурная скобка 1"/>
          <p:cNvSpPr/>
          <p:nvPr/>
        </p:nvSpPr>
        <p:spPr>
          <a:xfrm>
            <a:off x="3715767" y="2948965"/>
            <a:ext cx="298460" cy="892552"/>
          </a:xfrm>
          <a:prstGeom prst="rightBrac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091128" y="3102853"/>
            <a:ext cx="1064799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? </a:t>
            </a:r>
            <a:r>
              <a:rPr lang="ru-RU" sz="3200" b="1" dirty="0" err="1" smtClean="0">
                <a:solidFill>
                  <a:schemeClr val="bg1"/>
                </a:solidFill>
              </a:rPr>
              <a:t>грн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1275948" y="3978048"/>
            <a:ext cx="680098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45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330870" y="4449397"/>
            <a:ext cx="1667872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80 (</a:t>
            </a:r>
            <a:r>
              <a:rPr lang="ru-RU" sz="3200" b="1" dirty="0" err="1" smtClean="0">
                <a:solidFill>
                  <a:srgbClr val="FF0000"/>
                </a:solidFill>
              </a:rPr>
              <a:t>грн</a:t>
            </a:r>
            <a:r>
              <a:rPr lang="ru-RU" sz="3200" b="1" dirty="0" smtClean="0">
                <a:solidFill>
                  <a:srgbClr val="FF0000"/>
                </a:solidFill>
              </a:rPr>
              <a:t>)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439612" y="4016725"/>
            <a:ext cx="680098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35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897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31" grpId="0" animBg="1"/>
      <p:bldP spid="16" grpId="0" animBg="1"/>
      <p:bldP spid="2" grpId="0" animBg="1"/>
      <p:bldP spid="18" grpId="0"/>
      <p:bldP spid="28" grpId="0"/>
      <p:bldP spid="19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4 клас\03 МАТЕМАТИКА\1 Листопад\2 Нумерація чисел у межах мільйона\2026-10-07_21183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" t="1993" r="4299" b="2225"/>
          <a:stretch/>
        </p:blipFill>
        <p:spPr bwMode="auto">
          <a:xfrm>
            <a:off x="691431" y="1129203"/>
            <a:ext cx="7056000" cy="13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91431" y="397257"/>
            <a:ext cx="8972329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3600" b="1" dirty="0" smtClean="0"/>
              <a:t>Складіть </a:t>
            </a:r>
            <a:r>
              <a:rPr lang="ru-RU" sz="3600" b="1" dirty="0"/>
              <a:t>задачу за таблицею і </a:t>
            </a:r>
            <a:r>
              <a:rPr lang="ru-RU" sz="3600" b="1" dirty="0" err="1" smtClean="0"/>
              <a:t>розв’яжіть</a:t>
            </a:r>
            <a:r>
              <a:rPr lang="ru-RU" sz="3600" b="1" dirty="0" smtClean="0"/>
              <a:t> </a:t>
            </a:r>
            <a:r>
              <a:rPr lang="ru-RU" sz="3600" b="1" dirty="0"/>
              <a:t>її</a:t>
            </a:r>
            <a:endParaRPr lang="ru-RU" sz="3600" b="1" dirty="0" smtClean="0"/>
          </a:p>
        </p:txBody>
      </p:sp>
      <p:sp>
        <p:nvSpPr>
          <p:cNvPr id="2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" y="6094090"/>
            <a:ext cx="1123480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Ст.53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№290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543844" y="2737257"/>
            <a:ext cx="4104455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- </a:t>
            </a:r>
            <a:r>
              <a:rPr lang="ru-RU" sz="2800" b="1" dirty="0" err="1" smtClean="0"/>
              <a:t>маса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моркви</a:t>
            </a:r>
            <a:r>
              <a:rPr lang="ru-RU" sz="2800" b="1" dirty="0" smtClean="0"/>
              <a:t> й </a:t>
            </a:r>
            <a:r>
              <a:rPr lang="ru-RU" sz="2800" b="1" dirty="0" err="1" smtClean="0"/>
              <a:t>цибулі</a:t>
            </a:r>
            <a:r>
              <a:rPr lang="ru-RU" sz="2800" b="1" dirty="0" smtClean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Прямоугольник 15"/>
              <p:cNvSpPr/>
              <p:nvPr/>
            </p:nvSpPr>
            <p:spPr>
              <a:xfrm>
                <a:off x="691431" y="2737257"/>
                <a:ext cx="3860536" cy="523220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ru-RU" sz="2800" b="1" dirty="0" smtClean="0">
                    <a:solidFill>
                      <a:schemeClr val="bg1"/>
                    </a:solidFill>
                  </a:rPr>
                  <a:t>10 </a:t>
                </a:r>
                <a:r>
                  <a:rPr lang="ru-RU" sz="2800" b="1" dirty="0" smtClean="0">
                    <a:solidFill>
                      <a:schemeClr val="bg1"/>
                    </a:solidFill>
                    <a:latin typeface="Calibri"/>
                    <a:cs typeface="Calibri"/>
                  </a:rPr>
                  <a:t>∙ 12</a:t>
                </a:r>
                <a:r>
                  <a:rPr lang="ru-RU" sz="2800" b="1" dirty="0" smtClean="0">
                    <a:solidFill>
                      <a:schemeClr val="bg1"/>
                    </a:solidFill>
                  </a:rPr>
                  <a:t> + 6 </a:t>
                </a:r>
                <a14:m>
                  <m:oMath xmlns:m="http://schemas.openxmlformats.org/officeDocument/2006/math">
                    <m:r>
                      <a:rPr lang="ru-RU" sz="2800" b="1" i="1" smtClean="0">
                        <a:solidFill>
                          <a:schemeClr val="bg1"/>
                        </a:solidFill>
                        <a:latin typeface="Cambria Math"/>
                      </a:rPr>
                      <m:t>∙</m:t>
                    </m:r>
                  </m:oMath>
                </a14:m>
                <a:r>
                  <a:rPr lang="ru-RU" sz="2800" b="1" dirty="0" smtClean="0">
                    <a:solidFill>
                      <a:schemeClr val="bg1"/>
                    </a:solidFill>
                  </a:rPr>
                  <a:t> 15 =</a:t>
                </a:r>
                <a:endParaRPr lang="ru-RU" sz="2800" dirty="0"/>
              </a:p>
            </p:txBody>
          </p:sp>
        </mc:Choice>
        <mc:Fallback xmlns="">
          <p:sp>
            <p:nvSpPr>
              <p:cNvPr id="16" name="Прямоугольник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431" y="2737257"/>
                <a:ext cx="3860536" cy="52322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Прямоугольник 27"/>
          <p:cNvSpPr/>
          <p:nvPr/>
        </p:nvSpPr>
        <p:spPr>
          <a:xfrm>
            <a:off x="1023167" y="2330510"/>
            <a:ext cx="741560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120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215648" y="2712274"/>
            <a:ext cx="1360608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210 (кг)</a:t>
            </a:r>
            <a:endParaRPr lang="ru-RU" sz="2800" dirty="0">
              <a:solidFill>
                <a:srgbClr val="FFFF00"/>
              </a:solidFill>
            </a:endParaRPr>
          </a:p>
        </p:txBody>
      </p:sp>
      <p:pic>
        <p:nvPicPr>
          <p:cNvPr id="27" name="Picture 2" descr="D:\Картинки до тестів\Емоції Листя\загрузка (2)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7990"/>
          <a:stretch/>
        </p:blipFill>
        <p:spPr bwMode="auto">
          <a:xfrm>
            <a:off x="9807786" y="397257"/>
            <a:ext cx="1800225" cy="23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196775" y="2330510"/>
            <a:ext cx="579280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90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1027" name="Picture 3" descr="D:\4 клас\03 МАТЕМАТИКА\1 Листопад\2 Нумерація чисел у межах мільйона\2026-10-07_21260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31" y="3722141"/>
            <a:ext cx="7056000" cy="133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39055" y="3260477"/>
            <a:ext cx="5523820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Складіть </a:t>
            </a:r>
            <a:r>
              <a:rPr lang="ru-RU" sz="2400" b="1" dirty="0" err="1">
                <a:solidFill>
                  <a:srgbClr val="7030A0"/>
                </a:solidFill>
              </a:rPr>
              <a:t>обернені</a:t>
            </a:r>
            <a:r>
              <a:rPr lang="ru-RU" sz="2400" b="1" dirty="0">
                <a:solidFill>
                  <a:srgbClr val="7030A0"/>
                </a:solidFill>
              </a:rPr>
              <a:t> задачі за </a:t>
            </a:r>
            <a:r>
              <a:rPr lang="ru-RU" sz="2400" b="1" dirty="0" err="1">
                <a:solidFill>
                  <a:srgbClr val="7030A0"/>
                </a:solidFill>
              </a:rPr>
              <a:t>таблицями</a:t>
            </a:r>
            <a:r>
              <a:rPr lang="ru-RU" sz="2400" b="1" dirty="0">
                <a:solidFill>
                  <a:srgbClr val="7030A0"/>
                </a:solidFill>
              </a:rPr>
              <a:t>.</a:t>
            </a:r>
          </a:p>
        </p:txBody>
      </p:sp>
      <p:pic>
        <p:nvPicPr>
          <p:cNvPr id="1028" name="Picture 4" descr="D:\4 клас\03 МАТЕМАТИКА\1 Листопад\2 Нумерація чисел у межах мільйона\2026-10-07_21323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31" y="5128584"/>
            <a:ext cx="7058025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Прямоугольник 19"/>
              <p:cNvSpPr/>
              <p:nvPr/>
            </p:nvSpPr>
            <p:spPr>
              <a:xfrm>
                <a:off x="7719917" y="3468078"/>
                <a:ext cx="2693712" cy="523220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ru-RU" sz="2800" b="1" dirty="0" smtClean="0">
                    <a:solidFill>
                      <a:schemeClr val="bg1"/>
                    </a:solidFill>
                  </a:rPr>
                  <a:t>1) 6 </a:t>
                </a:r>
                <a14:m>
                  <m:oMath xmlns:m="http://schemas.openxmlformats.org/officeDocument/2006/math">
                    <m:r>
                      <a:rPr lang="ru-RU" sz="2800" b="1" i="1" smtClean="0">
                        <a:solidFill>
                          <a:schemeClr val="bg1"/>
                        </a:solidFill>
                        <a:latin typeface="Cambria Math"/>
                      </a:rPr>
                      <m:t>∙</m:t>
                    </m:r>
                  </m:oMath>
                </a14:m>
                <a:r>
                  <a:rPr lang="ru-RU" sz="2800" b="1" dirty="0" smtClean="0">
                    <a:solidFill>
                      <a:schemeClr val="bg1"/>
                    </a:solidFill>
                  </a:rPr>
                  <a:t> 15 =</a:t>
                </a:r>
                <a:endParaRPr lang="ru-RU" sz="2800" dirty="0"/>
              </a:p>
            </p:txBody>
          </p:sp>
        </mc:Choice>
        <mc:Fallback xmlns="">
          <p:sp>
            <p:nvSpPr>
              <p:cNvPr id="20" name="Прямоугольник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9917" y="3468078"/>
                <a:ext cx="2693712" cy="52322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Прямоугольник 22"/>
          <p:cNvSpPr/>
          <p:nvPr/>
        </p:nvSpPr>
        <p:spPr>
          <a:xfrm>
            <a:off x="9260383" y="3468078"/>
            <a:ext cx="1166822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90 (кг)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0412511" y="3468078"/>
            <a:ext cx="1310837" cy="52322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chemeClr val="bg1"/>
                </a:solidFill>
              </a:rPr>
              <a:t>цибулі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7733492" y="3991298"/>
            <a:ext cx="2974405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2) 210 – 90=</a:t>
            </a:r>
            <a:endParaRPr lang="ru-RU" sz="28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9476407" y="3991298"/>
            <a:ext cx="1296144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120(кг)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0664141" y="3991298"/>
            <a:ext cx="1404554" cy="52322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chemeClr val="bg1"/>
                </a:solidFill>
              </a:rPr>
              <a:t>моркви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719917" y="4490750"/>
            <a:ext cx="2974405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3) 120 : 12=</a:t>
            </a:r>
            <a:endParaRPr lang="ru-RU" sz="28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9527500" y="4487157"/>
            <a:ext cx="1166822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10 (кг)</a:t>
            </a:r>
            <a:endParaRPr lang="ru-RU" sz="2800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Прямоугольник 34"/>
              <p:cNvSpPr/>
              <p:nvPr/>
            </p:nvSpPr>
            <p:spPr>
              <a:xfrm>
                <a:off x="7715024" y="5144609"/>
                <a:ext cx="2693712" cy="523220"/>
              </a:xfrm>
              <a:prstGeom prst="rect">
                <a:avLst/>
              </a:prstGeom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ru-RU" sz="2800" b="1" dirty="0" smtClean="0">
                    <a:solidFill>
                      <a:schemeClr val="bg1"/>
                    </a:solidFill>
                  </a:rPr>
                  <a:t>1) 6 </a:t>
                </a:r>
                <a14:m>
                  <m:oMath xmlns:m="http://schemas.openxmlformats.org/officeDocument/2006/math">
                    <m:r>
                      <a:rPr lang="ru-RU" sz="2800" b="1" i="1" smtClean="0">
                        <a:solidFill>
                          <a:schemeClr val="bg1"/>
                        </a:solidFill>
                        <a:latin typeface="Cambria Math"/>
                      </a:rPr>
                      <m:t>∙</m:t>
                    </m:r>
                  </m:oMath>
                </a14:m>
                <a:r>
                  <a:rPr lang="ru-RU" sz="2800" b="1" dirty="0" smtClean="0">
                    <a:solidFill>
                      <a:schemeClr val="bg1"/>
                    </a:solidFill>
                  </a:rPr>
                  <a:t> 15 =</a:t>
                </a:r>
                <a:endParaRPr lang="ru-RU" sz="2800" dirty="0"/>
              </a:p>
            </p:txBody>
          </p:sp>
        </mc:Choice>
        <mc:Fallback xmlns="">
          <p:sp>
            <p:nvSpPr>
              <p:cNvPr id="35" name="Прямоугольник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5024" y="5144609"/>
                <a:ext cx="2693712" cy="523220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Прямоугольник 35"/>
          <p:cNvSpPr/>
          <p:nvPr/>
        </p:nvSpPr>
        <p:spPr>
          <a:xfrm>
            <a:off x="9255490" y="5144609"/>
            <a:ext cx="1166822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90 (кг)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0407618" y="5144609"/>
            <a:ext cx="1310837" cy="52322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chemeClr val="bg1"/>
                </a:solidFill>
              </a:rPr>
              <a:t>цибулі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728599" y="5667829"/>
            <a:ext cx="2974405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2) 210 – 90=</a:t>
            </a:r>
            <a:endParaRPr lang="ru-RU" sz="2800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9471514" y="5667829"/>
            <a:ext cx="1296144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120(кг)</a:t>
            </a:r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659248" y="5667829"/>
            <a:ext cx="1404554" cy="52322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chemeClr val="bg1"/>
                </a:solidFill>
              </a:rPr>
              <a:t>моркви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7715024" y="6167281"/>
            <a:ext cx="2974405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3) 120 : 10=</a:t>
            </a:r>
            <a:endParaRPr lang="ru-RU" sz="2800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9522607" y="6163688"/>
            <a:ext cx="1166822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12 (кг)</a:t>
            </a:r>
            <a:endParaRPr lang="ru-RU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0782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6" grpId="0" animBg="1"/>
      <p:bldP spid="28" grpId="0"/>
      <p:bldP spid="19" grpId="0"/>
      <p:bldP spid="15" grpId="0"/>
      <p:bldP spid="3" grpId="0" animBg="1"/>
      <p:bldP spid="20" grpId="0" animBg="1"/>
      <p:bldP spid="23" grpId="0"/>
      <p:bldP spid="25" grpId="0" animBg="1"/>
      <p:bldP spid="29" grpId="0" animBg="1"/>
      <p:bldP spid="30" grpId="0"/>
      <p:bldP spid="32" grpId="0" animBg="1"/>
      <p:bldP spid="33" grpId="0" animBg="1"/>
      <p:bldP spid="34" grpId="0"/>
      <p:bldP spid="35" grpId="0" animBg="1"/>
      <p:bldP spid="36" grpId="0"/>
      <p:bldP spid="37" grpId="0" animBg="1"/>
      <p:bldP spid="38" grpId="0" animBg="1"/>
      <p:bldP spid="39" grpId="0"/>
      <p:bldP spid="40" grpId="0" animBg="1"/>
      <p:bldP spid="41" grpId="0" animBg="1"/>
      <p:bldP spid="4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61879" y="405458"/>
            <a:ext cx="10297144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-19995" y="6022082"/>
            <a:ext cx="1215482" cy="827041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Ст.54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61878" y="1137161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3427735" y="4206200"/>
            <a:ext cx="7742613" cy="1815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7030A0"/>
                </a:solidFill>
              </a:rPr>
              <a:t>Мені було важко</a:t>
            </a:r>
            <a:r>
              <a:rPr lang="ru-RU" sz="2800" b="1" dirty="0" smtClean="0">
                <a:solidFill>
                  <a:srgbClr val="7030A0"/>
                </a:solidFill>
              </a:rPr>
              <a:t>...</a:t>
            </a:r>
            <a:endParaRPr lang="uk-UA" sz="28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</p:txBody>
      </p:sp>
      <p:pic>
        <p:nvPicPr>
          <p:cNvPr id="2050" name="Picture 2" descr="D:\4 клас\03 МАТЕМАТИКА\1 Листопад\2 Нумерація чисел у межах мільйона\2026-10-07_12215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296" y="1152018"/>
            <a:ext cx="8539812" cy="2781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95738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1545485" y="405458"/>
            <a:ext cx="9207245" cy="766653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Рефлексія. Вправа «Печиво від совенят» 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98036" y="1766798"/>
            <a:ext cx="5702141" cy="3515017"/>
          </a:xfrm>
          <a:prstGeom prst="roundRect">
            <a:avLst/>
          </a:prstGeom>
          <a:effectLst>
            <a:softEdge rad="127000"/>
          </a:effectLst>
        </p:spPr>
      </p:pic>
      <p:pic>
        <p:nvPicPr>
          <p:cNvPr id="19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160" b="95847" l="9585" r="952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261998" y="3132260"/>
            <a:ext cx="3714172" cy="3785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335516" y="749579"/>
            <a:ext cx="3567135" cy="363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8164900" y="741684"/>
            <a:ext cx="3348954" cy="3412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Рождественские пряники. праздничное глазированное печенье в форме домика и  сердца, звезды и снежинки. векторные иллюстрации шаржа. | Премиум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0" t="46641" r="4667" b="7557"/>
          <a:stretch/>
        </p:blipFill>
        <p:spPr bwMode="auto">
          <a:xfrm>
            <a:off x="8000442" y="3153457"/>
            <a:ext cx="3513412" cy="358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4A422E68-C715-41C5-BD9F-D4C4EE7F7FFA}"/>
              </a:ext>
            </a:extLst>
          </p:cNvPr>
          <p:cNvSpPr txBox="1"/>
          <p:nvPr/>
        </p:nvSpPr>
        <p:spPr>
          <a:xfrm>
            <a:off x="849021" y="4589316"/>
            <a:ext cx="25401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smtClean="0">
                <a:solidFill>
                  <a:schemeClr val="accent2">
                    <a:lumMod val="50000"/>
                  </a:schemeClr>
                </a:solidFill>
              </a:rPr>
              <a:t>На </a:t>
            </a:r>
            <a:r>
              <a:rPr lang="uk-UA" sz="2800" b="1" dirty="0">
                <a:solidFill>
                  <a:schemeClr val="accent2">
                    <a:lumMod val="50000"/>
                  </a:schemeClr>
                </a:solidFill>
              </a:rPr>
              <a:t>уроці </a:t>
            </a:r>
          </a:p>
          <a:p>
            <a:pPr algn="ctr"/>
            <a:r>
              <a:rPr lang="uk-UA" sz="2800" b="1" dirty="0">
                <a:solidFill>
                  <a:schemeClr val="accent2">
                    <a:lumMod val="50000"/>
                  </a:schemeClr>
                </a:solidFill>
              </a:rPr>
              <a:t>я навчився/</a:t>
            </a:r>
          </a:p>
          <a:p>
            <a:pPr algn="ctr"/>
            <a:r>
              <a:rPr lang="uk-UA" sz="2800" b="1" dirty="0">
                <a:solidFill>
                  <a:schemeClr val="accent2">
                    <a:lumMod val="50000"/>
                  </a:schemeClr>
                </a:solidFill>
              </a:rPr>
              <a:t>навчилася…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9AA5B367-759C-4656-8406-C6FEB2C4ADA9}"/>
              </a:ext>
            </a:extLst>
          </p:cNvPr>
          <p:cNvSpPr txBox="1"/>
          <p:nvPr/>
        </p:nvSpPr>
        <p:spPr>
          <a:xfrm>
            <a:off x="1195487" y="2061642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800" dirty="0">
                <a:solidFill>
                  <a:schemeClr val="accent2">
                    <a:lumMod val="50000"/>
                  </a:schemeClr>
                </a:solidFill>
              </a:rPr>
              <a:t>Найкраще </a:t>
            </a:r>
          </a:p>
          <a:p>
            <a:r>
              <a:rPr lang="uk-UA" sz="2800" dirty="0">
                <a:solidFill>
                  <a:schemeClr val="accent2">
                    <a:lumMod val="50000"/>
                  </a:schemeClr>
                </a:solidFill>
              </a:rPr>
              <a:t>мені вдалося…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A8854B14-A831-4207-9DA7-F8B11852112C}"/>
              </a:ext>
            </a:extLst>
          </p:cNvPr>
          <p:cNvSpPr txBox="1"/>
          <p:nvPr/>
        </p:nvSpPr>
        <p:spPr>
          <a:xfrm>
            <a:off x="8508578" y="4485304"/>
            <a:ext cx="23576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800" dirty="0">
                <a:solidFill>
                  <a:schemeClr val="accent2">
                    <a:lumMod val="50000"/>
                  </a:schemeClr>
                </a:solidFill>
              </a:rPr>
              <a:t>Урок </a:t>
            </a:r>
          </a:p>
          <a:p>
            <a:r>
              <a:rPr lang="uk-UA" sz="2800" dirty="0">
                <a:solidFill>
                  <a:schemeClr val="accent2">
                    <a:lumMod val="50000"/>
                  </a:schemeClr>
                </a:solidFill>
              </a:rPr>
              <a:t>завершую з настроєм…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9AA5B367-759C-4656-8406-C6FEB2C4ADA9}"/>
              </a:ext>
            </a:extLst>
          </p:cNvPr>
          <p:cNvSpPr txBox="1"/>
          <p:nvPr/>
        </p:nvSpPr>
        <p:spPr>
          <a:xfrm>
            <a:off x="8865201" y="2061642"/>
            <a:ext cx="20010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b="1"/>
            </a:lvl1pPr>
          </a:lstStyle>
          <a:p>
            <a:r>
              <a:rPr lang="uk-UA" sz="2800" dirty="0">
                <a:solidFill>
                  <a:schemeClr val="accent2">
                    <a:lumMod val="50000"/>
                  </a:schemeClr>
                </a:solidFill>
              </a:rPr>
              <a:t>Я хотів би дізнатися про…</a:t>
            </a:r>
            <a:endParaRPr lang="ru-RU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7132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14376</TotalTime>
  <Words>692</Words>
  <Application>Microsoft Office PowerPoint</Application>
  <PresentationFormat>Произвольный</PresentationFormat>
  <Paragraphs>172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1135</cp:revision>
  <dcterms:created xsi:type="dcterms:W3CDTF">2025-08-27T14:01:18Z</dcterms:created>
  <dcterms:modified xsi:type="dcterms:W3CDTF">2026-10-08T07:46:58Z</dcterms:modified>
</cp:coreProperties>
</file>