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82" r:id="rId2"/>
    <p:sldId id="911" r:id="rId3"/>
    <p:sldId id="904" r:id="rId4"/>
    <p:sldId id="286" r:id="rId5"/>
    <p:sldId id="828" r:id="rId6"/>
    <p:sldId id="901" r:id="rId7"/>
    <p:sldId id="897" r:id="rId8"/>
    <p:sldId id="879" r:id="rId9"/>
    <p:sldId id="919" r:id="rId10"/>
    <p:sldId id="915" r:id="rId11"/>
    <p:sldId id="905" r:id="rId12"/>
    <p:sldId id="917" r:id="rId13"/>
    <p:sldId id="912" r:id="rId14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63B972-18A9-4008-81B7-F9F6ED7A9182}">
          <p14:sldIdLst>
            <p14:sldId id="282"/>
            <p14:sldId id="911"/>
            <p14:sldId id="904"/>
            <p14:sldId id="286"/>
            <p14:sldId id="828"/>
            <p14:sldId id="901"/>
            <p14:sldId id="897"/>
            <p14:sldId id="879"/>
            <p14:sldId id="919"/>
            <p14:sldId id="915"/>
            <p14:sldId id="905"/>
            <p14:sldId id="917"/>
            <p14:sldId id="91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54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РОБОТА З НУМЕРАЦІЙНОЮ ТАБЛИЦЕЮ. П’ЯТИЦИФРОВІ ЧИСЛА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СКЛАДАННЯ ТА РОЗВ’ЯЗУВА-ННЯ ОБЕРНЕНИХ ЗАДАЧ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РОЗВ’ЯЗУВА-ННЯ РІВНЯНЬ І ВИРАЗІВ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СУМА РОЗРЯДНИХ </a:t>
          </a:r>
          <a:r>
            <a:rPr lang="ru-RU" sz="2800" smtClean="0"/>
            <a:t>ДОДАНКІВ П’ЯТИЦИ-ФРОВОГО ЧИСЛА </a:t>
          </a:r>
          <a:endParaRPr lang="en-US" sz="2800" b="1" dirty="0" smtClean="0"/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80119" custLinFactNeighborX="15605" custLinFactNeighborY="-11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95644" custLinFactX="209342" custLinFactNeighborX="300000" custLinFactNeighborY="-7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223038" custLinFactX="-188132" custLinFactNeighborX="-200000" custLinFactNeighborY="9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77609" custLinFactX="19399" custLinFactNeighborX="100000" custLinFactNeighborY="79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884581" y="907986"/>
          <a:ext cx="4273486" cy="2457513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СУМА РОЗРЯДНИХ </a:t>
          </a:r>
          <a:r>
            <a:rPr lang="ru-RU" sz="2800" kern="1200" smtClean="0"/>
            <a:t>ДОДАНКІВ П’ЯТИЦИ-ФРОВОГО ЧИСЛА </a:t>
          </a:r>
          <a:endParaRPr lang="en-US" sz="2800" b="1" kern="1200" dirty="0" smtClean="0"/>
        </a:p>
      </dsp:txBody>
      <dsp:txXfrm rot="5400000">
        <a:off x="23405" y="854697"/>
        <a:ext cx="2457513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4928416" y="802075"/>
          <a:ext cx="4273486" cy="2669334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РОЗВ’ЯЗУВА-ННЯ РІВНЯНЬ І ВИРАЗІВ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5730492" y="854696"/>
        <a:ext cx="2669334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1952246" y="615196"/>
          <a:ext cx="4273486" cy="3043093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РОБОТА З НУМЕРАЦІЙНОЮ ТАБЛИЦЕЮ. П’ЯТИЦИФРОВІ ЧИСЛА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2567443" y="854696"/>
        <a:ext cx="3043093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7566691" y="925109"/>
          <a:ext cx="4273486" cy="2423267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СКЛАДАННЯ ТА РОЗВ’ЯЗУВА-ННЯ ОБЕРНЕНИХ ЗАДАЧ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8491800" y="854697"/>
        <a:ext cx="2423267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55527" y="981522"/>
            <a:ext cx="8928992" cy="1323425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b="1" dirty="0">
                <a:solidFill>
                  <a:srgbClr val="7030A0"/>
                </a:solidFill>
              </a:rPr>
              <a:t>Нумерація п’ятицифрових чисел</a:t>
            </a:r>
            <a:r>
              <a:rPr lang="uk-UA" sz="4000" dirty="0"/>
              <a:t>. </a:t>
            </a:r>
            <a:r>
              <a:rPr lang="uk-UA" sz="4000" b="1" dirty="0" smtClean="0">
                <a:solidFill>
                  <a:srgbClr val="7030A0"/>
                </a:solidFill>
              </a:rPr>
              <a:t>Складання </a:t>
            </a:r>
            <a:r>
              <a:rPr lang="uk-UA" sz="4000" b="1" dirty="0">
                <a:solidFill>
                  <a:srgbClr val="7030A0"/>
                </a:solidFill>
              </a:rPr>
              <a:t>обернених задач</a:t>
            </a:r>
            <a:endParaRPr lang="uk-UA" sz="4000" b="1" dirty="0" smtClean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25196" y="3943142"/>
            <a:ext cx="3672408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i="1" dirty="0">
                <a:solidFill>
                  <a:srgbClr val="7030A0"/>
                </a:solidFill>
              </a:rPr>
              <a:t>Нумерація чисел у межах </a:t>
            </a:r>
            <a:r>
              <a:rPr lang="uk-UA" sz="2400" b="1" i="1" dirty="0" smtClean="0">
                <a:solidFill>
                  <a:srgbClr val="7030A0"/>
                </a:solidFill>
              </a:rPr>
              <a:t>мільйона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29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527" y="3415634"/>
            <a:ext cx="2554434" cy="245903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AA5B367-759C-4656-8406-C6FEB2C4ADA9}"/>
              </a:ext>
            </a:extLst>
          </p:cNvPr>
          <p:cNvSpPr txBox="1"/>
          <p:nvPr/>
        </p:nvSpPr>
        <p:spPr>
          <a:xfrm>
            <a:off x="2520750" y="1295699"/>
            <a:ext cx="7940678" cy="83118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400" dirty="0" smtClean="0">
                <a:solidFill>
                  <a:srgbClr val="7030A0"/>
                </a:solidFill>
              </a:rPr>
              <a:t> Совенята пригощають своїм печивом з передбаченнями. Печиво з яким написом ти вибираєш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40573" y="529046"/>
            <a:ext cx="10020320" cy="766653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Очікування від уроку  </a:t>
            </a:r>
            <a:r>
              <a:rPr lang="uk-UA" sz="4000" b="1" dirty="0">
                <a:solidFill>
                  <a:schemeClr val="bg1"/>
                </a:solidFill>
              </a:rPr>
              <a:t>«Печиво від совенят»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62447" y="2349674"/>
            <a:ext cx="5702141" cy="3515017"/>
          </a:xfrm>
          <a:prstGeom prst="roundRect">
            <a:avLst/>
          </a:prstGeom>
          <a:effectLst>
            <a:softEdge rad="127000"/>
          </a:effectLst>
        </p:spPr>
      </p:pic>
      <p:pic>
        <p:nvPicPr>
          <p:cNvPr id="19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160" b="95847" l="9585" r="952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619423" y="3454622"/>
            <a:ext cx="3317200" cy="338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34996" y="693490"/>
            <a:ext cx="3610808" cy="367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8672055" y="1266544"/>
            <a:ext cx="3307435" cy="337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8164658" y="3454692"/>
            <a:ext cx="3457007" cy="352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A422E68-C715-41C5-BD9F-D4C4EE7F7FFA}"/>
              </a:ext>
            </a:extLst>
          </p:cNvPr>
          <p:cNvSpPr txBox="1"/>
          <p:nvPr/>
        </p:nvSpPr>
        <p:spPr>
          <a:xfrm>
            <a:off x="1377923" y="4637087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Я легко розв’яжу задачі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9AA5B367-759C-4656-8406-C6FEB2C4ADA9}"/>
              </a:ext>
            </a:extLst>
          </p:cNvPr>
          <p:cNvSpPr txBox="1"/>
          <p:nvPr/>
        </p:nvSpPr>
        <p:spPr>
          <a:xfrm>
            <a:off x="835447" y="1860652"/>
            <a:ext cx="18110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 Мені вдасться швидко рахувати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A8854B14-A831-4207-9DA7-F8B11852112C}"/>
              </a:ext>
            </a:extLst>
          </p:cNvPr>
          <p:cNvSpPr txBox="1"/>
          <p:nvPr/>
        </p:nvSpPr>
        <p:spPr>
          <a:xfrm>
            <a:off x="8964588" y="4831575"/>
            <a:ext cx="17359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Красиво напишу в зошиті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AA5B367-759C-4656-8406-C6FEB2C4ADA9}"/>
              </a:ext>
            </a:extLst>
          </p:cNvPr>
          <p:cNvSpPr txBox="1"/>
          <p:nvPr/>
        </p:nvSpPr>
        <p:spPr>
          <a:xfrm>
            <a:off x="9428650" y="2533343"/>
            <a:ext cx="18342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Відкрию нові знання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9134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2" y="5950074"/>
            <a:ext cx="1123477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Ст.54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632" y="368174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479" y="1341562"/>
            <a:ext cx="8836154" cy="2875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49407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656363655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07655" y="5590034"/>
            <a:ext cx="787015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/>
          <p:cNvSpPr/>
          <p:nvPr/>
        </p:nvSpPr>
        <p:spPr>
          <a:xfrm>
            <a:off x="4500706" y="1298122"/>
            <a:ext cx="3126236" cy="258532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b="1" dirty="0" smtClean="0"/>
              <a:t>15 </a:t>
            </a:r>
            <a:r>
              <a:rPr lang="ru-RU" sz="3600" b="1" dirty="0" smtClean="0">
                <a:latin typeface="Calibri"/>
                <a:cs typeface="Calibri"/>
              </a:rPr>
              <a:t>∙</a:t>
            </a:r>
            <a:r>
              <a:rPr lang="ru-RU" sz="3600" b="1" dirty="0" smtClean="0"/>
              <a:t> 3 =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/>
              <a:t>17 </a:t>
            </a:r>
            <a:r>
              <a:rPr lang="ru-RU" sz="3600" b="1" dirty="0" smtClean="0">
                <a:latin typeface="Calibri"/>
                <a:cs typeface="Calibri"/>
              </a:rPr>
              <a:t>∙</a:t>
            </a:r>
            <a:r>
              <a:rPr lang="ru-RU" sz="3600" b="1" dirty="0" smtClean="0"/>
              <a:t> 3 =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/>
              <a:t>19 </a:t>
            </a:r>
            <a:r>
              <a:rPr lang="ru-RU" sz="3600" b="1" dirty="0" smtClean="0">
                <a:latin typeface="Calibri"/>
                <a:cs typeface="Calibri"/>
              </a:rPr>
              <a:t>∙</a:t>
            </a:r>
            <a:r>
              <a:rPr lang="ru-RU" sz="3600" b="1" dirty="0" smtClean="0"/>
              <a:t> 3 =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779034" y="429543"/>
            <a:ext cx="10569581" cy="75228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/>
              <a:t>Усні</a:t>
            </a:r>
            <a:r>
              <a:rPr lang="ru-RU" sz="4000" b="1" dirty="0" smtClean="0"/>
              <a:t> обчислення</a:t>
            </a:r>
            <a:endParaRPr lang="ru-RU" sz="40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sp>
        <p:nvSpPr>
          <p:cNvPr id="50" name="Прямоугольник 49"/>
          <p:cNvSpPr/>
          <p:nvPr/>
        </p:nvSpPr>
        <p:spPr>
          <a:xfrm>
            <a:off x="753618" y="1263863"/>
            <a:ext cx="3126236" cy="258532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b="1" dirty="0" smtClean="0"/>
              <a:t>12 </a:t>
            </a:r>
            <a:r>
              <a:rPr lang="ru-RU" sz="3600" b="1" dirty="0" smtClean="0">
                <a:latin typeface="Calibri"/>
                <a:cs typeface="Calibri"/>
              </a:rPr>
              <a:t>∙</a:t>
            </a:r>
            <a:r>
              <a:rPr lang="ru-RU" sz="3600" b="1" dirty="0" smtClean="0"/>
              <a:t> 3 =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/>
              <a:t>14 </a:t>
            </a:r>
            <a:r>
              <a:rPr lang="ru-RU" sz="3600" b="1" dirty="0" smtClean="0">
                <a:latin typeface="Calibri"/>
                <a:cs typeface="Calibri"/>
              </a:rPr>
              <a:t>∙</a:t>
            </a:r>
            <a:r>
              <a:rPr lang="ru-RU" sz="3600" b="1" dirty="0" smtClean="0"/>
              <a:t> 3 =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/>
              <a:t>16 </a:t>
            </a:r>
            <a:r>
              <a:rPr lang="ru-RU" sz="3600" b="1" dirty="0" smtClean="0">
                <a:latin typeface="Calibri"/>
                <a:cs typeface="Calibri"/>
              </a:rPr>
              <a:t>∙</a:t>
            </a:r>
            <a:r>
              <a:rPr lang="ru-RU" sz="3600" b="1" dirty="0" smtClean="0"/>
              <a:t> 3 =</a:t>
            </a:r>
          </a:p>
        </p:txBody>
      </p:sp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4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9199344" y="1382714"/>
            <a:ext cx="2149271" cy="27076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85" name="Прямоугольник 84"/>
          <p:cNvSpPr/>
          <p:nvPr/>
        </p:nvSpPr>
        <p:spPr>
          <a:xfrm>
            <a:off x="2491192" y="1471655"/>
            <a:ext cx="678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</a:rPr>
              <a:t>36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2447022" y="2233358"/>
            <a:ext cx="8842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</a:rPr>
              <a:t>42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316033" y="3097438"/>
            <a:ext cx="10669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</a:rPr>
              <a:t>48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6063824" y="1427881"/>
            <a:ext cx="9231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</a:rPr>
              <a:t>45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5943803" y="2267617"/>
            <a:ext cx="959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</a:rPr>
              <a:t>51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6063824" y="3102417"/>
            <a:ext cx="959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</a:rPr>
              <a:t>57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85" grpId="0"/>
      <p:bldP spid="86" grpId="0"/>
      <p:bldP spid="88" grpId="0"/>
      <p:bldP spid="58" grpId="0"/>
      <p:bldP spid="59" grpId="0"/>
      <p:bldP spid="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1116098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372018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59686" y="-664526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629423" y="405137"/>
            <a:ext cx="9087660" cy="71064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Запишіть </a:t>
            </a:r>
            <a:r>
              <a:rPr lang="ru-RU" sz="3600" b="1" dirty="0" smtClean="0"/>
              <a:t>числа цифрами</a:t>
            </a:r>
            <a:endParaRPr lang="ru-RU" sz="36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802695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782452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29586" y="-695183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083" y="356934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Полилиния 77"/>
          <p:cNvSpPr/>
          <p:nvPr/>
        </p:nvSpPr>
        <p:spPr>
          <a:xfrm>
            <a:off x="10134365" y="-397732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633591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074247" y="2914121"/>
            <a:ext cx="454720" cy="567792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158792" y="1269554"/>
            <a:ext cx="2024742" cy="720000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2765182" y="2861167"/>
            <a:ext cx="454720" cy="567792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161176" y="2914224"/>
            <a:ext cx="454720" cy="567792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623294" y="2861167"/>
            <a:ext cx="454720" cy="567792"/>
          </a:xfrm>
          <a:prstGeom prst="rect">
            <a:avLst/>
          </a:prstGeom>
        </p:spPr>
      </p:pic>
      <p:pic>
        <p:nvPicPr>
          <p:cNvPr id="115" name="Рисунок 114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057155" y="2862002"/>
            <a:ext cx="454720" cy="567792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947607" y="2904964"/>
            <a:ext cx="454720" cy="567792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900343" y="2861167"/>
            <a:ext cx="454720" cy="5677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72883" y="4106222"/>
            <a:ext cx="7139124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err="1"/>
              <a:t>тридцять</a:t>
            </a:r>
            <a:r>
              <a:rPr lang="ru-RU" sz="3200" b="1" dirty="0"/>
              <a:t> </a:t>
            </a:r>
            <a:r>
              <a:rPr lang="ru-RU" sz="3200" b="1" dirty="0" err="1"/>
              <a:t>сім</a:t>
            </a:r>
            <a:r>
              <a:rPr lang="ru-RU" sz="3200" b="1" dirty="0"/>
              <a:t> </a:t>
            </a:r>
            <a:r>
              <a:rPr lang="ru-RU" sz="3200" b="1" dirty="0" err="1"/>
              <a:t>тисяч</a:t>
            </a:r>
            <a:r>
              <a:rPr lang="ru-RU" sz="3200" b="1" dirty="0"/>
              <a:t> сто </a:t>
            </a:r>
            <a:r>
              <a:rPr lang="ru-RU" sz="3200" b="1" dirty="0" err="1"/>
              <a:t>двадцять</a:t>
            </a:r>
            <a:r>
              <a:rPr lang="ru-RU" sz="3200" b="1" dirty="0"/>
              <a:t>, </a:t>
            </a:r>
            <a:endParaRPr lang="ru-RU" sz="3200" b="1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smtClean="0"/>
              <a:t>сорок </a:t>
            </a:r>
            <a:r>
              <a:rPr lang="ru-RU" sz="3200" b="1" dirty="0"/>
              <a:t>одна </a:t>
            </a:r>
            <a:r>
              <a:rPr lang="ru-RU" sz="3200" b="1" dirty="0" err="1"/>
              <a:t>тисяча</a:t>
            </a:r>
            <a:r>
              <a:rPr lang="ru-RU" sz="3200" b="1" dirty="0"/>
              <a:t> </a:t>
            </a:r>
            <a:r>
              <a:rPr lang="ru-RU" sz="3200" b="1" dirty="0" err="1"/>
              <a:t>двісті</a:t>
            </a:r>
            <a:r>
              <a:rPr lang="ru-RU" sz="3200" b="1" dirty="0"/>
              <a:t> один, </a:t>
            </a:r>
            <a:endParaRPr lang="ru-RU" sz="3200" b="1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err="1" smtClean="0"/>
              <a:t>п’ятдесят</a:t>
            </a:r>
            <a:r>
              <a:rPr lang="ru-RU" sz="3200" b="1" dirty="0" smtClean="0"/>
              <a:t> </a:t>
            </a:r>
            <a:r>
              <a:rPr lang="ru-RU" sz="3200" b="1" dirty="0" err="1"/>
              <a:t>тисяч</a:t>
            </a:r>
            <a:r>
              <a:rPr lang="ru-RU" sz="3200" b="1" dirty="0"/>
              <a:t> триста </a:t>
            </a:r>
            <a:r>
              <a:rPr lang="ru-RU" sz="3200" b="1" dirty="0" err="1"/>
              <a:t>двадцять</a:t>
            </a:r>
            <a:r>
              <a:rPr lang="ru-RU" sz="3200" b="1" dirty="0"/>
              <a:t> </a:t>
            </a:r>
            <a:r>
              <a:rPr lang="ru-RU" sz="3200" b="1" dirty="0" err="1"/>
              <a:t>сім</a:t>
            </a:r>
            <a:r>
              <a:rPr lang="ru-RU" sz="3200" b="1" dirty="0"/>
              <a:t>, </a:t>
            </a:r>
            <a:endParaRPr lang="ru-RU" sz="3200" b="1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err="1" smtClean="0"/>
              <a:t>двадцять</a:t>
            </a:r>
            <a:r>
              <a:rPr lang="ru-RU" sz="3200" b="1" dirty="0" smtClean="0"/>
              <a:t> </a:t>
            </a:r>
            <a:r>
              <a:rPr lang="ru-RU" sz="3200" b="1" dirty="0"/>
              <a:t>дві тисячі </a:t>
            </a:r>
            <a:r>
              <a:rPr lang="ru-RU" sz="3200" b="1" dirty="0" err="1"/>
              <a:t>п’ятсот</a:t>
            </a:r>
            <a:r>
              <a:rPr lang="ru-RU" sz="3200" b="1" dirty="0"/>
              <a:t> п’ять. </a:t>
            </a:r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710295" y="2903784"/>
            <a:ext cx="454720" cy="567792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1779067" y="2930656"/>
            <a:ext cx="420547" cy="534723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1386217" y="2904964"/>
            <a:ext cx="454720" cy="567792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8589639" y="2914224"/>
            <a:ext cx="454720" cy="567792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433039" y="2896901"/>
            <a:ext cx="454720" cy="567792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6446992" y="2921498"/>
            <a:ext cx="454720" cy="567792"/>
          </a:xfrm>
          <a:prstGeom prst="rect">
            <a:avLst/>
          </a:prstGeom>
        </p:spPr>
      </p:pic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50190"/>
            <a:ext cx="126749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Ст.55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№295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183534" y="2927663"/>
            <a:ext cx="420547" cy="53472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3492887" y="2903784"/>
            <a:ext cx="454720" cy="567792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267177" y="2879517"/>
            <a:ext cx="454720" cy="567792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6782924" y="2882695"/>
            <a:ext cx="454720" cy="567792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7896352" y="2894594"/>
            <a:ext cx="454720" cy="567792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8239041" y="2899947"/>
            <a:ext cx="454720" cy="567792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9355063" y="2899947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50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4011" y="2830150"/>
            <a:ext cx="1931809" cy="193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95131" y="405458"/>
            <a:ext cx="1076149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4000" b="1" dirty="0" err="1" smtClean="0">
                <a:solidFill>
                  <a:schemeClr val="bg1"/>
                </a:solidFill>
              </a:rPr>
              <a:t>Виконайте</a:t>
            </a:r>
            <a:r>
              <a:rPr lang="ru-RU" sz="4000" b="1" dirty="0" smtClean="0">
                <a:solidFill>
                  <a:schemeClr val="bg1"/>
                </a:solidFill>
              </a:rPr>
              <a:t> завдання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23600"/>
            <a:ext cx="169954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Ст.54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№293-294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9771" y="1197546"/>
            <a:ext cx="10577964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</a:rPr>
              <a:t>Назвіть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числа, що </a:t>
            </a:r>
            <a:r>
              <a:rPr lang="ru-RU" sz="2800" b="1" dirty="0" err="1">
                <a:solidFill>
                  <a:srgbClr val="7030A0"/>
                </a:solidFill>
              </a:rPr>
              <a:t>містяться</a:t>
            </a:r>
            <a:r>
              <a:rPr lang="ru-RU" sz="2800" b="1" dirty="0">
                <a:solidFill>
                  <a:srgbClr val="7030A0"/>
                </a:solidFill>
              </a:rPr>
              <a:t> на числовому </a:t>
            </a:r>
            <a:r>
              <a:rPr lang="ru-RU" sz="2800" b="1" dirty="0" err="1" smtClean="0">
                <a:solidFill>
                  <a:srgbClr val="7030A0"/>
                </a:solidFill>
              </a:rPr>
              <a:t>відрізку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між </a:t>
            </a:r>
            <a:r>
              <a:rPr lang="ru-RU" sz="2800" b="1" dirty="0" smtClean="0">
                <a:solidFill>
                  <a:srgbClr val="7030A0"/>
                </a:solidFill>
              </a:rPr>
              <a:t>числами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34113" y="2791824"/>
            <a:ext cx="8439794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Прочитайте </a:t>
            </a:r>
            <a:r>
              <a:rPr lang="ru-RU" sz="2800" b="1" dirty="0">
                <a:solidFill>
                  <a:srgbClr val="7030A0"/>
                </a:solidFill>
              </a:rPr>
              <a:t>числа, </a:t>
            </a:r>
            <a:r>
              <a:rPr lang="ru-RU" sz="2800" b="1" dirty="0" err="1">
                <a:solidFill>
                  <a:srgbClr val="7030A0"/>
                </a:solidFill>
              </a:rPr>
              <a:t>записані</a:t>
            </a:r>
            <a:r>
              <a:rPr lang="ru-RU" sz="2800" b="1" dirty="0">
                <a:solidFill>
                  <a:srgbClr val="7030A0"/>
                </a:solidFill>
              </a:rPr>
              <a:t> в </a:t>
            </a:r>
            <a:r>
              <a:rPr lang="ru-RU" sz="2800" b="1" dirty="0" err="1">
                <a:solidFill>
                  <a:srgbClr val="7030A0"/>
                </a:solidFill>
              </a:rPr>
              <a:t>нумераційній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таблиці</a:t>
            </a:r>
            <a:r>
              <a:rPr lang="ru-RU" sz="2800" b="1" dirty="0">
                <a:solidFill>
                  <a:srgbClr val="7030A0"/>
                </a:solidFill>
              </a:rPr>
              <a:t>. </a:t>
            </a:r>
            <a:r>
              <a:rPr lang="ru-RU" sz="2800" b="1" dirty="0" smtClean="0">
                <a:solidFill>
                  <a:srgbClr val="7030A0"/>
                </a:solidFill>
              </a:rPr>
              <a:t>Запишіть їх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63639" y="5973931"/>
            <a:ext cx="151836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/>
              <a:t>2</a:t>
            </a:r>
            <a:r>
              <a:rPr lang="ru-RU" sz="3200" b="1" dirty="0" smtClean="0"/>
              <a:t>7 329, </a:t>
            </a:r>
            <a:endParaRPr lang="ru-RU" sz="32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47465" y="6012360"/>
            <a:ext cx="151836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41 004, </a:t>
            </a:r>
            <a:endParaRPr lang="ru-RU" sz="32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952534" y="5973930"/>
            <a:ext cx="151836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54 070, </a:t>
            </a:r>
            <a:endParaRPr lang="ru-RU" sz="32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757271" y="5973929"/>
            <a:ext cx="142859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80 088.</a:t>
            </a:r>
            <a:endParaRPr lang="ru-RU" sz="3200" b="1" dirty="0"/>
          </a:p>
        </p:txBody>
      </p:sp>
      <p:pic>
        <p:nvPicPr>
          <p:cNvPr id="1026" name="Picture 2" descr="D:\4 клас\03 МАТЕМАТИКА\1 Листопад\2 Нумерація чисел у межах мільйона\2026-10-08_1425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12" y="1729296"/>
            <a:ext cx="10571707" cy="873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4 клас\03 МАТЕМАТИКА\1 Листопад\2 Нумерація чисел у межах мільйона\2026-10-08_1426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285" y="3717723"/>
            <a:ext cx="8407622" cy="230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727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763439" y="1441634"/>
            <a:ext cx="5319039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50 000 + 8000 + 400 + 30 + </a:t>
            </a:r>
            <a:r>
              <a:rPr lang="ru-RU" sz="3200" b="1" dirty="0" smtClean="0"/>
              <a:t>7 = </a:t>
            </a:r>
          </a:p>
          <a:p>
            <a:r>
              <a:rPr lang="ru-RU" sz="3200" b="1" dirty="0" smtClean="0"/>
              <a:t>40 </a:t>
            </a:r>
            <a:r>
              <a:rPr lang="ru-RU" sz="3200" b="1" dirty="0"/>
              <a:t>000 + 3000 + 900 + 70 </a:t>
            </a:r>
            <a:r>
              <a:rPr lang="ru-RU" sz="3200" b="1" dirty="0" smtClean="0"/>
              <a:t>=</a:t>
            </a:r>
          </a:p>
          <a:p>
            <a:r>
              <a:rPr lang="ru-RU" sz="3200" b="1" dirty="0" smtClean="0"/>
              <a:t>80 </a:t>
            </a:r>
            <a:r>
              <a:rPr lang="ru-RU" sz="3200" b="1" dirty="0"/>
              <a:t>000 + 5000 + 300 + 10 + </a:t>
            </a:r>
            <a:r>
              <a:rPr lang="ru-RU" sz="3200" b="1" dirty="0" smtClean="0"/>
              <a:t>3 = </a:t>
            </a:r>
          </a:p>
          <a:p>
            <a:r>
              <a:rPr lang="ru-RU" sz="3200" b="1" dirty="0" smtClean="0"/>
              <a:t>90 </a:t>
            </a:r>
            <a:r>
              <a:rPr lang="ru-RU" sz="3200" b="1" dirty="0"/>
              <a:t>000 + 9000 + 90 + </a:t>
            </a:r>
            <a:r>
              <a:rPr lang="ru-RU" sz="3200" b="1" dirty="0" smtClean="0"/>
              <a:t>9 =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50190"/>
            <a:ext cx="126749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Ст.55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№296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34233"/>
            <a:ext cx="10657184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/>
              <a:t>Запишіть </a:t>
            </a:r>
            <a:r>
              <a:rPr lang="ru-RU" sz="4000" b="1" dirty="0" err="1"/>
              <a:t>кожну</a:t>
            </a:r>
            <a:r>
              <a:rPr lang="ru-RU" sz="4000" b="1" dirty="0"/>
              <a:t> суму як одне число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D:\Картинки до тестів\Емоції Листя\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091" y="3211215"/>
            <a:ext cx="2874241" cy="293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238907" y="1441634"/>
            <a:ext cx="141256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58 437 </a:t>
            </a:r>
            <a:endParaRPr lang="ru-RU" sz="32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238907" y="2026409"/>
            <a:ext cx="141256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43 970 </a:t>
            </a:r>
            <a:endParaRPr lang="ru-RU" sz="32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238921" y="2626439"/>
            <a:ext cx="141256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85 313 </a:t>
            </a:r>
            <a:endParaRPr lang="ru-RU" sz="32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238921" y="3220262"/>
            <a:ext cx="141255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99 099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4 клас\03 МАТЕМАТИКА\1 Листопад\2 Нумерація чисел у межах мільйона\2026-10-08_1447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863" y="2781722"/>
            <a:ext cx="7724775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4 клас\03 МАТЕМАТИКА\1 Листопад\2 Нумерація чисел у межах мільйона\2026-10-08_1448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236" y="4039022"/>
            <a:ext cx="773430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4 клас\03 МАТЕМАТИКА\1 Листопад\2 Нумерація чисел у межах мільйона\2026-10-08_14495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404" y="5328860"/>
            <a:ext cx="7686675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50190"/>
            <a:ext cx="126749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Ст.55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№297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261443"/>
            <a:ext cx="10657184" cy="136815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/>
              <a:t>На </a:t>
            </a:r>
            <a:r>
              <a:rPr lang="ru-RU" sz="2800" b="1" dirty="0" err="1"/>
              <a:t>картках</a:t>
            </a:r>
            <a:r>
              <a:rPr lang="ru-RU" sz="2800" b="1" dirty="0"/>
              <a:t>, що стоять у ящиках, </a:t>
            </a:r>
            <a:r>
              <a:rPr lang="ru-RU" sz="2800" b="1" dirty="0" err="1"/>
              <a:t>записані</a:t>
            </a:r>
            <a:r>
              <a:rPr lang="ru-RU" sz="2800" b="1" dirty="0"/>
              <a:t> </a:t>
            </a:r>
            <a:r>
              <a:rPr lang="ru-RU" sz="2800" b="1" dirty="0" err="1" smtClean="0"/>
              <a:t>розрядні</a:t>
            </a:r>
            <a:r>
              <a:rPr lang="ru-RU" sz="2800" b="1" dirty="0" smtClean="0"/>
              <a:t> </a:t>
            </a:r>
            <a:r>
              <a:rPr lang="ru-RU" sz="2800" b="1" dirty="0"/>
              <a:t>числа — десятки </a:t>
            </a:r>
            <a:r>
              <a:rPr lang="ru-RU" sz="2800" b="1" dirty="0" err="1"/>
              <a:t>тисяч</a:t>
            </a:r>
            <a:r>
              <a:rPr lang="ru-RU" sz="2800" b="1" dirty="0"/>
              <a:t>, тисячі, </a:t>
            </a:r>
            <a:r>
              <a:rPr lang="ru-RU" sz="2800" b="1" dirty="0" err="1"/>
              <a:t>сотні</a:t>
            </a:r>
            <a:r>
              <a:rPr lang="ru-RU" sz="2800" b="1" dirty="0"/>
              <a:t>, десятки, </a:t>
            </a:r>
            <a:r>
              <a:rPr lang="ru-RU" sz="2800" b="1" dirty="0" err="1"/>
              <a:t>одиниці</a:t>
            </a:r>
            <a:r>
              <a:rPr lang="ru-RU" sz="2800" b="1" dirty="0"/>
              <a:t>. </a:t>
            </a:r>
            <a:r>
              <a:rPr lang="ru-RU" sz="2800" b="1" dirty="0" err="1" smtClean="0"/>
              <a:t>Назвіть</a:t>
            </a:r>
            <a:r>
              <a:rPr lang="ru-RU" sz="2800" b="1" dirty="0" smtClean="0"/>
              <a:t> </a:t>
            </a:r>
            <a:r>
              <a:rPr lang="ru-RU" sz="2800" b="1" dirty="0" err="1"/>
              <a:t>кольори</a:t>
            </a:r>
            <a:r>
              <a:rPr lang="ru-RU" sz="2800" b="1" dirty="0"/>
              <a:t> </a:t>
            </a:r>
            <a:r>
              <a:rPr lang="ru-RU" sz="2800" b="1" dirty="0" err="1"/>
              <a:t>карток</a:t>
            </a:r>
            <a:r>
              <a:rPr lang="ru-RU" sz="2800" b="1" dirty="0"/>
              <a:t> кожного </a:t>
            </a:r>
            <a:r>
              <a:rPr lang="ru-RU" sz="2800" b="1" dirty="0" err="1"/>
              <a:t>розряду</a:t>
            </a:r>
            <a:r>
              <a:rPr lang="ru-RU" sz="2800" b="1" dirty="0"/>
              <a:t>.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10871" y="4806797"/>
            <a:ext cx="151836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36 501, </a:t>
            </a:r>
            <a:endParaRPr lang="ru-RU" sz="32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836447" y="3468755"/>
            <a:ext cx="130997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2 586, </a:t>
            </a:r>
            <a:endParaRPr lang="ru-RU" sz="32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717825" y="4830564"/>
            <a:ext cx="142539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34 073,</a:t>
            </a:r>
            <a:endParaRPr lang="ru-RU" sz="3200" b="1" dirty="0"/>
          </a:p>
        </p:txBody>
      </p:sp>
      <p:pic>
        <p:nvPicPr>
          <p:cNvPr id="2050" name="Picture 2" descr="D:\4 клас\03 МАТЕМАТИКА\1 Листопад\2 Нумерація чисел у межах мільйона\2026-10-08_14455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440" y="1672538"/>
            <a:ext cx="715327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442489" y="1658951"/>
            <a:ext cx="3666747" cy="304698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7030A0"/>
                </a:solidFill>
              </a:rPr>
              <a:t>Кожна</a:t>
            </a:r>
            <a:r>
              <a:rPr lang="ru-RU" sz="2400" dirty="0">
                <a:solidFill>
                  <a:srgbClr val="7030A0"/>
                </a:solidFill>
              </a:rPr>
              <a:t> </a:t>
            </a:r>
            <a:r>
              <a:rPr lang="ru-RU" sz="2400" dirty="0" err="1">
                <a:solidFill>
                  <a:srgbClr val="7030A0"/>
                </a:solidFill>
              </a:rPr>
              <a:t>дитина</a:t>
            </a:r>
            <a:r>
              <a:rPr lang="ru-RU" sz="2400" dirty="0">
                <a:solidFill>
                  <a:srgbClr val="7030A0"/>
                </a:solidFill>
              </a:rPr>
              <a:t> взяла </a:t>
            </a:r>
            <a:r>
              <a:rPr lang="ru-RU" sz="2400" dirty="0" err="1">
                <a:solidFill>
                  <a:srgbClr val="7030A0"/>
                </a:solidFill>
              </a:rPr>
              <a:t>чотири</a:t>
            </a:r>
            <a:r>
              <a:rPr lang="ru-RU" sz="2400" dirty="0">
                <a:solidFill>
                  <a:srgbClr val="7030A0"/>
                </a:solidFill>
              </a:rPr>
              <a:t> будь-які </a:t>
            </a:r>
            <a:r>
              <a:rPr lang="ru-RU" sz="2400" dirty="0" err="1">
                <a:solidFill>
                  <a:srgbClr val="7030A0"/>
                </a:solidFill>
              </a:rPr>
              <a:t>картки</a:t>
            </a:r>
            <a:r>
              <a:rPr lang="ru-RU" sz="2400" dirty="0">
                <a:solidFill>
                  <a:srgbClr val="7030A0"/>
                </a:solidFill>
              </a:rPr>
              <a:t>. </a:t>
            </a:r>
            <a:r>
              <a:rPr lang="ru-RU" sz="2400" dirty="0" smtClean="0">
                <a:solidFill>
                  <a:srgbClr val="7030A0"/>
                </a:solidFill>
              </a:rPr>
              <a:t>Розгляньте </a:t>
            </a:r>
            <a:r>
              <a:rPr lang="ru-RU" sz="2400" dirty="0">
                <a:solidFill>
                  <a:srgbClr val="7030A0"/>
                </a:solidFill>
              </a:rPr>
              <a:t>малюнки й </a:t>
            </a:r>
            <a:r>
              <a:rPr lang="ru-RU" sz="2400" dirty="0" err="1" smtClean="0">
                <a:solidFill>
                  <a:srgbClr val="7030A0"/>
                </a:solidFill>
              </a:rPr>
              <a:t>визначте</a:t>
            </a:r>
            <a:r>
              <a:rPr lang="ru-RU" sz="2400" dirty="0" smtClean="0">
                <a:solidFill>
                  <a:srgbClr val="7030A0"/>
                </a:solidFill>
              </a:rPr>
              <a:t>, </a:t>
            </a:r>
            <a:r>
              <a:rPr lang="ru-RU" sz="2400" dirty="0">
                <a:solidFill>
                  <a:srgbClr val="7030A0"/>
                </a:solidFill>
              </a:rPr>
              <a:t>яке число </a:t>
            </a:r>
            <a:r>
              <a:rPr lang="ru-RU" sz="2400" dirty="0" err="1" smtClean="0">
                <a:solidFill>
                  <a:srgbClr val="7030A0"/>
                </a:solidFill>
              </a:rPr>
              <a:t>утворилось</a:t>
            </a:r>
            <a:r>
              <a:rPr lang="ru-RU" sz="2400" dirty="0" smtClean="0">
                <a:solidFill>
                  <a:srgbClr val="7030A0"/>
                </a:solidFill>
              </a:rPr>
              <a:t> </a:t>
            </a:r>
            <a:r>
              <a:rPr lang="ru-RU" sz="2400" dirty="0">
                <a:solidFill>
                  <a:srgbClr val="7030A0"/>
                </a:solidFill>
              </a:rPr>
              <a:t>у кожного. </a:t>
            </a:r>
            <a:r>
              <a:rPr lang="ru-RU" sz="2400" dirty="0" smtClean="0">
                <a:solidFill>
                  <a:srgbClr val="7030A0"/>
                </a:solidFill>
              </a:rPr>
              <a:t>Запишіть </a:t>
            </a:r>
            <a:r>
              <a:rPr lang="ru-RU" sz="2400" dirty="0">
                <a:solidFill>
                  <a:srgbClr val="7030A0"/>
                </a:solidFill>
              </a:rPr>
              <a:t>ці числа в рядок. У </a:t>
            </a:r>
            <a:r>
              <a:rPr lang="ru-RU" sz="2400" dirty="0" err="1">
                <a:solidFill>
                  <a:srgbClr val="7030A0"/>
                </a:solidFill>
              </a:rPr>
              <a:t>другий</a:t>
            </a:r>
            <a:r>
              <a:rPr lang="ru-RU" sz="2400" dirty="0">
                <a:solidFill>
                  <a:srgbClr val="7030A0"/>
                </a:solidFill>
              </a:rPr>
              <a:t> рядок </a:t>
            </a:r>
            <a:r>
              <a:rPr lang="ru-RU" sz="2400" dirty="0" smtClean="0">
                <a:solidFill>
                  <a:srgbClr val="7030A0"/>
                </a:solidFill>
              </a:rPr>
              <a:t>запишіть </a:t>
            </a:r>
            <a:r>
              <a:rPr lang="ru-RU" sz="2400" dirty="0">
                <a:solidFill>
                  <a:srgbClr val="7030A0"/>
                </a:solidFill>
              </a:rPr>
              <a:t>числа, на 1 </a:t>
            </a:r>
            <a:r>
              <a:rPr lang="ru-RU" sz="2400" dirty="0" err="1">
                <a:solidFill>
                  <a:srgbClr val="7030A0"/>
                </a:solidFill>
              </a:rPr>
              <a:t>більші</a:t>
            </a:r>
            <a:r>
              <a:rPr lang="ru-RU" sz="2400" dirty="0">
                <a:solidFill>
                  <a:srgbClr val="7030A0"/>
                </a:solidFill>
              </a:rPr>
              <a:t>.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87975" y="3454247"/>
            <a:ext cx="151836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53 750, </a:t>
            </a:r>
            <a:endParaRPr lang="ru-RU" sz="32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763271" y="6186497"/>
            <a:ext cx="151836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70 851, </a:t>
            </a:r>
            <a:endParaRPr lang="ru-RU" sz="32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870225" y="6210264"/>
            <a:ext cx="142539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95 033,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3160136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7" grpId="0" animBg="1"/>
      <p:bldP spid="10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906008" y="1750671"/>
            <a:ext cx="7356405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100 + а = 103 </a:t>
            </a:r>
            <a:r>
              <a:rPr lang="ru-RU" sz="3200" b="1" dirty="0" smtClean="0"/>
              <a:t>            1000 </a:t>
            </a:r>
            <a:r>
              <a:rPr lang="ru-RU" sz="3200" b="1" dirty="0"/>
              <a:t>+ 500 + с = </a:t>
            </a:r>
            <a:r>
              <a:rPr lang="ru-RU" sz="3200" b="1" dirty="0" smtClean="0"/>
              <a:t>1507</a:t>
            </a:r>
          </a:p>
          <a:p>
            <a:r>
              <a:rPr lang="uk-UA" sz="3200" b="1" dirty="0" smtClean="0"/>
              <a:t>а =                                 с = </a:t>
            </a:r>
            <a:endParaRPr lang="ru-RU" sz="3200" b="1" dirty="0" smtClean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094090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Ст.56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№298-299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333450"/>
            <a:ext cx="1047128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b="1" dirty="0" err="1" smtClean="0"/>
              <a:t>Виконайте</a:t>
            </a:r>
            <a:r>
              <a:rPr lang="ru-RU" sz="3600" b="1" dirty="0" smtClean="0"/>
              <a:t> завдання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098359" y="2239949"/>
            <a:ext cx="5090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7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609633" y="2243114"/>
            <a:ext cx="443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84446" y="4221882"/>
            <a:ext cx="1025231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72 : 6 : </a:t>
            </a:r>
            <a:r>
              <a:rPr lang="ru-RU" sz="3200" b="1" dirty="0" smtClean="0"/>
              <a:t>4 =                  27 </a:t>
            </a:r>
            <a:r>
              <a:rPr lang="ru-RU" sz="3200" b="1" dirty="0"/>
              <a:t>: 9 : 3 </a:t>
            </a:r>
            <a:r>
              <a:rPr lang="ru-RU" sz="3200" b="1" dirty="0" smtClean="0"/>
              <a:t>=</a:t>
            </a:r>
            <a:r>
              <a:rPr lang="ru-RU" sz="3200" b="1" dirty="0"/>
              <a:t> </a:t>
            </a:r>
            <a:r>
              <a:rPr lang="ru-RU" sz="3200" b="1" dirty="0" smtClean="0"/>
              <a:t>                  628 </a:t>
            </a:r>
            <a:r>
              <a:rPr lang="ru-RU" sz="3200" b="1" dirty="0"/>
              <a:t>+ 294 </a:t>
            </a:r>
            <a:r>
              <a:rPr lang="ru-RU" sz="3200" b="1" dirty="0" smtClean="0"/>
              <a:t>=</a:t>
            </a:r>
          </a:p>
          <a:p>
            <a:endParaRPr lang="ru-RU" sz="3200" b="1" dirty="0" smtClean="0"/>
          </a:p>
          <a:p>
            <a:r>
              <a:rPr lang="ru-RU" sz="3200" b="1" dirty="0" smtClean="0"/>
              <a:t>12 </a:t>
            </a:r>
            <a:r>
              <a:rPr lang="ru-RU" sz="3200" b="1" dirty="0"/>
              <a:t>· 5 : 10 </a:t>
            </a:r>
            <a:r>
              <a:rPr lang="ru-RU" sz="3200" b="1" dirty="0" smtClean="0"/>
              <a:t>=                27 </a:t>
            </a:r>
            <a:r>
              <a:rPr lang="ru-RU" sz="3200" b="1" dirty="0"/>
              <a:t>: (9 : 3) </a:t>
            </a:r>
            <a:r>
              <a:rPr lang="ru-RU" sz="3200" b="1" dirty="0" smtClean="0"/>
              <a:t>=                904 </a:t>
            </a:r>
            <a:r>
              <a:rPr lang="ru-RU" sz="3200" b="1" dirty="0"/>
              <a:t>– 376 </a:t>
            </a:r>
            <a:r>
              <a:rPr lang="ru-RU" sz="3200" b="1" dirty="0" smtClean="0"/>
              <a:t>=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30" name="Picture 2" descr="D:\Картинки до тестів\Емоції Листя\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335" y="1123195"/>
            <a:ext cx="2308421" cy="252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13768" y="1127555"/>
            <a:ext cx="4612440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Розв’яжіть </a:t>
            </a:r>
            <a:r>
              <a:rPr lang="ru-RU" sz="2800" b="1" dirty="0">
                <a:solidFill>
                  <a:srgbClr val="7030A0"/>
                </a:solidFill>
              </a:rPr>
              <a:t>рівняння </a:t>
            </a:r>
            <a:r>
              <a:rPr lang="ru-RU" sz="2800" b="1" dirty="0" err="1">
                <a:solidFill>
                  <a:srgbClr val="7030A0"/>
                </a:solidFill>
              </a:rPr>
              <a:t>усно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247449" y="3779005"/>
            <a:ext cx="7243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816934" y="4190419"/>
            <a:ext cx="6061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249806" y="4775194"/>
            <a:ext cx="7574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60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839680" y="5177027"/>
            <a:ext cx="5833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9764439" y="4241196"/>
            <a:ext cx="886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922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9831783" y="5187658"/>
            <a:ext cx="1012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528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63033" y="3255785"/>
            <a:ext cx="4489857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Обчисліть вирази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560649" y="3779005"/>
            <a:ext cx="7243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3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130134" y="4190419"/>
            <a:ext cx="6061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395352" y="4741337"/>
            <a:ext cx="4867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3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433187" y="5175670"/>
            <a:ext cx="6061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9543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7" grpId="0"/>
      <p:bldP spid="24" grpId="0" animBg="1"/>
      <p:bldP spid="32" grpId="0"/>
      <p:bldP spid="36" grpId="0"/>
      <p:bldP spid="38" grpId="0"/>
      <p:bldP spid="39" grpId="0"/>
      <p:bldP spid="40" grpId="0"/>
      <p:bldP spid="41" grpId="0"/>
      <p:bldP spid="22" grpId="0" animBg="1"/>
      <p:bldP spid="23" grpId="0"/>
      <p:bldP spid="25" grpId="0"/>
      <p:bldP spid="26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906" y="384071"/>
            <a:ext cx="1883701" cy="2000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64118" y="405458"/>
            <a:ext cx="8279882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smtClean="0"/>
              <a:t>Розв’яжіть задачу </a:t>
            </a:r>
            <a:r>
              <a:rPr lang="ru-RU" sz="3600" b="1" dirty="0" err="1" smtClean="0"/>
              <a:t>виразом</a:t>
            </a:r>
            <a:endParaRPr lang="ru-RU" sz="36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Ст.56 </a:t>
            </a:r>
            <a:endParaRPr lang="uk-UA" sz="240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№300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64118" y="999750"/>
            <a:ext cx="8324257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Для </a:t>
            </a:r>
            <a:r>
              <a:rPr lang="ru-RU" sz="2800" b="1" dirty="0" err="1"/>
              <a:t>шкільної</a:t>
            </a:r>
            <a:r>
              <a:rPr lang="ru-RU" sz="2800" b="1" dirty="0"/>
              <a:t> </a:t>
            </a:r>
            <a:r>
              <a:rPr lang="ru-RU" sz="2800" b="1" dirty="0" err="1"/>
              <a:t>їдальні</a:t>
            </a:r>
            <a:r>
              <a:rPr lang="ru-RU" sz="2800" b="1" dirty="0"/>
              <a:t> закупили 1000 </a:t>
            </a:r>
            <a:r>
              <a:rPr lang="ru-RU" sz="2800" b="1" dirty="0" err="1"/>
              <a:t>пакетів</a:t>
            </a:r>
            <a:r>
              <a:rPr lang="ru-RU" sz="2800" b="1" dirty="0"/>
              <a:t> соку. Щодня </a:t>
            </a:r>
            <a:r>
              <a:rPr lang="ru-RU" sz="2800" b="1" dirty="0" err="1"/>
              <a:t>витрачали</a:t>
            </a:r>
            <a:r>
              <a:rPr lang="ru-RU" sz="2800" b="1" dirty="0"/>
              <a:t> по 68 </a:t>
            </a:r>
            <a:r>
              <a:rPr lang="ru-RU" sz="2800" b="1" dirty="0" err="1"/>
              <a:t>пакетів</a:t>
            </a:r>
            <a:r>
              <a:rPr lang="ru-RU" sz="2800" b="1" dirty="0"/>
              <a:t>. Скільки </a:t>
            </a:r>
            <a:r>
              <a:rPr lang="ru-RU" sz="2800" b="1" dirty="0" err="1"/>
              <a:t>пакетів</a:t>
            </a:r>
            <a:r>
              <a:rPr lang="ru-RU" sz="2800" b="1" dirty="0"/>
              <a:t> соку </a:t>
            </a:r>
            <a:r>
              <a:rPr lang="ru-RU" sz="2800" b="1" dirty="0" err="1"/>
              <a:t>залишиться</a:t>
            </a:r>
            <a:r>
              <a:rPr lang="ru-RU" sz="2800" b="1" dirty="0"/>
              <a:t> після 10 </a:t>
            </a:r>
            <a:r>
              <a:rPr lang="ru-RU" sz="2800" b="1" dirty="0" err="1"/>
              <a:t>днів</a:t>
            </a:r>
            <a:r>
              <a:rPr lang="ru-RU" sz="2800" b="1" dirty="0"/>
              <a:t> роботи </a:t>
            </a:r>
            <a:r>
              <a:rPr lang="ru-RU" sz="2800" b="1" dirty="0" err="1"/>
              <a:t>їдальні</a:t>
            </a:r>
            <a:r>
              <a:rPr lang="ru-RU" sz="2800" b="1" dirty="0"/>
              <a:t>?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30557" y="4491340"/>
            <a:ext cx="183063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Відповідь</a:t>
            </a:r>
            <a:r>
              <a:rPr lang="ru-RU" sz="3200" b="1" dirty="0" smtClean="0"/>
              <a:t>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03225" y="5157986"/>
            <a:ext cx="388191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320п. соку </a:t>
            </a:r>
            <a:r>
              <a:rPr lang="ru-RU" sz="2800" b="1" dirty="0" err="1" smtClean="0"/>
              <a:t>залишилося</a:t>
            </a:r>
            <a:r>
              <a:rPr lang="ru-RU" sz="2800" b="1" dirty="0" smtClean="0"/>
              <a:t>.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40950" y="2436821"/>
            <a:ext cx="3395652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</a:rPr>
              <a:t>Закуп – 1.000 п.</a:t>
            </a:r>
          </a:p>
          <a:p>
            <a:r>
              <a:rPr lang="uk-UA" sz="2800" b="1" dirty="0" err="1" smtClean="0">
                <a:solidFill>
                  <a:schemeClr val="bg1"/>
                </a:solidFill>
              </a:rPr>
              <a:t>Витр</a:t>
            </a:r>
            <a:r>
              <a:rPr lang="uk-UA" sz="2800" b="1" dirty="0" smtClean="0">
                <a:solidFill>
                  <a:schemeClr val="bg1"/>
                </a:solidFill>
              </a:rPr>
              <a:t> </a:t>
            </a:r>
            <a:r>
              <a:rPr lang="uk-UA" sz="2800" b="1" dirty="0">
                <a:solidFill>
                  <a:schemeClr val="bg1"/>
                </a:solidFill>
              </a:rPr>
              <a:t>– 10дн</a:t>
            </a:r>
            <a:r>
              <a:rPr lang="uk-UA" sz="2800" b="1" dirty="0" smtClean="0">
                <a:solidFill>
                  <a:schemeClr val="bg1"/>
                </a:solidFill>
              </a:rPr>
              <a:t>. по 68п. </a:t>
            </a:r>
          </a:p>
          <a:p>
            <a:r>
              <a:rPr lang="uk-UA" sz="2800" b="1" dirty="0" smtClean="0">
                <a:solidFill>
                  <a:schemeClr val="bg1"/>
                </a:solidFill>
              </a:rPr>
              <a:t>Залиш – ? п. </a:t>
            </a:r>
            <a:endParaRPr lang="ru-RU" sz="2800" b="1" dirty="0" smtClean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38040" y="3879938"/>
            <a:ext cx="364629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1.000 – 68 </a:t>
            </a:r>
            <a:r>
              <a:rPr lang="ru-RU" sz="2800" b="1" dirty="0" smtClean="0">
                <a:solidFill>
                  <a:schemeClr val="bg1"/>
                </a:solidFill>
                <a:latin typeface="Calibri"/>
                <a:cs typeface="Calibri"/>
              </a:rPr>
              <a:t>∙ 10 </a:t>
            </a:r>
            <a:r>
              <a:rPr lang="ru-RU" sz="2800" b="1" dirty="0" smtClean="0">
                <a:solidFill>
                  <a:schemeClr val="bg1"/>
                </a:solidFill>
              </a:rPr>
              <a:t>=</a:t>
            </a:r>
            <a:endParaRPr lang="ru-RU" sz="2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3132558" y="3826384"/>
            <a:ext cx="1296144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320(п.)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292155" y="3573810"/>
            <a:ext cx="784404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680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82067" y="1197546"/>
            <a:ext cx="6192688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Складіть </a:t>
            </a:r>
            <a:r>
              <a:rPr lang="ru-RU" sz="2400" b="1" dirty="0">
                <a:solidFill>
                  <a:srgbClr val="7030A0"/>
                </a:solidFill>
              </a:rPr>
              <a:t>до неї три </a:t>
            </a:r>
            <a:r>
              <a:rPr lang="ru-RU" sz="2400" b="1" dirty="0" err="1">
                <a:solidFill>
                  <a:srgbClr val="7030A0"/>
                </a:solidFill>
              </a:rPr>
              <a:t>обернені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задачі</a:t>
            </a:r>
            <a:r>
              <a:rPr lang="ru-RU" sz="2400" b="1" dirty="0">
                <a:solidFill>
                  <a:srgbClr val="7030A0"/>
                </a:solidFill>
              </a:rPr>
              <a:t>, </a:t>
            </a:r>
            <a:r>
              <a:rPr lang="ru-RU" sz="2400" b="1" dirty="0" err="1">
                <a:solidFill>
                  <a:srgbClr val="7030A0"/>
                </a:solidFill>
              </a:rPr>
              <a:t>скориставшися</a:t>
            </a:r>
            <a:r>
              <a:rPr lang="ru-RU" sz="2400" b="1" dirty="0">
                <a:solidFill>
                  <a:srgbClr val="7030A0"/>
                </a:solidFill>
              </a:rPr>
              <a:t> схемами їх короткого запису</a:t>
            </a:r>
          </a:p>
        </p:txBody>
      </p:sp>
      <p:pic>
        <p:nvPicPr>
          <p:cNvPr id="1026" name="Picture 2" descr="D:\4 клас\03 МАТЕМАТИКА\1 Листопад\2 Нумерація чисел у межах мільйона\2026-10-08_2134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682" y="2498681"/>
            <a:ext cx="3916183" cy="1268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4 клас\03 МАТЕМАТИКА\1 Листопад\2 Нумерація чисел у межах мільйона\2026-10-08_2134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682" y="3839348"/>
            <a:ext cx="3803580" cy="1306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4 клас\03 МАТЕМАТИКА\1 Листопад\2 Нумерація чисел у межах мільйона\2026-10-08_21350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702" y="5302002"/>
            <a:ext cx="3860163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27863" y="2482477"/>
            <a:ext cx="1204176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FF0000"/>
                </a:solidFill>
              </a:rPr>
              <a:t>1.000 п.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532486" y="2847647"/>
            <a:ext cx="495649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10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829368" y="3328169"/>
            <a:ext cx="1021609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320п.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955639" y="3244083"/>
            <a:ext cx="397962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(1.000 – 320) </a:t>
            </a:r>
            <a:r>
              <a:rPr lang="ru-RU" sz="2800" b="1" dirty="0" smtClean="0">
                <a:solidFill>
                  <a:schemeClr val="bg1"/>
                </a:solidFill>
                <a:latin typeface="Calibri"/>
                <a:cs typeface="Calibri"/>
              </a:rPr>
              <a:t>: 10 </a:t>
            </a:r>
            <a:r>
              <a:rPr lang="ru-RU" sz="2800" b="1" dirty="0" smtClean="0">
                <a:solidFill>
                  <a:schemeClr val="bg1"/>
                </a:solidFill>
              </a:rPr>
              <a:t>=</a:t>
            </a:r>
            <a:endParaRPr lang="ru-RU" sz="24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8796173" y="2871382"/>
            <a:ext cx="784404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680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0876850" y="3230475"/>
            <a:ext cx="1058416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68(п.)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471312" y="3821816"/>
            <a:ext cx="1204176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FF0000"/>
                </a:solidFill>
              </a:rPr>
              <a:t>1.000 п.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355328" y="4261925"/>
            <a:ext cx="495649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68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930547" y="4696321"/>
            <a:ext cx="1051921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320п.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910741" y="4665543"/>
            <a:ext cx="415795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(1.000 – 320) </a:t>
            </a:r>
            <a:r>
              <a:rPr lang="ru-RU" sz="2800" b="1" dirty="0" smtClean="0">
                <a:solidFill>
                  <a:schemeClr val="bg1"/>
                </a:solidFill>
                <a:latin typeface="Calibri"/>
                <a:cs typeface="Calibri"/>
              </a:rPr>
              <a:t>: 68 </a:t>
            </a:r>
            <a:r>
              <a:rPr lang="ru-RU" sz="2800" b="1" dirty="0" smtClean="0">
                <a:solidFill>
                  <a:schemeClr val="bg1"/>
                </a:solidFill>
              </a:rPr>
              <a:t>=</a:t>
            </a:r>
            <a:endParaRPr lang="ru-RU" sz="24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8684319" y="4229730"/>
            <a:ext cx="784404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680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0831951" y="4651935"/>
            <a:ext cx="1352111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10(</a:t>
            </a:r>
            <a:r>
              <a:rPr lang="ru-RU" sz="2800" b="1" dirty="0" err="1" smtClean="0">
                <a:solidFill>
                  <a:srgbClr val="FFFF00"/>
                </a:solidFill>
              </a:rPr>
              <a:t>дн</a:t>
            </a:r>
            <a:r>
              <a:rPr lang="ru-RU" sz="2800" b="1" dirty="0" smtClean="0">
                <a:solidFill>
                  <a:srgbClr val="FFFF00"/>
                </a:solidFill>
              </a:rPr>
              <a:t>.)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604198" y="5560660"/>
            <a:ext cx="792089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68п</a:t>
            </a:r>
            <a:r>
              <a:rPr lang="uk-UA" sz="2400" b="1" dirty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223487" y="5543014"/>
            <a:ext cx="495649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10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581543" y="5939775"/>
            <a:ext cx="1021609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320п.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675488" y="5978827"/>
            <a:ext cx="415795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320 + </a:t>
            </a:r>
            <a:r>
              <a:rPr lang="ru-RU" sz="2800" b="1" dirty="0" smtClean="0">
                <a:solidFill>
                  <a:schemeClr val="bg1"/>
                </a:solidFill>
                <a:latin typeface="Calibri"/>
                <a:cs typeface="Calibri"/>
              </a:rPr>
              <a:t>68 ∙ 10 </a:t>
            </a:r>
            <a:r>
              <a:rPr lang="ru-RU" sz="2800" b="1" dirty="0" smtClean="0">
                <a:solidFill>
                  <a:schemeClr val="bg1"/>
                </a:solidFill>
              </a:rPr>
              <a:t>=</a:t>
            </a:r>
            <a:endParaRPr lang="ru-RU" sz="24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8723166" y="5529882"/>
            <a:ext cx="784404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680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9920641" y="5978827"/>
            <a:ext cx="1788013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1.000(</a:t>
            </a:r>
            <a:r>
              <a:rPr lang="ru-RU" sz="2800" b="1" dirty="0" err="1" smtClean="0">
                <a:solidFill>
                  <a:srgbClr val="FFFF00"/>
                </a:solidFill>
              </a:rPr>
              <a:t>дн</a:t>
            </a:r>
            <a:r>
              <a:rPr lang="ru-RU" sz="2800" b="1" dirty="0" smtClean="0">
                <a:solidFill>
                  <a:srgbClr val="FFFF00"/>
                </a:solidFill>
              </a:rPr>
              <a:t>.)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897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2" grpId="0" animBg="1"/>
      <p:bldP spid="24" grpId="0" animBg="1"/>
      <p:bldP spid="31" grpId="0" animBg="1"/>
      <p:bldP spid="16" grpId="0" animBg="1"/>
      <p:bldP spid="28" grpId="0"/>
      <p:bldP spid="26" grpId="0"/>
      <p:bldP spid="3" grpId="0" animBg="1"/>
      <p:bldP spid="4" grpId="0" animBg="1"/>
      <p:bldP spid="20" grpId="0" animBg="1"/>
      <p:bldP spid="23" grpId="0" animBg="1"/>
      <p:bldP spid="25" grpId="0" animBg="1"/>
      <p:bldP spid="27" grpId="0"/>
      <p:bldP spid="29" grpId="0"/>
      <p:bldP spid="30" grpId="0" animBg="1"/>
      <p:bldP spid="32" grpId="0" animBg="1"/>
      <p:bldP spid="33" grpId="0" animBg="1"/>
      <p:bldP spid="34" grpId="0" animBg="1"/>
      <p:bldP spid="35" grpId="0"/>
      <p:bldP spid="36" grpId="0"/>
      <p:bldP spid="37" grpId="0" animBg="1"/>
      <p:bldP spid="39" grpId="0" animBg="1"/>
      <p:bldP spid="40" grpId="0" animBg="1"/>
      <p:bldP spid="41" grpId="0" animBg="1"/>
      <p:bldP spid="42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61879" y="405458"/>
            <a:ext cx="102971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21548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Ст.56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61878" y="1137161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427735" y="4206200"/>
            <a:ext cx="7742613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pic>
        <p:nvPicPr>
          <p:cNvPr id="3074" name="Picture 2" descr="D:\4 клас\03 МАТЕМАТИКА\1 Листопад\2 Нумерація чисел у межах мільйона\2026-10-08_1512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639" y="1148174"/>
            <a:ext cx="8710136" cy="2857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573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1545485" y="405458"/>
            <a:ext cx="9207245" cy="766653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Рефлексія. Вправа «Печиво від совенят»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98036" y="1766798"/>
            <a:ext cx="5702141" cy="3515017"/>
          </a:xfrm>
          <a:prstGeom prst="roundRect">
            <a:avLst/>
          </a:prstGeom>
          <a:effectLst>
            <a:softEdge rad="127000"/>
          </a:effectLst>
        </p:spPr>
      </p:pic>
      <p:pic>
        <p:nvPicPr>
          <p:cNvPr id="19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160" b="95847" l="9585" r="952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261998" y="3132260"/>
            <a:ext cx="3714172" cy="378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335516" y="749579"/>
            <a:ext cx="3567135" cy="363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8164900" y="741684"/>
            <a:ext cx="3348954" cy="341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8000442" y="3153457"/>
            <a:ext cx="3513412" cy="358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4A422E68-C715-41C5-BD9F-D4C4EE7F7FFA}"/>
              </a:ext>
            </a:extLst>
          </p:cNvPr>
          <p:cNvSpPr txBox="1"/>
          <p:nvPr/>
        </p:nvSpPr>
        <p:spPr>
          <a:xfrm>
            <a:off x="849021" y="4589316"/>
            <a:ext cx="25401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На </a:t>
            </a:r>
            <a:r>
              <a:rPr lang="uk-UA" sz="2800" b="1" dirty="0">
                <a:solidFill>
                  <a:schemeClr val="accent2">
                    <a:lumMod val="50000"/>
                  </a:schemeClr>
                </a:solidFill>
              </a:rPr>
              <a:t>уроці </a:t>
            </a:r>
          </a:p>
          <a:p>
            <a:pPr algn="ctr"/>
            <a:r>
              <a:rPr lang="uk-UA" sz="2800" b="1" dirty="0">
                <a:solidFill>
                  <a:schemeClr val="accent2">
                    <a:lumMod val="50000"/>
                  </a:schemeClr>
                </a:solidFill>
              </a:rPr>
              <a:t>я навчився/</a:t>
            </a:r>
          </a:p>
          <a:p>
            <a:pPr algn="ctr"/>
            <a:r>
              <a:rPr lang="uk-UA" sz="2800" b="1" dirty="0">
                <a:solidFill>
                  <a:schemeClr val="accent2">
                    <a:lumMod val="50000"/>
                  </a:schemeClr>
                </a:solidFill>
              </a:rPr>
              <a:t>навчилася…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AA5B367-759C-4656-8406-C6FEB2C4ADA9}"/>
              </a:ext>
            </a:extLst>
          </p:cNvPr>
          <p:cNvSpPr txBox="1"/>
          <p:nvPr/>
        </p:nvSpPr>
        <p:spPr>
          <a:xfrm>
            <a:off x="1195487" y="2061642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Найкраще </a:t>
            </a:r>
          </a:p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мені вдалося…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A8854B14-A831-4207-9DA7-F8B11852112C}"/>
              </a:ext>
            </a:extLst>
          </p:cNvPr>
          <p:cNvSpPr txBox="1"/>
          <p:nvPr/>
        </p:nvSpPr>
        <p:spPr>
          <a:xfrm>
            <a:off x="8508578" y="4485304"/>
            <a:ext cx="23576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Урок </a:t>
            </a:r>
          </a:p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завершую з настроєм…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9AA5B367-759C-4656-8406-C6FEB2C4ADA9}"/>
              </a:ext>
            </a:extLst>
          </p:cNvPr>
          <p:cNvSpPr txBox="1"/>
          <p:nvPr/>
        </p:nvSpPr>
        <p:spPr>
          <a:xfrm>
            <a:off x="8865201" y="2061642"/>
            <a:ext cx="20010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Я хотів би дізнатися про…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7132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14655</TotalTime>
  <Words>597</Words>
  <Application>Microsoft Office PowerPoint</Application>
  <PresentationFormat>Произвольный</PresentationFormat>
  <Paragraphs>158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1150</cp:revision>
  <dcterms:created xsi:type="dcterms:W3CDTF">2025-08-27T14:01:18Z</dcterms:created>
  <dcterms:modified xsi:type="dcterms:W3CDTF">2026-10-09T08:58:54Z</dcterms:modified>
</cp:coreProperties>
</file>