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5" r:id="rId4"/>
    <p:sldId id="260" r:id="rId5"/>
    <p:sldId id="266" r:id="rId6"/>
    <p:sldId id="267" r:id="rId7"/>
    <p:sldId id="264" r:id="rId8"/>
    <p:sldId id="263" r:id="rId9"/>
    <p:sldId id="272" r:id="rId10"/>
    <p:sldId id="273" r:id="rId11"/>
    <p:sldId id="274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1320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729D3-3922-474B-8B83-6610CC61937E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8DAA9-2D99-4EDA-B2A7-882268F866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4986382"/>
      </p:ext>
    </p:extLst>
  </p:cSld>
  <p:clrMapOvr>
    <a:masterClrMapping/>
  </p:clrMapOvr>
  <p:transition spd="med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729D3-3922-474B-8B83-6610CC61937E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8DAA9-2D99-4EDA-B2A7-882268F866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6808665"/>
      </p:ext>
    </p:extLst>
  </p:cSld>
  <p:clrMapOvr>
    <a:masterClrMapping/>
  </p:clrMapOvr>
  <p:transition spd="med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729D3-3922-474B-8B83-6610CC61937E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8DAA9-2D99-4EDA-B2A7-882268F866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8418426"/>
      </p:ext>
    </p:extLst>
  </p:cSld>
  <p:clrMapOvr>
    <a:masterClrMapping/>
  </p:clrMapOvr>
  <p:transition spd="med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729D3-3922-474B-8B83-6610CC61937E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8DAA9-2D99-4EDA-B2A7-882268F866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7171807"/>
      </p:ext>
    </p:extLst>
  </p:cSld>
  <p:clrMapOvr>
    <a:masterClrMapping/>
  </p:clrMapOvr>
  <p:transition spd="med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729D3-3922-474B-8B83-6610CC61937E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8DAA9-2D99-4EDA-B2A7-882268F866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3918182"/>
      </p:ext>
    </p:extLst>
  </p:cSld>
  <p:clrMapOvr>
    <a:masterClrMapping/>
  </p:clrMapOvr>
  <p:transition spd="med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729D3-3922-474B-8B83-6610CC61937E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8DAA9-2D99-4EDA-B2A7-882268F866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5181241"/>
      </p:ext>
    </p:extLst>
  </p:cSld>
  <p:clrMapOvr>
    <a:masterClrMapping/>
  </p:clrMapOvr>
  <p:transition spd="med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729D3-3922-474B-8B83-6610CC61937E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8DAA9-2D99-4EDA-B2A7-882268F866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1973281"/>
      </p:ext>
    </p:extLst>
  </p:cSld>
  <p:clrMapOvr>
    <a:masterClrMapping/>
  </p:clrMapOvr>
  <p:transition spd="med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729D3-3922-474B-8B83-6610CC61937E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8DAA9-2D99-4EDA-B2A7-882268F866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7474373"/>
      </p:ext>
    </p:extLst>
  </p:cSld>
  <p:clrMapOvr>
    <a:masterClrMapping/>
  </p:clrMapOvr>
  <p:transition spd="med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729D3-3922-474B-8B83-6610CC61937E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8DAA9-2D99-4EDA-B2A7-882268F866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8806"/>
      </p:ext>
    </p:extLst>
  </p:cSld>
  <p:clrMapOvr>
    <a:masterClrMapping/>
  </p:clrMapOvr>
  <p:transition spd="med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729D3-3922-474B-8B83-6610CC61937E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8DAA9-2D99-4EDA-B2A7-882268F866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8417871"/>
      </p:ext>
    </p:extLst>
  </p:cSld>
  <p:clrMapOvr>
    <a:masterClrMapping/>
  </p:clrMapOvr>
  <p:transition spd="med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729D3-3922-474B-8B83-6610CC61937E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8DAA9-2D99-4EDA-B2A7-882268F866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6915835"/>
      </p:ext>
    </p:extLst>
  </p:cSld>
  <p:clrMapOvr>
    <a:masterClrMapping/>
  </p:clrMapOvr>
  <p:transition spd="med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8729D3-3922-474B-8B83-6610CC61937E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78DAA9-2D99-4EDA-B2A7-882268F866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58605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>
    <p:wip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Relationship Id="rId9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23928" y="980728"/>
            <a:ext cx="4896544" cy="2443117"/>
          </a:xfrm>
          <a:prstGeom prst="roundRect">
            <a:avLst/>
          </a:prstGeom>
          <a:ln w="1905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uk-UA" sz="3200" b="1" dirty="0">
                <a:solidFill>
                  <a:schemeClr val="accent3">
                    <a:lumMod val="50000"/>
                  </a:schemeClr>
                </a:solidFill>
              </a:rPr>
              <a:t>«Моє ставлення </a:t>
            </a:r>
            <a:r>
              <a:rPr lang="uk-UA" sz="3200" b="1" dirty="0" smtClean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uk-UA" sz="3200" b="1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uk-UA" sz="3200" b="1" dirty="0" smtClean="0">
                <a:solidFill>
                  <a:schemeClr val="accent3">
                    <a:lumMod val="50000"/>
                  </a:schemeClr>
                </a:solidFill>
              </a:rPr>
              <a:t>до </a:t>
            </a:r>
            <a:r>
              <a:rPr lang="uk-UA" sz="3200" b="1" dirty="0">
                <a:solidFill>
                  <a:schemeClr val="accent3">
                    <a:lumMod val="50000"/>
                  </a:schemeClr>
                </a:solidFill>
              </a:rPr>
              <a:t>школи»</a:t>
            </a:r>
            <a:r>
              <a:rPr lang="uk-UA" sz="3200" b="1" i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uk-UA" sz="3200" b="1" i="1" dirty="0" smtClean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uk-UA" sz="3200" b="1" i="1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uk-UA" sz="3200" dirty="0" smtClean="0">
                <a:solidFill>
                  <a:schemeClr val="accent3">
                    <a:lumMod val="50000"/>
                  </a:schemeClr>
                </a:solidFill>
              </a:rPr>
              <a:t>Написання </a:t>
            </a:r>
            <a:r>
              <a:rPr lang="uk-UA" sz="3200" dirty="0">
                <a:solidFill>
                  <a:schemeClr val="accent3">
                    <a:lumMod val="50000"/>
                  </a:schemeClr>
                </a:solidFill>
              </a:rPr>
              <a:t>розповіді за одним із поданих зачинів. </a:t>
            </a:r>
            <a:endParaRPr lang="ru-RU" sz="32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860032" y="3933056"/>
            <a:ext cx="3096344" cy="1512168"/>
          </a:xfrm>
          <a:prstGeom prst="roundRect">
            <a:avLst/>
          </a:prstGeom>
          <a:ln w="1905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r>
              <a:rPr lang="uk-UA" b="1" dirty="0" smtClean="0">
                <a:solidFill>
                  <a:schemeClr val="accent3">
                    <a:lumMod val="50000"/>
                  </a:schemeClr>
                </a:solidFill>
              </a:rPr>
              <a:t>Урок розвитку мовлення </a:t>
            </a:r>
          </a:p>
          <a:p>
            <a:r>
              <a:rPr lang="uk-UA" b="1" dirty="0" smtClean="0">
                <a:solidFill>
                  <a:schemeClr val="accent3">
                    <a:lumMod val="50000"/>
                  </a:schemeClr>
                </a:solidFill>
              </a:rPr>
              <a:t>4 клас</a:t>
            </a:r>
            <a:endParaRPr lang="ru-RU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6" name="Picture 2" descr="D:\4 клас\1 УКР. МОВА\Розвиток мовлення\2022-09-07_11305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980728"/>
            <a:ext cx="3096344" cy="4598203"/>
          </a:xfrm>
          <a:prstGeom prst="roundRect">
            <a:avLst/>
          </a:prstGeom>
          <a:noFill/>
          <a:ln w="19050">
            <a:solidFill>
              <a:schemeClr val="accent3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0251091"/>
      </p:ext>
    </p:extLst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25860" y="260648"/>
            <a:ext cx="8229600" cy="792088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uk-UA" sz="3600" b="1" dirty="0" smtClean="0">
                <a:solidFill>
                  <a:schemeClr val="accent3">
                    <a:lumMod val="50000"/>
                  </a:schemeClr>
                </a:solidFill>
              </a:rPr>
              <a:t>Емоційне налаштування</a:t>
            </a:r>
            <a:endParaRPr lang="ru-RU" sz="36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736154" y="5229200"/>
            <a:ext cx="7417924" cy="1055608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2800" b="1" dirty="0" smtClean="0">
                <a:solidFill>
                  <a:schemeClr val="accent3">
                    <a:lumMod val="75000"/>
                  </a:schemeClr>
                </a:solidFill>
              </a:rPr>
              <a:t>Подумай, настрій якої ромашки співпадає з твоїм настроєм? Чому? </a:t>
            </a:r>
            <a:endParaRPr lang="ru-RU" sz="2800" b="1" i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621230" y="1312695"/>
            <a:ext cx="5400600" cy="337113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dirty="0"/>
              <a:t>— Наше гасло:</a:t>
            </a:r>
          </a:p>
          <a:p>
            <a:pPr algn="ctr"/>
            <a:r>
              <a:rPr lang="ru-RU" sz="3200" dirty="0" err="1"/>
              <a:t>Видумуй</a:t>
            </a:r>
            <a:r>
              <a:rPr lang="ru-RU" sz="3200" dirty="0"/>
              <a:t>, пробуй, твори! </a:t>
            </a:r>
          </a:p>
          <a:p>
            <a:pPr algn="ctr"/>
            <a:r>
              <a:rPr lang="ru-RU" sz="3200" dirty="0"/>
              <a:t>Розум, </a:t>
            </a:r>
            <a:r>
              <a:rPr lang="ru-RU" sz="3200" dirty="0" err="1"/>
              <a:t>фантазію</a:t>
            </a:r>
            <a:r>
              <a:rPr lang="ru-RU" sz="3200" dirty="0"/>
              <a:t> прояви!</a:t>
            </a:r>
          </a:p>
          <a:p>
            <a:pPr algn="ctr"/>
            <a:r>
              <a:rPr lang="ru-RU" sz="3200" dirty="0" err="1"/>
              <a:t>Активним</a:t>
            </a:r>
            <a:r>
              <a:rPr lang="ru-RU" sz="3200" dirty="0"/>
              <a:t> і </a:t>
            </a:r>
            <a:r>
              <a:rPr lang="ru-RU" sz="3200" dirty="0" err="1"/>
              <a:t>уважним</a:t>
            </a:r>
            <a:r>
              <a:rPr lang="ru-RU" sz="3200" dirty="0"/>
              <a:t> </a:t>
            </a:r>
            <a:r>
              <a:rPr lang="ru-RU" sz="3200" dirty="0" err="1"/>
              <a:t>бувай</a:t>
            </a:r>
            <a:endParaRPr lang="ru-RU" sz="3200" dirty="0"/>
          </a:p>
          <a:p>
            <a:pPr algn="ctr"/>
            <a:r>
              <a:rPr lang="ru-RU" sz="3200" dirty="0"/>
              <a:t>І про </a:t>
            </a:r>
            <a:r>
              <a:rPr lang="ru-RU" sz="3200" dirty="0" err="1"/>
              <a:t>кмітливість</a:t>
            </a:r>
            <a:r>
              <a:rPr lang="ru-RU" sz="3200" dirty="0"/>
              <a:t> не </a:t>
            </a:r>
            <a:r>
              <a:rPr lang="ru-RU" sz="3200" dirty="0" err="1"/>
              <a:t>забувай</a:t>
            </a:r>
            <a:r>
              <a:rPr lang="ru-RU" sz="3200" dirty="0"/>
              <a:t>!</a:t>
            </a:r>
          </a:p>
        </p:txBody>
      </p:sp>
      <p:pic>
        <p:nvPicPr>
          <p:cNvPr id="1026" name="Picture 2" descr="D:\Картинки до тестів\Ромашка замріяна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31" b="11445"/>
          <a:stretch/>
        </p:blipFill>
        <p:spPr bwMode="auto">
          <a:xfrm>
            <a:off x="193347" y="1995568"/>
            <a:ext cx="1572028" cy="2106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Скругленный прямоугольник 9"/>
          <p:cNvSpPr/>
          <p:nvPr/>
        </p:nvSpPr>
        <p:spPr>
          <a:xfrm>
            <a:off x="258278" y="4241157"/>
            <a:ext cx="1685303" cy="442674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2000" b="1" dirty="0" smtClean="0">
                <a:solidFill>
                  <a:schemeClr val="accent3">
                    <a:lumMod val="75000"/>
                  </a:schemeClr>
                </a:solidFill>
              </a:rPr>
              <a:t>мрійливий</a:t>
            </a:r>
            <a:endParaRPr lang="ru-RU" sz="2000" b="1" i="1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1027" name="Picture 3" descr="D:\Картинки до тестів\Ромашка зло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84" b="16631"/>
          <a:stretch/>
        </p:blipFill>
        <p:spPr bwMode="auto">
          <a:xfrm>
            <a:off x="1805990" y="1182937"/>
            <a:ext cx="1613882" cy="1876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Скругленный прямоугольник 11"/>
          <p:cNvSpPr/>
          <p:nvPr/>
        </p:nvSpPr>
        <p:spPr>
          <a:xfrm>
            <a:off x="1943581" y="3440937"/>
            <a:ext cx="1411275" cy="442674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2000" b="1" dirty="0" smtClean="0">
                <a:solidFill>
                  <a:schemeClr val="accent3">
                    <a:lumMod val="75000"/>
                  </a:schemeClr>
                </a:solidFill>
              </a:rPr>
              <a:t>злий</a:t>
            </a:r>
            <a:endParaRPr lang="ru-RU" sz="2000" b="1" i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732332" y="4330030"/>
            <a:ext cx="1464411" cy="442674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2000" b="1" dirty="0" smtClean="0">
                <a:solidFill>
                  <a:schemeClr val="accent3">
                    <a:lumMod val="75000"/>
                  </a:schemeClr>
                </a:solidFill>
              </a:rPr>
              <a:t>спокійний</a:t>
            </a:r>
            <a:endParaRPr lang="ru-RU" sz="2000" b="1" i="1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1029" name="Picture 5" descr="D:\Картинки до тестів\Ромашка подив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8" b="12757"/>
          <a:stretch/>
        </p:blipFill>
        <p:spPr bwMode="auto">
          <a:xfrm>
            <a:off x="5444159" y="1194573"/>
            <a:ext cx="1552427" cy="2025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Скругленный прямоугольник 15"/>
          <p:cNvSpPr/>
          <p:nvPr/>
        </p:nvSpPr>
        <p:spPr>
          <a:xfrm>
            <a:off x="5391502" y="3573016"/>
            <a:ext cx="1657742" cy="442674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2000" b="1" dirty="0" smtClean="0">
                <a:solidFill>
                  <a:schemeClr val="accent3">
                    <a:lumMod val="75000"/>
                  </a:schemeClr>
                </a:solidFill>
              </a:rPr>
              <a:t>здивований</a:t>
            </a:r>
            <a:endParaRPr lang="ru-RU" sz="2000" b="1" i="1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1030" name="Picture 6" descr="D:\Картинки до тестів\Ромашка посмішка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12041"/>
          <a:stretch/>
        </p:blipFill>
        <p:spPr bwMode="auto">
          <a:xfrm>
            <a:off x="7158526" y="1964706"/>
            <a:ext cx="1743075" cy="230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Скругленный прямоугольник 17"/>
          <p:cNvSpPr/>
          <p:nvPr/>
        </p:nvSpPr>
        <p:spPr>
          <a:xfrm>
            <a:off x="7398391" y="4330030"/>
            <a:ext cx="1263347" cy="442674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2000" b="1" dirty="0" smtClean="0">
                <a:solidFill>
                  <a:schemeClr val="accent3">
                    <a:lumMod val="75000"/>
                  </a:schemeClr>
                </a:solidFill>
              </a:rPr>
              <a:t>радісний</a:t>
            </a:r>
            <a:endParaRPr lang="ru-RU" sz="2000" b="1" i="1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1031" name="Picture 7" descr="D:\Картинки до тестів\Ромашка спокійна.pn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0" b="12450"/>
          <a:stretch/>
        </p:blipFill>
        <p:spPr bwMode="auto">
          <a:xfrm>
            <a:off x="3638122" y="2105278"/>
            <a:ext cx="1652832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6830015"/>
      </p:ext>
    </p:extLst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10" grpId="0" animBg="1"/>
      <p:bldP spid="12" grpId="0" animBg="1"/>
      <p:bldP spid="14" grpId="0" animBg="1"/>
      <p:bldP spid="16" grpId="0" animBg="1"/>
      <p:bldP spid="1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51520" y="404664"/>
            <a:ext cx="8229600" cy="720080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uk-UA" sz="4000" b="1" dirty="0" smtClean="0">
                <a:solidFill>
                  <a:schemeClr val="accent3">
                    <a:lumMod val="50000"/>
                  </a:schemeClr>
                </a:solidFill>
              </a:rPr>
              <a:t>Тема уроку</a:t>
            </a:r>
            <a:endParaRPr lang="ru-RU" sz="40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062076" y="1360129"/>
            <a:ext cx="4392488" cy="353943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Сьогодні на уроці ми будемо </a:t>
            </a:r>
            <a:r>
              <a:rPr lang="uk-UA" sz="2800" b="1" dirty="0">
                <a:solidFill>
                  <a:schemeClr val="accent3">
                    <a:lumMod val="50000"/>
                  </a:schemeClr>
                </a:solidFill>
              </a:rPr>
              <a:t>складати і за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писувати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висловлювання про школу за одним із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поданих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зачинів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. Будемо висловлювати припущення за світлинами</a:t>
            </a:r>
            <a:endParaRPr lang="ru-RU" sz="28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5" name="Picture 2" descr="D:\Картинки до тестів\!!!!Эсмира_512х512\_free_2024-01-13-17-30-26_0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145" y="1486323"/>
            <a:ext cx="3287043" cy="3287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7108272"/>
      </p:ext>
    </p:extLst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56948" y="283212"/>
            <a:ext cx="4680520" cy="596312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uk-UA" sz="3600" b="1" dirty="0" smtClean="0">
                <a:solidFill>
                  <a:schemeClr val="accent3">
                    <a:lumMod val="50000"/>
                  </a:schemeClr>
                </a:solidFill>
              </a:rPr>
              <a:t>Відгадайте </a:t>
            </a:r>
            <a:r>
              <a:rPr lang="uk-UA" sz="3600" b="1" dirty="0" smtClean="0">
                <a:solidFill>
                  <a:schemeClr val="accent3">
                    <a:lumMod val="50000"/>
                  </a:schemeClr>
                </a:solidFill>
              </a:rPr>
              <a:t>загадки</a:t>
            </a:r>
            <a:endParaRPr lang="ru-RU" sz="36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73039" y="819020"/>
            <a:ext cx="4128442" cy="173664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 err="1">
                <a:solidFill>
                  <a:srgbClr val="002060"/>
                </a:solidFill>
              </a:rPr>
              <a:t>Стоїть</a:t>
            </a: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b="1" dirty="0" err="1">
                <a:solidFill>
                  <a:srgbClr val="002060"/>
                </a:solidFill>
              </a:rPr>
              <a:t>вулик</a:t>
            </a: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b="1" dirty="0" err="1">
                <a:solidFill>
                  <a:srgbClr val="002060"/>
                </a:solidFill>
              </a:rPr>
              <a:t>придорожній</a:t>
            </a:r>
            <a:r>
              <a:rPr lang="ru-RU" sz="2400" b="1" dirty="0">
                <a:solidFill>
                  <a:srgbClr val="002060"/>
                </a:solidFill>
              </a:rPr>
              <a:t>,</a:t>
            </a:r>
            <a:br>
              <a:rPr lang="ru-RU" sz="2400" b="1" dirty="0">
                <a:solidFill>
                  <a:srgbClr val="002060"/>
                </a:solidFill>
              </a:rPr>
            </a:br>
            <a:r>
              <a:rPr lang="ru-RU" sz="2400" b="1" dirty="0" err="1">
                <a:solidFill>
                  <a:srgbClr val="002060"/>
                </a:solidFill>
              </a:rPr>
              <a:t>Уночі</a:t>
            </a: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b="1" dirty="0" err="1">
                <a:solidFill>
                  <a:srgbClr val="002060"/>
                </a:solidFill>
              </a:rPr>
              <a:t>завжди</a:t>
            </a: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b="1" dirty="0" err="1">
                <a:solidFill>
                  <a:srgbClr val="002060"/>
                </a:solidFill>
              </a:rPr>
              <a:t>порожній</a:t>
            </a:r>
            <a:r>
              <a:rPr lang="ru-RU" sz="2400" b="1" dirty="0" smtClean="0">
                <a:solidFill>
                  <a:srgbClr val="002060"/>
                </a:solidFill>
              </a:rPr>
              <a:t>.</a:t>
            </a:r>
          </a:p>
          <a:p>
            <a:pPr algn="ctr"/>
            <a:r>
              <a:rPr lang="uk-UA" sz="2400" b="1" dirty="0" smtClean="0">
                <a:solidFill>
                  <a:srgbClr val="002060"/>
                </a:solidFill>
              </a:rPr>
              <a:t>А удень </a:t>
            </a:r>
            <a:r>
              <a:rPr lang="uk-UA" sz="2400" b="1" dirty="0" err="1" smtClean="0">
                <a:solidFill>
                  <a:srgbClr val="002060"/>
                </a:solidFill>
              </a:rPr>
              <a:t>шумить</a:t>
            </a:r>
            <a:r>
              <a:rPr lang="uk-UA" sz="2400" b="1" dirty="0" smtClean="0">
                <a:solidFill>
                  <a:srgbClr val="002060"/>
                </a:solidFill>
              </a:rPr>
              <a:t>, гуде</a:t>
            </a:r>
          </a:p>
          <a:p>
            <a:pPr algn="ctr"/>
            <a:r>
              <a:rPr lang="uk-UA" sz="2400" b="1" dirty="0" smtClean="0">
                <a:solidFill>
                  <a:srgbClr val="002060"/>
                </a:solidFill>
              </a:rPr>
              <a:t>Всяк школяр туди іде.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067944" y="2019335"/>
            <a:ext cx="1224136" cy="51077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школа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0" name="Заголовок 3"/>
          <p:cNvSpPr txBox="1">
            <a:spLocks/>
          </p:cNvSpPr>
          <p:nvPr/>
        </p:nvSpPr>
        <p:spPr>
          <a:xfrm>
            <a:off x="283577" y="2632691"/>
            <a:ext cx="5871540" cy="40444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2400" b="1" dirty="0" smtClean="0">
                <a:solidFill>
                  <a:srgbClr val="0070C0"/>
                </a:solidFill>
              </a:rPr>
              <a:t>Які слова допомогли відгадати загадку?</a:t>
            </a: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91600" y="3090977"/>
            <a:ext cx="6368632" cy="51077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70C0"/>
                </a:solidFill>
              </a:rPr>
              <a:t>Чи </a:t>
            </a:r>
            <a:r>
              <a:rPr lang="ru-RU" sz="2400" b="1" dirty="0" smtClean="0">
                <a:solidFill>
                  <a:srgbClr val="0070C0"/>
                </a:solidFill>
              </a:rPr>
              <a:t>любите ви </a:t>
            </a:r>
            <a:r>
              <a:rPr lang="ru-RU" sz="2400" b="1" dirty="0" smtClean="0">
                <a:solidFill>
                  <a:srgbClr val="0070C0"/>
                </a:solidFill>
              </a:rPr>
              <a:t>свою школу? </a:t>
            </a:r>
            <a:r>
              <a:rPr lang="ru-RU" sz="2400" b="1" dirty="0" err="1" smtClean="0">
                <a:solidFill>
                  <a:srgbClr val="0070C0"/>
                </a:solidFill>
              </a:rPr>
              <a:t>Розкажіть</a:t>
            </a:r>
            <a:r>
              <a:rPr lang="ru-RU" sz="2400" b="1" dirty="0" smtClean="0">
                <a:solidFill>
                  <a:srgbClr val="0070C0"/>
                </a:solidFill>
              </a:rPr>
              <a:t> </a:t>
            </a:r>
            <a:r>
              <a:rPr lang="ru-RU" sz="2400" b="1" dirty="0" smtClean="0">
                <a:solidFill>
                  <a:srgbClr val="0070C0"/>
                </a:solidFill>
              </a:rPr>
              <a:t>про неї.</a:t>
            </a: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190241" y="3626008"/>
            <a:ext cx="4411240" cy="2553891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2400" b="1" dirty="0">
                <a:solidFill>
                  <a:srgbClr val="002060"/>
                </a:solidFill>
              </a:rPr>
              <a:t>Він великий, світлий, чистий.</a:t>
            </a:r>
            <a:endParaRPr lang="ru-RU" sz="2400" b="1" dirty="0">
              <a:solidFill>
                <a:srgbClr val="002060"/>
              </a:solidFill>
            </a:endParaRPr>
          </a:p>
          <a:p>
            <a:pPr algn="ctr"/>
            <a:r>
              <a:rPr lang="uk-UA" sz="2400" b="1" dirty="0">
                <a:solidFill>
                  <a:srgbClr val="002060"/>
                </a:solidFill>
              </a:rPr>
              <a:t>Сяють вікна </a:t>
            </a:r>
            <a:r>
              <a:rPr lang="uk-UA" sz="2400" b="1" dirty="0" err="1">
                <a:solidFill>
                  <a:srgbClr val="002060"/>
                </a:solidFill>
              </a:rPr>
              <a:t>променисто</a:t>
            </a:r>
            <a:r>
              <a:rPr lang="uk-UA" sz="2400" b="1" dirty="0">
                <a:solidFill>
                  <a:srgbClr val="002060"/>
                </a:solidFill>
              </a:rPr>
              <a:t>.</a:t>
            </a:r>
            <a:endParaRPr lang="ru-RU" sz="2400" b="1" dirty="0">
              <a:solidFill>
                <a:srgbClr val="002060"/>
              </a:solidFill>
            </a:endParaRPr>
          </a:p>
          <a:p>
            <a:pPr algn="ctr"/>
            <a:r>
              <a:rPr lang="uk-UA" sz="2400" b="1" dirty="0">
                <a:solidFill>
                  <a:srgbClr val="002060"/>
                </a:solidFill>
              </a:rPr>
              <a:t>Парти в три ряди стоять.</a:t>
            </a:r>
            <a:endParaRPr lang="ru-RU" sz="2400" b="1" dirty="0">
              <a:solidFill>
                <a:srgbClr val="002060"/>
              </a:solidFill>
            </a:endParaRPr>
          </a:p>
          <a:p>
            <a:pPr algn="ctr"/>
            <a:r>
              <a:rPr lang="uk-UA" sz="2400" b="1" dirty="0">
                <a:solidFill>
                  <a:srgbClr val="002060"/>
                </a:solidFill>
              </a:rPr>
              <a:t>Діти </a:t>
            </a:r>
            <a:r>
              <a:rPr lang="uk-UA" sz="2400" b="1" dirty="0" err="1">
                <a:solidFill>
                  <a:srgbClr val="002060"/>
                </a:solidFill>
              </a:rPr>
              <a:t>вчаться</a:t>
            </a:r>
            <a:r>
              <a:rPr lang="uk-UA" sz="2400" b="1" dirty="0">
                <a:solidFill>
                  <a:srgbClr val="002060"/>
                </a:solidFill>
              </a:rPr>
              <a:t> тут чудово.</a:t>
            </a:r>
            <a:endParaRPr lang="ru-RU" sz="2400" b="1" dirty="0">
              <a:solidFill>
                <a:srgbClr val="002060"/>
              </a:solidFill>
            </a:endParaRPr>
          </a:p>
          <a:p>
            <a:pPr algn="ctr"/>
            <a:r>
              <a:rPr lang="uk-UA" sz="2400" b="1" dirty="0">
                <a:solidFill>
                  <a:srgbClr val="002060"/>
                </a:solidFill>
              </a:rPr>
              <a:t>Хто вгадав уже із вас?</a:t>
            </a:r>
            <a:endParaRPr lang="ru-RU" sz="2400" b="1" dirty="0">
              <a:solidFill>
                <a:srgbClr val="002060"/>
              </a:solidFill>
            </a:endParaRPr>
          </a:p>
          <a:p>
            <a:pPr algn="ctr"/>
            <a:r>
              <a:rPr lang="uk-UA" sz="2400" b="1" dirty="0">
                <a:solidFill>
                  <a:srgbClr val="002060"/>
                </a:solidFill>
              </a:rPr>
              <a:t>Ну, звичайно, це — наш... </a:t>
            </a:r>
            <a:endParaRPr lang="ru-RU" sz="2400" b="1" dirty="0">
              <a:solidFill>
                <a:srgbClr val="002060"/>
              </a:solidFill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5250" y="3717032"/>
            <a:ext cx="3766391" cy="17281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2056" name="Picture 8" descr="https://zp.isuo.org/upload/school-photos/93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7382" y="283212"/>
            <a:ext cx="3132638" cy="234947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16" name="Скругленный прямоугольник 15"/>
          <p:cNvSpPr/>
          <p:nvPr/>
        </p:nvSpPr>
        <p:spPr>
          <a:xfrm>
            <a:off x="3956026" y="5189835"/>
            <a:ext cx="1008112" cy="51077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 err="1" smtClean="0">
                <a:solidFill>
                  <a:srgbClr val="002060"/>
                </a:solidFill>
              </a:rPr>
              <a:t>клас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4964138" y="5589240"/>
            <a:ext cx="3896437" cy="919401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2400" b="1" dirty="0" smtClean="0">
                <a:solidFill>
                  <a:srgbClr val="0070C0"/>
                </a:solidFill>
              </a:rPr>
              <a:t>Розкажи </a:t>
            </a:r>
            <a:r>
              <a:rPr lang="uk-UA" sz="2400" b="1" dirty="0">
                <a:solidFill>
                  <a:srgbClr val="0070C0"/>
                </a:solidFill>
              </a:rPr>
              <a:t>про </a:t>
            </a:r>
            <a:r>
              <a:rPr lang="uk-UA" sz="2400" b="1" dirty="0" smtClean="0">
                <a:solidFill>
                  <a:srgbClr val="0070C0"/>
                </a:solidFill>
              </a:rPr>
              <a:t>свою класну кімнату</a:t>
            </a:r>
            <a:endParaRPr lang="ru-RU" sz="2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3980568"/>
      </p:ext>
    </p:extLst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3" grpId="0" animBg="1"/>
      <p:bldP spid="14" grpId="0" animBg="1"/>
      <p:bldP spid="16" grpId="0" animBg="1"/>
      <p:bldP spid="1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3"/>
          <p:cNvSpPr txBox="1">
            <a:spLocks/>
          </p:cNvSpPr>
          <p:nvPr/>
        </p:nvSpPr>
        <p:spPr>
          <a:xfrm>
            <a:off x="491160" y="404664"/>
            <a:ext cx="8229600" cy="557312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4000" b="1" dirty="0" smtClean="0">
                <a:solidFill>
                  <a:schemeClr val="accent3">
                    <a:lumMod val="50000"/>
                  </a:schemeClr>
                </a:solidFill>
              </a:rPr>
              <a:t>Проаналізуйте</a:t>
            </a:r>
            <a:endParaRPr lang="ru-RU" sz="40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130451" y="1124744"/>
            <a:ext cx="6951017" cy="919401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Розгляньте </a:t>
            </a: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малюнок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. 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Прочитайте 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репліки дітей. </a:t>
            </a:r>
          </a:p>
          <a:p>
            <a:pPr algn="ctr"/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У кому з них 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ви </a:t>
            </a: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пізнаєте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себе?</a:t>
            </a:r>
            <a:endParaRPr lang="ru-RU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1026" name="Picture 2" descr="D:\4 клас\1 УКР. МОВА\ПОНОМАРЬОВА\Розвиток мовлення\Есе про школу\2022-10-04_19474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8285" y="2184712"/>
            <a:ext cx="6366916" cy="3980592"/>
          </a:xfrm>
          <a:prstGeom prst="roundRect">
            <a:avLst/>
          </a:prstGeom>
          <a:noFill/>
          <a:ln w="19050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-17228" y="5943600"/>
            <a:ext cx="914400" cy="9144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2400" b="1" dirty="0" err="1" smtClean="0">
                <a:solidFill>
                  <a:schemeClr val="accent3">
                    <a:lumMod val="50000"/>
                  </a:schemeClr>
                </a:solidFill>
              </a:rPr>
              <a:t>Ст</a:t>
            </a:r>
            <a:r>
              <a:rPr lang="uk-UA" sz="2400" b="1" dirty="0" smtClean="0">
                <a:solidFill>
                  <a:schemeClr val="accent3">
                    <a:lumMod val="50000"/>
                  </a:schemeClr>
                </a:solidFill>
              </a:rPr>
              <a:t> 13</a:t>
            </a:r>
          </a:p>
          <a:p>
            <a:pPr algn="ctr"/>
            <a:r>
              <a:rPr lang="uk-UA" sz="2400" b="1" dirty="0" smtClean="0">
                <a:solidFill>
                  <a:schemeClr val="accent3">
                    <a:lumMod val="50000"/>
                  </a:schemeClr>
                </a:solidFill>
              </a:rPr>
              <a:t>№1 </a:t>
            </a:r>
            <a:endParaRPr lang="ru-RU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0333855"/>
      </p:ext>
    </p:extLst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86380" y="404664"/>
            <a:ext cx="7537144" cy="720080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uk-UA" sz="3600" b="1" dirty="0" smtClean="0">
                <a:solidFill>
                  <a:schemeClr val="accent3">
                    <a:lumMod val="50000"/>
                  </a:schemeClr>
                </a:solidFill>
              </a:rPr>
              <a:t>Вправа «Мікрофон»</a:t>
            </a:r>
            <a:endParaRPr lang="ru-RU" sz="36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711532" y="1198516"/>
            <a:ext cx="5372636" cy="510778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1. З 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яким </a:t>
            </a: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настроєм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 ти </a:t>
            </a: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ідеш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 до школи? </a:t>
            </a:r>
            <a:endParaRPr lang="ru-RU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758831" y="2010543"/>
            <a:ext cx="5138785" cy="510778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2. Що 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тобі </a:t>
            </a: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подобається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 в школі?</a:t>
            </a:r>
            <a:endParaRPr lang="ru-RU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758831" y="2846214"/>
            <a:ext cx="3525137" cy="510778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3. Що 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не </a:t>
            </a: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подобається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? </a:t>
            </a:r>
            <a:endParaRPr lang="ru-RU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750618" y="3789040"/>
            <a:ext cx="5765598" cy="510778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fontAlgn="base"/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4. Що 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ти хотів/хотіла б змінити в школі?</a:t>
            </a:r>
            <a:endParaRPr lang="ru-RU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427162" y="4760298"/>
            <a:ext cx="7984224" cy="919401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5. </a:t>
            </a: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Уяви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себе директором школи. </a:t>
            </a: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Щоб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ти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зробив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\</a:t>
            </a: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зробила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аби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всім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дітям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хотілося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йти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 до </a:t>
            </a: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школи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? </a:t>
            </a:r>
            <a:endParaRPr lang="ru-RU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8" name="Picture 4" descr="D:\фото\Випуск 2019- 2023\3 клас\Корисні копалини урок\0-02-04-242c9f60382aaa7f3f24140f677cdc85c09eb8016ccfe9045c977542307ec299_6075590cca2e0bef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1635856"/>
            <a:ext cx="2905855" cy="218211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-17228" y="5943600"/>
            <a:ext cx="914400" cy="9144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2400" b="1" dirty="0" err="1" smtClean="0">
                <a:solidFill>
                  <a:schemeClr val="accent3">
                    <a:lumMod val="50000"/>
                  </a:schemeClr>
                </a:solidFill>
              </a:rPr>
              <a:t>Ст</a:t>
            </a:r>
            <a:r>
              <a:rPr lang="uk-UA" sz="2400" b="1" dirty="0" smtClean="0">
                <a:solidFill>
                  <a:schemeClr val="accent3">
                    <a:lumMod val="50000"/>
                  </a:schemeClr>
                </a:solidFill>
              </a:rPr>
              <a:t> 13</a:t>
            </a:r>
          </a:p>
          <a:p>
            <a:pPr algn="ctr"/>
            <a:r>
              <a:rPr lang="uk-UA" sz="2400" b="1" dirty="0" smtClean="0">
                <a:solidFill>
                  <a:schemeClr val="accent3">
                    <a:lumMod val="50000"/>
                  </a:schemeClr>
                </a:solidFill>
              </a:rPr>
              <a:t>№2 </a:t>
            </a:r>
            <a:endParaRPr lang="ru-RU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6010228"/>
      </p:ext>
    </p:extLst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  <p:bldP spid="15" grpId="0" animBg="1"/>
      <p:bldP spid="16" grpId="0" animBg="1"/>
      <p:bldP spid="1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6" name="Picture 12" descr="D:\фото\Випуск 2019- 2023\2 клас\Коти на підвіконні\0-02-0a-3ff3d036d74671afcde975dd8f69e3afd268fd3e05286cfa3d4977c8ba2be696_c1d582ac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0" b="21442"/>
          <a:stretch/>
        </p:blipFill>
        <p:spPr bwMode="auto">
          <a:xfrm>
            <a:off x="7315935" y="2099126"/>
            <a:ext cx="1620556" cy="169073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069429" y="332656"/>
            <a:ext cx="7056784" cy="648072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uk-UA" sz="4000" b="1" dirty="0" smtClean="0">
                <a:solidFill>
                  <a:schemeClr val="accent3">
                    <a:lumMod val="50000"/>
                  </a:schemeClr>
                </a:solidFill>
              </a:rPr>
              <a:t>Фото скарбниця</a:t>
            </a:r>
            <a:endParaRPr lang="ru-RU" sz="40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6" name="Заголовок 3"/>
          <p:cNvSpPr txBox="1">
            <a:spLocks/>
          </p:cNvSpPr>
          <p:nvPr/>
        </p:nvSpPr>
        <p:spPr>
          <a:xfrm>
            <a:off x="504698" y="980728"/>
            <a:ext cx="8352928" cy="615513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2400" dirty="0" smtClean="0">
                <a:solidFill>
                  <a:schemeClr val="accent3">
                    <a:lumMod val="50000"/>
                  </a:schemeClr>
                </a:solidFill>
              </a:rPr>
              <a:t>Розгляньте </a:t>
            </a:r>
            <a:r>
              <a:rPr lang="uk-UA" sz="2400" dirty="0" smtClean="0">
                <a:solidFill>
                  <a:schemeClr val="accent3">
                    <a:lumMod val="50000"/>
                  </a:schemeClr>
                </a:solidFill>
              </a:rPr>
              <a:t>світлини. Як </a:t>
            </a:r>
            <a:r>
              <a:rPr lang="uk-UA" sz="2400" dirty="0" smtClean="0">
                <a:solidFill>
                  <a:schemeClr val="accent3">
                    <a:lumMod val="50000"/>
                  </a:schemeClr>
                </a:solidFill>
              </a:rPr>
              <a:t>думаєте, </a:t>
            </a:r>
            <a:r>
              <a:rPr lang="uk-UA" sz="2400" dirty="0" smtClean="0">
                <a:solidFill>
                  <a:schemeClr val="accent3">
                    <a:lumMod val="50000"/>
                  </a:schemeClr>
                </a:solidFill>
              </a:rPr>
              <a:t>чи цікаво цим дітям у школі?</a:t>
            </a:r>
            <a:endParaRPr lang="ru-RU" sz="2400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1997001"/>
            <a:ext cx="3220897" cy="197723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4665" y="1710916"/>
            <a:ext cx="1611270" cy="226332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 descr="D:\фото\Випуск 2019- 2023\3 клас\Укр подвір я\001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930" y="4506615"/>
            <a:ext cx="2729650" cy="204041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D:\фото\Випуск 2019- 2023\3 клас\Ялинка з долоньок\0-02-05-4baaae170f7453678594f915d5caca759b7d2486e1c8abaee193d0103cd4dc57_f13a90ef6078e56b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6675" y="4349676"/>
            <a:ext cx="3053010" cy="139675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 descr="D:\фото\Випуск 2019- 2023\2 клас\1 вересня 2020\001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698" y="1710916"/>
            <a:ext cx="1979070" cy="263876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D:\фото\Випуск 2019- 2023\2 клас\ЛЕГО\Варя Віка Іра Соня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3974238"/>
            <a:ext cx="1201239" cy="262565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D:\фото\Випуск 2019- 2023\2 клас\ЛЕГО\Крокодил на ріці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4044007"/>
            <a:ext cx="1610699" cy="235138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2846577"/>
      </p:ext>
    </p:extLst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3"/>
          <p:cNvSpPr txBox="1">
            <a:spLocks/>
          </p:cNvSpPr>
          <p:nvPr/>
        </p:nvSpPr>
        <p:spPr>
          <a:xfrm>
            <a:off x="539552" y="188640"/>
            <a:ext cx="7920880" cy="720080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3600" b="1" dirty="0" smtClean="0">
                <a:solidFill>
                  <a:schemeClr val="accent3">
                    <a:lumMod val="50000"/>
                  </a:schemeClr>
                </a:solidFill>
              </a:rPr>
              <a:t>Словникова скарбниця</a:t>
            </a:r>
            <a:endParaRPr lang="ru-RU" sz="36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6" name="Заголовок 3"/>
          <p:cNvSpPr txBox="1">
            <a:spLocks/>
          </p:cNvSpPr>
          <p:nvPr/>
        </p:nvSpPr>
        <p:spPr>
          <a:xfrm>
            <a:off x="464820" y="1012316"/>
            <a:ext cx="8255104" cy="616484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2000" b="1" dirty="0" smtClean="0">
                <a:solidFill>
                  <a:schemeClr val="accent3">
                    <a:lumMod val="50000"/>
                  </a:schemeClr>
                </a:solidFill>
              </a:rPr>
              <a:t>Прочитайте </a:t>
            </a:r>
            <a:r>
              <a:rPr lang="uk-UA" sz="2000" b="1" dirty="0" smtClean="0">
                <a:solidFill>
                  <a:schemeClr val="accent3">
                    <a:lumMod val="50000"/>
                  </a:schemeClr>
                </a:solidFill>
              </a:rPr>
              <a:t>слова і вислови в скарбниці. </a:t>
            </a:r>
            <a:r>
              <a:rPr lang="uk-UA" sz="2000" b="1" dirty="0" smtClean="0">
                <a:solidFill>
                  <a:schemeClr val="accent3">
                    <a:lumMod val="50000"/>
                  </a:schemeClr>
                </a:solidFill>
              </a:rPr>
              <a:t>Виберіть </a:t>
            </a:r>
            <a:r>
              <a:rPr lang="uk-UA" sz="2000" b="1" dirty="0" smtClean="0">
                <a:solidFill>
                  <a:schemeClr val="accent3">
                    <a:lumMod val="50000"/>
                  </a:schemeClr>
                </a:solidFill>
              </a:rPr>
              <a:t>ті, якими </a:t>
            </a:r>
            <a:r>
              <a:rPr lang="uk-UA" sz="2000" b="1" dirty="0" smtClean="0">
                <a:solidFill>
                  <a:schemeClr val="accent3">
                    <a:lumMod val="50000"/>
                  </a:schemeClr>
                </a:solidFill>
              </a:rPr>
              <a:t>опишете </a:t>
            </a:r>
            <a:r>
              <a:rPr lang="uk-UA" sz="2000" b="1" dirty="0" smtClean="0">
                <a:solidFill>
                  <a:schemeClr val="accent3">
                    <a:lumMod val="50000"/>
                  </a:schemeClr>
                </a:solidFill>
              </a:rPr>
              <a:t>настрій, з яким </a:t>
            </a:r>
            <a:r>
              <a:rPr lang="uk-UA" sz="2000" b="1" dirty="0" smtClean="0">
                <a:solidFill>
                  <a:schemeClr val="accent3">
                    <a:lumMod val="50000"/>
                  </a:schemeClr>
                </a:solidFill>
              </a:rPr>
              <a:t>ідете </a:t>
            </a:r>
            <a:r>
              <a:rPr lang="uk-UA" sz="2000" b="1" dirty="0" smtClean="0">
                <a:solidFill>
                  <a:schemeClr val="accent3">
                    <a:lumMod val="50000"/>
                  </a:schemeClr>
                </a:solidFill>
              </a:rPr>
              <a:t>до школи . </a:t>
            </a:r>
            <a:endParaRPr lang="ru-RU" sz="20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4" name="Заголовок 3"/>
          <p:cNvSpPr txBox="1">
            <a:spLocks/>
          </p:cNvSpPr>
          <p:nvPr/>
        </p:nvSpPr>
        <p:spPr>
          <a:xfrm>
            <a:off x="4206587" y="1700808"/>
            <a:ext cx="4464526" cy="2724874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2800" b="1" dirty="0" smtClean="0">
                <a:solidFill>
                  <a:schemeClr val="bg1"/>
                </a:solidFill>
              </a:rPr>
              <a:t>Поспішаю, лечу на крилах, плентаюсь, мчу, весело крокую, ледь пересуваю ноги, примушую себе йти, йду із задоволенням 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9" name="Заголовок 3"/>
          <p:cNvSpPr txBox="1">
            <a:spLocks/>
          </p:cNvSpPr>
          <p:nvPr/>
        </p:nvSpPr>
        <p:spPr>
          <a:xfrm>
            <a:off x="464820" y="1700808"/>
            <a:ext cx="3741767" cy="280831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2800" b="1" dirty="0" smtClean="0">
                <a:solidFill>
                  <a:schemeClr val="bg1"/>
                </a:solidFill>
              </a:rPr>
              <a:t>Гарний, байдужий, сумний, чудовий, хороший</a:t>
            </a:r>
            <a:r>
              <a:rPr lang="uk-UA" sz="2800" b="1" dirty="0">
                <a:solidFill>
                  <a:schemeClr val="bg1"/>
                </a:solidFill>
              </a:rPr>
              <a:t>, поганий, пригнічений</a:t>
            </a:r>
            <a:r>
              <a:rPr lang="uk-UA" sz="2800" b="1" dirty="0" smtClean="0">
                <a:solidFill>
                  <a:schemeClr val="bg1"/>
                </a:solidFill>
              </a:rPr>
              <a:t>, радісний, піднесений  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7" name="Заголовок 3"/>
          <p:cNvSpPr txBox="1">
            <a:spLocks/>
          </p:cNvSpPr>
          <p:nvPr/>
        </p:nvSpPr>
        <p:spPr>
          <a:xfrm>
            <a:off x="865812" y="4653136"/>
            <a:ext cx="6910119" cy="432048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2000" b="1" dirty="0" smtClean="0">
                <a:solidFill>
                  <a:schemeClr val="accent3">
                    <a:lumMod val="50000"/>
                  </a:schemeClr>
                </a:solidFill>
              </a:rPr>
              <a:t>Сьогодні ми з </a:t>
            </a:r>
            <a:r>
              <a:rPr lang="uk-UA" sz="2000" b="1" dirty="0" smtClean="0">
                <a:solidFill>
                  <a:schemeClr val="accent3">
                    <a:lumMod val="50000"/>
                  </a:schemeClr>
                </a:solidFill>
              </a:rPr>
              <a:t>вами </a:t>
            </a:r>
            <a:r>
              <a:rPr lang="uk-UA" sz="2000" b="1" dirty="0" smtClean="0">
                <a:solidFill>
                  <a:schemeClr val="accent3">
                    <a:lumMod val="50000"/>
                  </a:schemeClr>
                </a:solidFill>
              </a:rPr>
              <a:t>складемо </a:t>
            </a:r>
            <a:r>
              <a:rPr lang="uk-UA" sz="2000" b="1" dirty="0">
                <a:solidFill>
                  <a:schemeClr val="accent3">
                    <a:lumMod val="50000"/>
                  </a:schemeClr>
                </a:solidFill>
              </a:rPr>
              <a:t>есе. А що таке </a:t>
            </a:r>
            <a:r>
              <a:rPr lang="uk-UA" sz="2000" b="1" dirty="0" smtClean="0">
                <a:solidFill>
                  <a:schemeClr val="accent3">
                    <a:lumMod val="50000"/>
                  </a:schemeClr>
                </a:solidFill>
              </a:rPr>
              <a:t>есе? </a:t>
            </a:r>
            <a:endParaRPr lang="ru-RU" sz="20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8" name="Заголовок 3"/>
          <p:cNvSpPr txBox="1">
            <a:spLocks/>
          </p:cNvSpPr>
          <p:nvPr/>
        </p:nvSpPr>
        <p:spPr>
          <a:xfrm>
            <a:off x="478577" y="5157192"/>
            <a:ext cx="7981855" cy="1296144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2400" b="1" dirty="0" smtClean="0">
                <a:solidFill>
                  <a:schemeClr val="accent3">
                    <a:lumMod val="50000"/>
                  </a:schemeClr>
                </a:solidFill>
              </a:rPr>
              <a:t>Есе – це н</a:t>
            </a: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евеликий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за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обсягом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твір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що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висловлює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індивідуальні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думки та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враження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з конкретного приводу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чи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питання</a:t>
            </a:r>
            <a:r>
              <a:rPr lang="uk-UA" sz="2400" b="1" dirty="0">
                <a:solidFill>
                  <a:schemeClr val="accent3">
                    <a:lumMod val="50000"/>
                  </a:schemeClr>
                </a:solidFill>
              </a:rPr>
              <a:t>.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-17228" y="5943600"/>
            <a:ext cx="914400" cy="9144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2400" b="1" dirty="0" err="1" smtClean="0">
                <a:solidFill>
                  <a:schemeClr val="accent3">
                    <a:lumMod val="50000"/>
                  </a:schemeClr>
                </a:solidFill>
              </a:rPr>
              <a:t>Ст</a:t>
            </a:r>
            <a:r>
              <a:rPr lang="uk-UA" sz="2400" b="1" dirty="0" smtClean="0">
                <a:solidFill>
                  <a:schemeClr val="accent3">
                    <a:lumMod val="50000"/>
                  </a:schemeClr>
                </a:solidFill>
              </a:rPr>
              <a:t> 14</a:t>
            </a:r>
          </a:p>
          <a:p>
            <a:pPr algn="ctr"/>
            <a:r>
              <a:rPr lang="uk-UA" sz="2400" b="1" dirty="0" smtClean="0">
                <a:solidFill>
                  <a:schemeClr val="accent3">
                    <a:lumMod val="50000"/>
                  </a:schemeClr>
                </a:solidFill>
              </a:rPr>
              <a:t>№4 </a:t>
            </a:r>
            <a:endParaRPr lang="ru-RU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6851500"/>
      </p:ext>
    </p:extLst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3"/>
          <p:cNvSpPr txBox="1">
            <a:spLocks/>
          </p:cNvSpPr>
          <p:nvPr/>
        </p:nvSpPr>
        <p:spPr>
          <a:xfrm>
            <a:off x="611560" y="200570"/>
            <a:ext cx="7920880" cy="764704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3200" b="1" dirty="0" smtClean="0">
                <a:solidFill>
                  <a:schemeClr val="accent3">
                    <a:lumMod val="50000"/>
                  </a:schemeClr>
                </a:solidFill>
              </a:rPr>
              <a:t>Складання розповіді за поданим зачином</a:t>
            </a:r>
            <a:endParaRPr lang="ru-RU" sz="32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2" name="Заголовок 3"/>
          <p:cNvSpPr txBox="1">
            <a:spLocks/>
          </p:cNvSpPr>
          <p:nvPr/>
        </p:nvSpPr>
        <p:spPr>
          <a:xfrm>
            <a:off x="1691680" y="5373216"/>
            <a:ext cx="6067391" cy="908359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</a:rPr>
              <a:t>Пригадайте. </a:t>
            </a: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</a:rPr>
              <a:t>Текст </a:t>
            </a:r>
            <a:r>
              <a:rPr lang="ru-RU" sz="2000" b="1" dirty="0" err="1" smtClean="0">
                <a:solidFill>
                  <a:schemeClr val="accent3">
                    <a:lumMod val="50000"/>
                  </a:schemeClr>
                </a:solidFill>
              </a:rPr>
              <a:t>має</a:t>
            </a: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</a:rPr>
              <a:t> зачин, </a:t>
            </a:r>
            <a:r>
              <a:rPr lang="ru-RU" sz="2000" b="1" dirty="0" err="1" smtClean="0">
                <a:solidFill>
                  <a:schemeClr val="accent3">
                    <a:lumMod val="50000"/>
                  </a:schemeClr>
                </a:solidFill>
              </a:rPr>
              <a:t>основну</a:t>
            </a: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accent3">
                    <a:lumMod val="50000"/>
                  </a:schemeClr>
                </a:solidFill>
              </a:rPr>
              <a:t>частину</a:t>
            </a: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000" b="1" dirty="0" err="1" smtClean="0">
                <a:solidFill>
                  <a:schemeClr val="accent3">
                    <a:lumMod val="50000"/>
                  </a:schemeClr>
                </a:solidFill>
              </a:rPr>
              <a:t>кінцівку</a:t>
            </a: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</a:rPr>
              <a:t>. </a:t>
            </a:r>
            <a:r>
              <a:rPr lang="ru-RU" sz="2000" b="1" dirty="0" err="1" smtClean="0">
                <a:solidFill>
                  <a:schemeClr val="accent3">
                    <a:lumMod val="50000"/>
                  </a:schemeClr>
                </a:solidFill>
              </a:rPr>
              <a:t>Кожну</a:t>
            </a: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000" b="1" dirty="0" err="1" smtClean="0">
                <a:solidFill>
                  <a:schemeClr val="accent3">
                    <a:lumMod val="50000"/>
                  </a:schemeClr>
                </a:solidFill>
              </a:rPr>
              <a:t>частину</a:t>
            </a: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</a:rPr>
              <a:t> тексту </a:t>
            </a:r>
            <a:r>
              <a:rPr lang="ru-RU" sz="2000" b="1" dirty="0" err="1" smtClean="0">
                <a:solidFill>
                  <a:schemeClr val="accent3">
                    <a:lumMod val="50000"/>
                  </a:schemeClr>
                </a:solidFill>
              </a:rPr>
              <a:t>пишемо</a:t>
            </a: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</a:rPr>
              <a:t> з абзацу. </a:t>
            </a:r>
            <a:endParaRPr lang="ru-RU" sz="20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20" name="Заголовок 3"/>
          <p:cNvSpPr txBox="1">
            <a:spLocks/>
          </p:cNvSpPr>
          <p:nvPr/>
        </p:nvSpPr>
        <p:spPr>
          <a:xfrm>
            <a:off x="611560" y="3017602"/>
            <a:ext cx="5444989" cy="562298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</a:rPr>
              <a:t>Складіть </a:t>
            </a: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</a:rPr>
              <a:t>усну </a:t>
            </a:r>
            <a:r>
              <a:rPr lang="ru-RU" sz="2000" b="1" dirty="0" err="1" smtClean="0">
                <a:solidFill>
                  <a:schemeClr val="accent3">
                    <a:lumMod val="50000"/>
                  </a:schemeClr>
                </a:solidFill>
              </a:rPr>
              <a:t>розповідь</a:t>
            </a: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</a:rPr>
              <a:t> за </a:t>
            </a:r>
            <a:r>
              <a:rPr lang="ru-RU" sz="2000" b="1" dirty="0" err="1" smtClean="0">
                <a:solidFill>
                  <a:schemeClr val="accent3">
                    <a:lumMod val="50000"/>
                  </a:schemeClr>
                </a:solidFill>
              </a:rPr>
              <a:t>обраним</a:t>
            </a: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</a:rPr>
              <a:t> зачином</a:t>
            </a:r>
            <a:endParaRPr lang="ru-RU" sz="20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8" name="Заголовок 3"/>
          <p:cNvSpPr txBox="1">
            <a:spLocks/>
          </p:cNvSpPr>
          <p:nvPr/>
        </p:nvSpPr>
        <p:spPr>
          <a:xfrm>
            <a:off x="1107706" y="1556792"/>
            <a:ext cx="6928588" cy="136815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AutoNum type="arabicPeriod"/>
            </a:pPr>
            <a:r>
              <a:rPr lang="uk-UA" sz="2400" b="1" dirty="0" smtClean="0">
                <a:solidFill>
                  <a:schemeClr val="bg1"/>
                </a:solidFill>
              </a:rPr>
              <a:t>До школи я </a:t>
            </a:r>
            <a:r>
              <a:rPr lang="uk-UA" sz="2400" b="1" dirty="0">
                <a:solidFill>
                  <a:schemeClr val="bg1"/>
                </a:solidFill>
              </a:rPr>
              <a:t>й</a:t>
            </a:r>
            <a:r>
              <a:rPr lang="uk-UA" sz="2400" b="1" dirty="0" smtClean="0">
                <a:solidFill>
                  <a:schemeClr val="bg1"/>
                </a:solidFill>
              </a:rPr>
              <a:t>ду із задоволенням.</a:t>
            </a:r>
          </a:p>
          <a:p>
            <a:pPr marL="457200" indent="-457200" algn="l">
              <a:buAutoNum type="arabicPeriod"/>
            </a:pPr>
            <a:r>
              <a:rPr lang="uk-UA" sz="2400" b="1" dirty="0" smtClean="0">
                <a:solidFill>
                  <a:schemeClr val="bg1"/>
                </a:solidFill>
              </a:rPr>
              <a:t>У школі я хочу дещо змінити.</a:t>
            </a:r>
          </a:p>
          <a:p>
            <a:pPr marL="457200" indent="-457200" algn="l">
              <a:buAutoNum type="arabicPeriod"/>
            </a:pPr>
            <a:r>
              <a:rPr lang="uk-UA" sz="2400" b="1" dirty="0" smtClean="0">
                <a:solidFill>
                  <a:schemeClr val="bg1"/>
                </a:solidFill>
              </a:rPr>
              <a:t>Я б зробив (зробила) школу цікавою для всіх.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19" name="Заголовок 3"/>
          <p:cNvSpPr txBox="1">
            <a:spLocks/>
          </p:cNvSpPr>
          <p:nvPr/>
        </p:nvSpPr>
        <p:spPr>
          <a:xfrm>
            <a:off x="458601" y="1052736"/>
            <a:ext cx="8091258" cy="432048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2000" b="1" dirty="0" smtClean="0">
                <a:solidFill>
                  <a:schemeClr val="accent3">
                    <a:lumMod val="50000"/>
                  </a:schemeClr>
                </a:solidFill>
              </a:rPr>
              <a:t>Прочитайте </a:t>
            </a:r>
            <a:r>
              <a:rPr lang="uk-UA" sz="2000" b="1" dirty="0" smtClean="0">
                <a:solidFill>
                  <a:schemeClr val="accent3">
                    <a:lumMod val="50000"/>
                  </a:schemeClr>
                </a:solidFill>
              </a:rPr>
              <a:t>три зачини тексту. За яким із них </a:t>
            </a:r>
            <a:r>
              <a:rPr lang="uk-UA" sz="2000" b="1" dirty="0" smtClean="0">
                <a:solidFill>
                  <a:schemeClr val="accent3">
                    <a:lumMod val="50000"/>
                  </a:schemeClr>
                </a:solidFill>
              </a:rPr>
              <a:t>ви хочете </a:t>
            </a:r>
            <a:r>
              <a:rPr lang="uk-UA" sz="2000" b="1" dirty="0" smtClean="0">
                <a:solidFill>
                  <a:schemeClr val="accent3">
                    <a:lumMod val="50000"/>
                  </a:schemeClr>
                </a:solidFill>
              </a:rPr>
              <a:t>написати твір? </a:t>
            </a:r>
            <a:endParaRPr lang="ru-RU" sz="20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8" name="Picture 10" descr="D:\фото\Випуск 2019- 2023\3 клас\1 вересня\D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8810" y="3017602"/>
            <a:ext cx="2972610" cy="223224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Заголовок 3"/>
          <p:cNvSpPr txBox="1">
            <a:spLocks/>
          </p:cNvSpPr>
          <p:nvPr/>
        </p:nvSpPr>
        <p:spPr>
          <a:xfrm>
            <a:off x="544210" y="3717032"/>
            <a:ext cx="5488429" cy="50405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2000" b="1" dirty="0">
                <a:solidFill>
                  <a:schemeClr val="bg1"/>
                </a:solidFill>
              </a:rPr>
              <a:t> </a:t>
            </a:r>
            <a:r>
              <a:rPr lang="uk-UA" sz="2000" b="1" dirty="0" smtClean="0">
                <a:solidFill>
                  <a:schemeClr val="bg1"/>
                </a:solidFill>
              </a:rPr>
              <a:t>Що </a:t>
            </a:r>
            <a:r>
              <a:rPr lang="uk-UA" sz="2000" b="1" dirty="0">
                <a:solidFill>
                  <a:schemeClr val="bg1"/>
                </a:solidFill>
              </a:rPr>
              <a:t>робить твір красивим, неповторним? 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13" name="Заголовок 3"/>
          <p:cNvSpPr txBox="1">
            <a:spLocks/>
          </p:cNvSpPr>
          <p:nvPr/>
        </p:nvSpPr>
        <p:spPr>
          <a:xfrm>
            <a:off x="458601" y="4339418"/>
            <a:ext cx="5515489" cy="734497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2000" b="1" dirty="0" smtClean="0">
                <a:solidFill>
                  <a:schemeClr val="bg1"/>
                </a:solidFill>
              </a:rPr>
              <a:t>Влучне </a:t>
            </a:r>
            <a:r>
              <a:rPr lang="uk-UA" sz="2000" b="1" dirty="0">
                <a:solidFill>
                  <a:schemeClr val="bg1"/>
                </a:solidFill>
              </a:rPr>
              <a:t>використання синонімів, образних слів, словосполучень і </a:t>
            </a:r>
            <a:r>
              <a:rPr lang="uk-UA" sz="2000" b="1" dirty="0" smtClean="0">
                <a:solidFill>
                  <a:schemeClr val="bg1"/>
                </a:solidFill>
              </a:rPr>
              <a:t>речень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-17228" y="5943600"/>
            <a:ext cx="1060836" cy="9144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2400" b="1" dirty="0" err="1" smtClean="0">
                <a:solidFill>
                  <a:schemeClr val="accent3">
                    <a:lumMod val="50000"/>
                  </a:schemeClr>
                </a:solidFill>
              </a:rPr>
              <a:t>Ст</a:t>
            </a:r>
            <a:r>
              <a:rPr lang="uk-UA" sz="2400" b="1" dirty="0" smtClean="0">
                <a:solidFill>
                  <a:schemeClr val="accent3">
                    <a:lumMod val="50000"/>
                  </a:schemeClr>
                </a:solidFill>
              </a:rPr>
              <a:t> 14</a:t>
            </a:r>
          </a:p>
          <a:p>
            <a:pPr algn="ctr"/>
            <a:r>
              <a:rPr lang="uk-UA" sz="2400" b="1" dirty="0" smtClean="0">
                <a:solidFill>
                  <a:schemeClr val="accent3">
                    <a:lumMod val="50000"/>
                  </a:schemeClr>
                </a:solidFill>
              </a:rPr>
              <a:t>№5-7 </a:t>
            </a:r>
            <a:endParaRPr lang="ru-RU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3309344"/>
      </p:ext>
    </p:extLst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0" grpId="0" animBg="1"/>
      <p:bldP spid="11" grpId="0" animBg="1"/>
      <p:bldP spid="1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720080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uk-UA" sz="4000" b="1" dirty="0" smtClean="0">
                <a:solidFill>
                  <a:schemeClr val="accent3">
                    <a:lumMod val="50000"/>
                  </a:schemeClr>
                </a:solidFill>
              </a:rPr>
              <a:t>Зразок виконання роботи</a:t>
            </a:r>
            <a:endParaRPr lang="ru-RU" sz="40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7" name="Заголовок 3"/>
          <p:cNvSpPr txBox="1">
            <a:spLocks/>
          </p:cNvSpPr>
          <p:nvPr/>
        </p:nvSpPr>
        <p:spPr>
          <a:xfrm>
            <a:off x="395536" y="980728"/>
            <a:ext cx="5976664" cy="5056785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</a:rPr>
              <a:t>     </a:t>
            </a: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Чому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 я люблю школу?</a:t>
            </a:r>
          </a:p>
          <a:p>
            <a:pPr algn="l"/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</a:rPr>
              <a:t>    До </a:t>
            </a:r>
            <a:r>
              <a:rPr lang="ru-RU" sz="2400" dirty="0" err="1" smtClean="0">
                <a:solidFill>
                  <a:schemeClr val="accent3">
                    <a:lumMod val="50000"/>
                  </a:schemeClr>
                </a:solidFill>
              </a:rPr>
              <a:t>школи</a:t>
            </a: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</a:rPr>
              <a:t> я </a:t>
            </a:r>
            <a:r>
              <a:rPr lang="ru-RU" sz="2400" dirty="0" err="1" smtClean="0">
                <a:solidFill>
                  <a:schemeClr val="accent3">
                    <a:lumMod val="50000"/>
                  </a:schemeClr>
                </a:solidFill>
              </a:rPr>
              <a:t>йду</a:t>
            </a: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dirty="0" err="1" smtClean="0">
                <a:solidFill>
                  <a:schemeClr val="accent3">
                    <a:lumMod val="50000"/>
                  </a:schemeClr>
                </a:solidFill>
              </a:rPr>
              <a:t>із</a:t>
            </a: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dirty="0" err="1" smtClean="0">
                <a:solidFill>
                  <a:schemeClr val="accent3">
                    <a:lumMod val="50000"/>
                  </a:schemeClr>
                </a:solidFill>
              </a:rPr>
              <a:t>задоволенням</a:t>
            </a: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</a:rPr>
              <a:t>. </a:t>
            </a:r>
            <a:r>
              <a:rPr lang="ru-RU" sz="2400" dirty="0" err="1" smtClean="0">
                <a:solidFill>
                  <a:schemeClr val="accent3">
                    <a:lumMod val="50000"/>
                  </a:schemeClr>
                </a:solidFill>
              </a:rPr>
              <a:t>Байдуже</a:t>
            </a: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</a:rPr>
              <a:t>, яка погода </a:t>
            </a:r>
            <a:r>
              <a:rPr lang="ru-RU" sz="2400" dirty="0" err="1" smtClean="0">
                <a:solidFill>
                  <a:schemeClr val="accent3">
                    <a:lumMod val="50000"/>
                  </a:schemeClr>
                </a:solidFill>
              </a:rPr>
              <a:t>навколо</a:t>
            </a: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</a:rPr>
              <a:t>. </a:t>
            </a:r>
          </a:p>
          <a:p>
            <a:pPr algn="l"/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</a:rPr>
              <a:t>    Я лечу на </a:t>
            </a:r>
            <a:r>
              <a:rPr lang="ru-RU" sz="2400" dirty="0" err="1" smtClean="0">
                <a:solidFill>
                  <a:schemeClr val="accent3">
                    <a:lumMod val="50000"/>
                  </a:schemeClr>
                </a:solidFill>
              </a:rPr>
              <a:t>крилах</a:t>
            </a: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</a:rPr>
              <a:t> до </a:t>
            </a:r>
            <a:r>
              <a:rPr lang="ru-RU" sz="2400" dirty="0" err="1" smtClean="0">
                <a:solidFill>
                  <a:schemeClr val="accent3">
                    <a:lumMod val="50000"/>
                  </a:schemeClr>
                </a:solidFill>
              </a:rPr>
              <a:t>друзів</a:t>
            </a: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</a:rPr>
              <a:t> у </a:t>
            </a:r>
            <a:r>
              <a:rPr lang="ru-RU" sz="2400" dirty="0" err="1" smtClean="0">
                <a:solidFill>
                  <a:schemeClr val="accent3">
                    <a:lumMod val="50000"/>
                  </a:schemeClr>
                </a:solidFill>
              </a:rPr>
              <a:t>класі</a:t>
            </a: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</a:rPr>
              <a:t>. На </a:t>
            </a:r>
            <a:r>
              <a:rPr lang="ru-RU" sz="2400" dirty="0" err="1" smtClean="0">
                <a:solidFill>
                  <a:schemeClr val="accent3">
                    <a:lumMod val="50000"/>
                  </a:schemeClr>
                </a:solidFill>
              </a:rPr>
              <a:t>перервах</a:t>
            </a: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</a:rPr>
              <a:t> ми </a:t>
            </a:r>
            <a:r>
              <a:rPr lang="ru-RU" sz="2400" dirty="0" err="1" smtClean="0">
                <a:solidFill>
                  <a:schemeClr val="accent3">
                    <a:lumMod val="50000"/>
                  </a:schemeClr>
                </a:solidFill>
              </a:rPr>
              <a:t>збираємо</a:t>
            </a: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dirty="0" err="1" smtClean="0">
                <a:solidFill>
                  <a:schemeClr val="accent3">
                    <a:lumMod val="50000"/>
                  </a:schemeClr>
                </a:solidFill>
              </a:rPr>
              <a:t>чудові</a:t>
            </a: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dirty="0" err="1" smtClean="0">
                <a:solidFill>
                  <a:schemeClr val="accent3">
                    <a:lumMod val="50000"/>
                  </a:schemeClr>
                </a:solidFill>
              </a:rPr>
              <a:t>вироби</a:t>
            </a: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</a:rPr>
              <a:t> з ЛЕГО конструктора, </a:t>
            </a:r>
            <a:r>
              <a:rPr lang="ru-RU" sz="2400" dirty="0" err="1" smtClean="0">
                <a:solidFill>
                  <a:schemeClr val="accent3">
                    <a:lumMod val="50000"/>
                  </a:schemeClr>
                </a:solidFill>
              </a:rPr>
              <a:t>малюємо</a:t>
            </a: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</a:rPr>
              <a:t> на </a:t>
            </a:r>
            <a:r>
              <a:rPr lang="ru-RU" sz="2400" dirty="0" err="1" smtClean="0">
                <a:solidFill>
                  <a:schemeClr val="accent3">
                    <a:lumMod val="50000"/>
                  </a:schemeClr>
                </a:solidFill>
              </a:rPr>
              <a:t>дошці</a:t>
            </a: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</a:rPr>
              <a:t> загадки один одному, </a:t>
            </a:r>
            <a:r>
              <a:rPr lang="ru-RU" sz="2400" dirty="0" err="1" smtClean="0">
                <a:solidFill>
                  <a:schemeClr val="accent3">
                    <a:lumMod val="50000"/>
                  </a:schemeClr>
                </a:solidFill>
              </a:rPr>
              <a:t>спілкуємось</a:t>
            </a: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</a:rPr>
              <a:t> про </a:t>
            </a:r>
            <a:r>
              <a:rPr lang="ru-RU" sz="2400" dirty="0" err="1" smtClean="0">
                <a:solidFill>
                  <a:schemeClr val="accent3">
                    <a:lumMod val="50000"/>
                  </a:schemeClr>
                </a:solidFill>
              </a:rPr>
              <a:t>важливі</a:t>
            </a: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</a:rPr>
              <a:t> для нас </a:t>
            </a:r>
            <a:r>
              <a:rPr lang="ru-RU" sz="2400" dirty="0" err="1" smtClean="0">
                <a:solidFill>
                  <a:schemeClr val="accent3">
                    <a:lumMod val="50000"/>
                  </a:schemeClr>
                </a:solidFill>
              </a:rPr>
              <a:t>речі</a:t>
            </a: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</a:rPr>
              <a:t>. А </a:t>
            </a:r>
            <a:r>
              <a:rPr lang="ru-RU" sz="2400" dirty="0" err="1" smtClean="0">
                <a:solidFill>
                  <a:schemeClr val="accent3">
                    <a:lumMod val="50000"/>
                  </a:schemeClr>
                </a:solidFill>
              </a:rPr>
              <a:t>ще</a:t>
            </a: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</a:rPr>
              <a:t> я </a:t>
            </a:r>
            <a:r>
              <a:rPr lang="ru-RU" sz="2400" dirty="0" err="1" smtClean="0">
                <a:solidFill>
                  <a:schemeClr val="accent3">
                    <a:lumMod val="50000"/>
                  </a:schemeClr>
                </a:solidFill>
              </a:rPr>
              <a:t>поспішаю</a:t>
            </a: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</a:rPr>
              <a:t> на </a:t>
            </a:r>
            <a:r>
              <a:rPr lang="ru-RU" sz="2400" dirty="0" err="1" smtClean="0">
                <a:solidFill>
                  <a:schemeClr val="accent3">
                    <a:lumMod val="50000"/>
                  </a:schemeClr>
                </a:solidFill>
              </a:rPr>
              <a:t>зустріч</a:t>
            </a: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dirty="0" err="1" smtClean="0">
                <a:solidFill>
                  <a:schemeClr val="accent3">
                    <a:lumMod val="50000"/>
                  </a:schemeClr>
                </a:solidFill>
              </a:rPr>
              <a:t>із</a:t>
            </a: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dirty="0" err="1" smtClean="0">
                <a:solidFill>
                  <a:schemeClr val="accent3">
                    <a:lumMod val="50000"/>
                  </a:schemeClr>
                </a:solidFill>
              </a:rPr>
              <a:t>вчителькою</a:t>
            </a: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</a:rPr>
              <a:t>. </a:t>
            </a:r>
            <a:r>
              <a:rPr lang="ru-RU" sz="2400" dirty="0" err="1" smtClean="0">
                <a:solidFill>
                  <a:schemeClr val="accent3">
                    <a:lumMod val="50000"/>
                  </a:schemeClr>
                </a:solidFill>
              </a:rPr>
              <a:t>Цікаво</a:t>
            </a: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400" dirty="0" err="1" smtClean="0">
                <a:solidFill>
                  <a:schemeClr val="accent3">
                    <a:lumMod val="50000"/>
                  </a:schemeClr>
                </a:solidFill>
              </a:rPr>
              <a:t>чим</a:t>
            </a: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dirty="0" err="1" smtClean="0">
                <a:solidFill>
                  <a:schemeClr val="accent3">
                    <a:lumMod val="50000"/>
                  </a:schemeClr>
                </a:solidFill>
              </a:rPr>
              <a:t>сьогодні</a:t>
            </a: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</a:rPr>
              <a:t> вона </a:t>
            </a:r>
            <a:r>
              <a:rPr lang="ru-RU" sz="2400" dirty="0" err="1" smtClean="0">
                <a:solidFill>
                  <a:schemeClr val="accent3">
                    <a:lumMod val="50000"/>
                  </a:schemeClr>
                </a:solidFill>
              </a:rPr>
              <a:t>здивує</a:t>
            </a: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</a:rPr>
              <a:t> на </a:t>
            </a:r>
            <a:r>
              <a:rPr lang="ru-RU" sz="2400" dirty="0" err="1" smtClean="0">
                <a:solidFill>
                  <a:schemeClr val="accent3">
                    <a:lumMod val="50000"/>
                  </a:schemeClr>
                </a:solidFill>
              </a:rPr>
              <a:t>уроці</a:t>
            </a: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</a:rPr>
              <a:t>?</a:t>
            </a:r>
          </a:p>
          <a:p>
            <a:pPr algn="l"/>
            <a:r>
              <a:rPr lang="uk-UA" sz="2400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uk-UA" sz="2400" dirty="0" smtClean="0">
                <a:solidFill>
                  <a:schemeClr val="accent3">
                    <a:lumMod val="50000"/>
                  </a:schemeClr>
                </a:solidFill>
              </a:rPr>
              <a:t>    Після гарного дня у школі весело крокую додому.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48" b="20535"/>
          <a:stretch/>
        </p:blipFill>
        <p:spPr bwMode="auto">
          <a:xfrm>
            <a:off x="6575875" y="1364352"/>
            <a:ext cx="1956565" cy="261944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5875" y="4134808"/>
            <a:ext cx="2253850" cy="20304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Заголовок 3"/>
          <p:cNvSpPr txBox="1">
            <a:spLocks/>
          </p:cNvSpPr>
          <p:nvPr/>
        </p:nvSpPr>
        <p:spPr>
          <a:xfrm>
            <a:off x="539552" y="6037512"/>
            <a:ext cx="5488429" cy="703855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</a:rPr>
              <a:t>Запишіть </a:t>
            </a: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</a:rPr>
              <a:t>свою </a:t>
            </a:r>
            <a:r>
              <a:rPr lang="ru-RU" sz="2000" b="1" dirty="0" err="1" smtClean="0">
                <a:solidFill>
                  <a:schemeClr val="accent3">
                    <a:lumMod val="50000"/>
                  </a:schemeClr>
                </a:solidFill>
              </a:rPr>
              <a:t>розповідь</a:t>
            </a: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</a:rPr>
              <a:t>. </a:t>
            </a:r>
            <a:r>
              <a:rPr lang="ru-RU" sz="2000" b="1" dirty="0" err="1" smtClean="0">
                <a:solidFill>
                  <a:schemeClr val="accent3">
                    <a:lumMod val="50000"/>
                  </a:schemeClr>
                </a:solidFill>
              </a:rPr>
              <a:t>Розпочніть</a:t>
            </a: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</a:rPr>
              <a:t>із заголовка.</a:t>
            </a:r>
            <a:endParaRPr lang="ru-RU" sz="2000" b="1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9378123"/>
      </p:ext>
    </p:extLst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39552" y="388351"/>
            <a:ext cx="7848872" cy="720080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uk-UA" sz="4000" b="1" dirty="0" smtClean="0">
                <a:solidFill>
                  <a:schemeClr val="accent3">
                    <a:lumMod val="50000"/>
                  </a:schemeClr>
                </a:solidFill>
              </a:rPr>
              <a:t>Підсумок уроку</a:t>
            </a:r>
            <a:endParaRPr lang="ru-RU" sz="40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6" name="Заголовок 3"/>
          <p:cNvSpPr txBox="1">
            <a:spLocks/>
          </p:cNvSpPr>
          <p:nvPr/>
        </p:nvSpPr>
        <p:spPr>
          <a:xfrm>
            <a:off x="539552" y="1124744"/>
            <a:ext cx="7776864" cy="648072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</a:rPr>
              <a:t>Прочитайте </a:t>
            </a: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</a:rPr>
              <a:t>свій </a:t>
            </a:r>
            <a:r>
              <a:rPr lang="ru-RU" sz="2400" dirty="0" err="1" smtClean="0">
                <a:solidFill>
                  <a:schemeClr val="accent3">
                    <a:lumMod val="50000"/>
                  </a:schemeClr>
                </a:solidFill>
              </a:rPr>
              <a:t>твір</a:t>
            </a: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</a:rPr>
              <a:t>. Якщо </a:t>
            </a:r>
            <a:r>
              <a:rPr lang="ru-RU" sz="2400" dirty="0" err="1" smtClean="0">
                <a:solidFill>
                  <a:schemeClr val="accent3">
                    <a:lumMod val="50000"/>
                  </a:schemeClr>
                </a:solidFill>
              </a:rPr>
              <a:t>знайдете</a:t>
            </a: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</a:rPr>
              <a:t>помилки, </a:t>
            </a: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</a:rPr>
              <a:t>виправте</a:t>
            </a:r>
            <a:endParaRPr lang="ru-RU" sz="24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7" name="Заголовок 3"/>
          <p:cNvSpPr txBox="1">
            <a:spLocks/>
          </p:cNvSpPr>
          <p:nvPr/>
        </p:nvSpPr>
        <p:spPr>
          <a:xfrm>
            <a:off x="1405078" y="1818067"/>
            <a:ext cx="6767321" cy="1034870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uk-UA" sz="2400" dirty="0">
              <a:solidFill>
                <a:schemeClr val="accent3">
                  <a:lumMod val="50000"/>
                </a:schemeClr>
              </a:solidFill>
            </a:endParaRPr>
          </a:p>
          <a:p>
            <a:pPr algn="l"/>
            <a:endParaRPr lang="uk-UA" sz="2400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algn="l"/>
            <a:endParaRPr lang="uk-UA" sz="2400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marL="263525" indent="-263525" algn="l">
              <a:buFont typeface="Wingdings" panose="05000000000000000000" pitchFamily="2" charset="2"/>
              <a:buChar char="§"/>
            </a:pPr>
            <a:r>
              <a:rPr lang="uk-UA" sz="2400" dirty="0" smtClean="0">
                <a:solidFill>
                  <a:schemeClr val="accent3">
                    <a:lumMod val="50000"/>
                  </a:schemeClr>
                </a:solidFill>
              </a:rPr>
              <a:t>Яке завдання на </a:t>
            </a:r>
            <a:r>
              <a:rPr lang="uk-UA" sz="2400" dirty="0" err="1" smtClean="0">
                <a:solidFill>
                  <a:schemeClr val="accent3">
                    <a:lumMod val="50000"/>
                  </a:schemeClr>
                </a:solidFill>
              </a:rPr>
              <a:t>уроці</a:t>
            </a:r>
            <a:r>
              <a:rPr lang="uk-UA" sz="2400" dirty="0" smtClean="0">
                <a:solidFill>
                  <a:schemeClr val="accent3">
                    <a:lumMod val="50000"/>
                  </a:schemeClr>
                </a:solidFill>
              </a:rPr>
              <a:t> було цікаво виконувати?</a:t>
            </a:r>
          </a:p>
          <a:p>
            <a:pPr marL="263525" indent="-263525" algn="l">
              <a:buFont typeface="Wingdings" panose="05000000000000000000" pitchFamily="2" charset="2"/>
              <a:buChar char="§"/>
            </a:pPr>
            <a:r>
              <a:rPr lang="uk-UA" sz="2400" dirty="0" smtClean="0">
                <a:solidFill>
                  <a:schemeClr val="accent3">
                    <a:lumMod val="50000"/>
                  </a:schemeClr>
                </a:solidFill>
              </a:rPr>
              <a:t>Що </a:t>
            </a:r>
            <a:r>
              <a:rPr lang="uk-UA" sz="2400" dirty="0" smtClean="0">
                <a:solidFill>
                  <a:schemeClr val="accent3">
                    <a:lumMod val="50000"/>
                  </a:schemeClr>
                </a:solidFill>
              </a:rPr>
              <a:t>було </a:t>
            </a:r>
            <a:r>
              <a:rPr lang="uk-UA" sz="2400" dirty="0" smtClean="0">
                <a:solidFill>
                  <a:schemeClr val="accent3">
                    <a:lumMod val="50000"/>
                  </a:schemeClr>
                </a:solidFill>
              </a:rPr>
              <a:t>важко робити?</a:t>
            </a:r>
          </a:p>
          <a:p>
            <a:pPr marL="263525" indent="-263525" algn="l">
              <a:buFont typeface="Wingdings" panose="05000000000000000000" pitchFamily="2" charset="2"/>
              <a:buChar char="§"/>
            </a:pPr>
            <a:endParaRPr lang="uk-UA" sz="2400" dirty="0" smtClean="0">
              <a:solidFill>
                <a:schemeClr val="accent3">
                  <a:lumMod val="50000"/>
                </a:schemeClr>
              </a:solidFill>
            </a:endParaRPr>
          </a:p>
          <a:p>
            <a:endParaRPr lang="uk-UA" sz="2400" dirty="0" smtClean="0">
              <a:solidFill>
                <a:schemeClr val="accent3">
                  <a:lumMod val="50000"/>
                </a:schemeClr>
              </a:solidFill>
            </a:endParaRPr>
          </a:p>
          <a:p>
            <a:endParaRPr lang="ru-RU" sz="2400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4099" name="Picture 3" descr="D:\фото\Випуск 2019- 2023\2 клас\1 вересня 2020\001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5840" y="3133670"/>
            <a:ext cx="3936301" cy="29596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D:\фото\Випуск 2019- 2023\2 клас\1 вересня 2020\00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1148" y="3133671"/>
            <a:ext cx="2327731" cy="310364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0681429"/>
      </p:ext>
    </p:extLst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1216</TotalTime>
  <Words>536</Words>
  <Application>Microsoft Office PowerPoint</Application>
  <PresentationFormat>Экран (4:3)</PresentationFormat>
  <Paragraphs>80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«Моє ставлення  до школи»  Написання розповіді за одним із поданих зачинів. </vt:lpstr>
      <vt:lpstr>Емоційне налаштування</vt:lpstr>
      <vt:lpstr>Тема уроку</vt:lpstr>
      <vt:lpstr>Відгадайте загадки</vt:lpstr>
      <vt:lpstr>Презентация PowerPoint</vt:lpstr>
      <vt:lpstr>Вправа «Мікрофон»</vt:lpstr>
      <vt:lpstr>Фото скарбниця</vt:lpstr>
      <vt:lpstr>Презентация PowerPoint</vt:lpstr>
      <vt:lpstr>Презентация PowerPoint</vt:lpstr>
      <vt:lpstr>Зразок виконання роботи</vt:lpstr>
      <vt:lpstr>Підсумок уроку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Esmiralda Ivanova</dc:creator>
  <cp:lastModifiedBy>Esmiralda Ivanova</cp:lastModifiedBy>
  <cp:revision>85</cp:revision>
  <dcterms:created xsi:type="dcterms:W3CDTF">2022-09-06T20:02:15Z</dcterms:created>
  <dcterms:modified xsi:type="dcterms:W3CDTF">2026-10-01T10:47:30Z</dcterms:modified>
</cp:coreProperties>
</file>