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7" r:id="rId2"/>
    <p:sldId id="357" r:id="rId3"/>
    <p:sldId id="345" r:id="rId4"/>
    <p:sldId id="284" r:id="rId5"/>
    <p:sldId id="335" r:id="rId6"/>
    <p:sldId id="285" r:id="rId7"/>
    <p:sldId id="360" r:id="rId8"/>
    <p:sldId id="361" r:id="rId9"/>
    <p:sldId id="362" r:id="rId10"/>
    <p:sldId id="363" r:id="rId11"/>
    <p:sldId id="367" r:id="rId12"/>
    <p:sldId id="364" r:id="rId13"/>
    <p:sldId id="295" r:id="rId14"/>
    <p:sldId id="356" r:id="rId15"/>
  </p:sldIdLst>
  <p:sldSz cx="12184063" cy="6859588"/>
  <p:notesSz cx="6858000" cy="9144000"/>
  <p:defaultTextStyle>
    <a:defPPr>
      <a:defRPr lang="ru-RU"/>
    </a:defPPr>
    <a:lvl1pPr marL="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3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6282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20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3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7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19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3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7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1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1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68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8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398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7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59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1990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388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786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18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97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272" y="1600571"/>
            <a:ext cx="7202559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17900" y="1600571"/>
            <a:ext cx="7204673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16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80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7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7" y="2175380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97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94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55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5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5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5" y="1435434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64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3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8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3980" indent="0">
              <a:buNone/>
              <a:defRPr sz="3300"/>
            </a:lvl2pPr>
            <a:lvl3pPr marL="1087960" indent="0">
              <a:buNone/>
              <a:defRPr sz="2900"/>
            </a:lvl3pPr>
            <a:lvl4pPr marL="1631940" indent="0">
              <a:buNone/>
              <a:defRPr sz="2400"/>
            </a:lvl4pPr>
            <a:lvl5pPr marL="2175920" indent="0">
              <a:buNone/>
              <a:defRPr sz="2400"/>
            </a:lvl5pPr>
            <a:lvl6pPr marL="2719900" indent="0">
              <a:buNone/>
              <a:defRPr sz="2400"/>
            </a:lvl6pPr>
            <a:lvl7pPr marL="3263880" indent="0">
              <a:buNone/>
              <a:defRPr sz="2400"/>
            </a:lvl7pPr>
            <a:lvl8pPr marL="3807860" indent="0">
              <a:buNone/>
              <a:defRPr sz="2400"/>
            </a:lvl8pPr>
            <a:lvl9pPr marL="4351838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01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55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71583" y="274703"/>
            <a:ext cx="3650988" cy="585446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271" y="274703"/>
            <a:ext cx="10756244" cy="58544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29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797" tIns="54398" rIns="108797" bIns="5439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2"/>
            <a:ext cx="10965657" cy="4527011"/>
          </a:xfrm>
          <a:prstGeom prst="rect">
            <a:avLst/>
          </a:prstGeom>
        </p:spPr>
        <p:txBody>
          <a:bodyPr vert="horz" lIns="108797" tIns="54398" rIns="108797" bIns="5439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42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108796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7984" indent="-407984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3968" indent="-339988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599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393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791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189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587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798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3828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39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79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194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592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1990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38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78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1838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2020803" y="3870259"/>
            <a:ext cx="8208912" cy="19123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1087960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800" b="1" dirty="0">
                <a:solidFill>
                  <a:schemeClr val="accent3">
                    <a:lumMod val="50000"/>
                  </a:schemeClr>
                </a:solidFill>
              </a:rPr>
              <a:t>Досліджую слова із префіксами </a:t>
            </a:r>
            <a:r>
              <a:rPr lang="uk-UA" sz="4800" b="1" i="1" dirty="0">
                <a:solidFill>
                  <a:schemeClr val="accent3">
                    <a:lumMod val="50000"/>
                  </a:schemeClr>
                </a:solidFill>
              </a:rPr>
              <a:t>пре- </a:t>
            </a:r>
            <a:r>
              <a:rPr lang="uk-UA" sz="4800" b="1" dirty="0" smtClean="0">
                <a:solidFill>
                  <a:schemeClr val="accent3">
                    <a:lumMod val="50000"/>
                  </a:schemeClr>
                </a:solidFill>
              </a:rPr>
              <a:t>і</a:t>
            </a:r>
            <a:r>
              <a:rPr lang="uk-UA" sz="4800" b="1" i="1" dirty="0" smtClean="0">
                <a:solidFill>
                  <a:schemeClr val="accent3">
                    <a:lumMod val="50000"/>
                  </a:schemeClr>
                </a:solidFill>
              </a:rPr>
              <a:t> при-</a:t>
            </a:r>
            <a:endParaRPr lang="ru-RU" sz="4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668095" y="891599"/>
            <a:ext cx="3528392" cy="18362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407984" indent="-407984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883968" indent="-339988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5995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90393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44791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9189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3587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07985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23828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200" b="1" dirty="0">
                <a:solidFill>
                  <a:schemeClr val="accent3">
                    <a:lumMod val="50000"/>
                  </a:schemeClr>
                </a:solidFill>
              </a:rPr>
              <a:t>4 клас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</a:rPr>
              <a:t>Пригадую будову слова </a:t>
            </a:r>
          </a:p>
        </p:txBody>
      </p:sp>
      <p:pic>
        <p:nvPicPr>
          <p:cNvPr id="9" name="Picture 2" descr="D:\4 клас\УКР. МОВА\Пономарьова\фото завдань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567" y="891599"/>
            <a:ext cx="3384376" cy="1969091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48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979463" y="837506"/>
            <a:ext cx="10297144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000" b="1" dirty="0">
                <a:solidFill>
                  <a:schemeClr val="bg1"/>
                </a:solidFill>
              </a:rPr>
              <a:t>Налаштування на урок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D:\Картинки до тестів\Казки\1578214124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046" y="2125295"/>
            <a:ext cx="2576187" cy="270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Картинки до тестів\Казки\877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145" y="2125295"/>
            <a:ext cx="1853578" cy="270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Мультяшный гном фотографии — Скачать бесплатные высококачественные  изображения | Magnific (ранее Freepik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23" y="2133650"/>
            <a:ext cx="2696482" cy="269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Перегляньте 690 ідей на дошці «гноми» та на тему «фінтастичні створіння» | чарівне мистецтво, творчість фентезі, noel тощ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0383" y="2125295"/>
            <a:ext cx="2247900" cy="26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9259116" y="4820871"/>
            <a:ext cx="194548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Буде нудно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399617" y="4855156"/>
            <a:ext cx="2249043" cy="953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задоволення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19423" y="4830132"/>
            <a:ext cx="2733719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Буде </a:t>
            </a:r>
            <a:r>
              <a:rPr lang="ru-RU" sz="2800" b="1" dirty="0" err="1" smtClean="0">
                <a:solidFill>
                  <a:schemeClr val="bg1"/>
                </a:solidFill>
              </a:rPr>
              <a:t>цікаво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53591" y="4861174"/>
            <a:ext cx="2302436" cy="52309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Буде важко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39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8675" y="332733"/>
            <a:ext cx="9786713" cy="72079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 smtClean="0">
                <a:solidFill>
                  <a:schemeClr val="bg1"/>
                </a:solidFill>
              </a:rPr>
              <a:t>Перевірка домашнього завдання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460" y="6310114"/>
            <a:ext cx="1412971" cy="5048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400" b="1" dirty="0" err="1">
                <a:solidFill>
                  <a:schemeClr val="bg1"/>
                </a:solidFill>
              </a:rPr>
              <a:t>Стор</a:t>
            </a:r>
            <a:r>
              <a:rPr lang="uk-UA" sz="2400" b="1" dirty="0">
                <a:solidFill>
                  <a:schemeClr val="bg1"/>
                </a:solidFill>
              </a:rPr>
              <a:t>. </a:t>
            </a:r>
            <a:r>
              <a:rPr lang="uk-UA" sz="2400" b="1" dirty="0" smtClean="0">
                <a:solidFill>
                  <a:schemeClr val="bg1"/>
                </a:solidFill>
              </a:rPr>
              <a:t>29</a:t>
            </a:r>
            <a:endParaRPr lang="uk-UA" sz="2400" b="1" dirty="0">
              <a:solidFill>
                <a:schemeClr val="bg1"/>
              </a:solidFill>
            </a:endParaRPr>
          </a:p>
        </p:txBody>
      </p:sp>
      <p:pic>
        <p:nvPicPr>
          <p:cNvPr id="7" name="Picture 2" descr="D:\4 клас\01 УКР. МОВА\1 ПОНОМАРЬОВА\03 Будова слова\Презентації\2026-10-01_2326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783" y="1197545"/>
            <a:ext cx="7896225" cy="524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475407" y="1197546"/>
            <a:ext cx="3312368" cy="43924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4. Яку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національну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українську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страву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ти порадиш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скуштувати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німецьким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школярам? Напиши про це текст (3-4 речення) За потреби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скористайся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довідкою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uk-UA" sz="2400" b="1" i="1" dirty="0" smtClean="0">
                <a:solidFill>
                  <a:schemeClr val="accent3">
                    <a:lumMod val="50000"/>
                  </a:schemeClr>
                </a:solidFill>
              </a:rPr>
              <a:t>Довідка: борщ, вареники, галушки, узвар</a:t>
            </a:r>
            <a:endParaRPr lang="uk-UA" sz="24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88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02623" y="411684"/>
            <a:ext cx="10345879" cy="65202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Повідомлення теми уроку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39903" y="1220451"/>
            <a:ext cx="6308599" cy="353941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Сьогодні на уроці ми будемо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вправлятися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у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розрізненні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префіксів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пре-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і 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</a:rPr>
              <a:t>при-.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Складемо 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і </a:t>
            </a:r>
            <a:r>
              <a:rPr lang="uk-UA" sz="2800" b="1" dirty="0" err="1">
                <a:solidFill>
                  <a:schemeClr val="accent3">
                    <a:lumMod val="50000"/>
                  </a:schemeClr>
                </a:solidFill>
              </a:rPr>
              <a:t>запишемо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 речення з поданими словами. Напишемо текст на задану тему.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Продовжимо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знайомство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з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Німеччиною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Будемо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збагачувати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свій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словниковий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запас </a:t>
            </a:r>
            <a:endParaRPr lang="uk-UA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D:\Картинки до тестів\!!!!Эсмира_512х512\_free_2024-01-13-17-30-26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23" y="1184673"/>
            <a:ext cx="3916263" cy="376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64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>
          <a:xfrm>
            <a:off x="4896085" y="3714091"/>
            <a:ext cx="6322640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>
                <a:solidFill>
                  <a:schemeClr val="bg1"/>
                </a:solidFill>
              </a:rPr>
              <a:t>Частина </a:t>
            </a:r>
            <a:r>
              <a:rPr lang="ru-RU" sz="2900" b="1" dirty="0" smtClean="0">
                <a:solidFill>
                  <a:schemeClr val="bg1"/>
                </a:solidFill>
              </a:rPr>
              <a:t>слова перед </a:t>
            </a:r>
            <a:r>
              <a:rPr lang="ru-RU" sz="2900" b="1" dirty="0" err="1" smtClean="0">
                <a:solidFill>
                  <a:schemeClr val="bg1"/>
                </a:solidFill>
              </a:rPr>
              <a:t>коренем</a:t>
            </a:r>
            <a:r>
              <a:rPr lang="ru-RU" sz="2900" b="1" dirty="0" smtClean="0">
                <a:solidFill>
                  <a:schemeClr val="bg1"/>
                </a:solidFill>
              </a:rPr>
              <a:t>, що служить </a:t>
            </a:r>
            <a:r>
              <a:rPr lang="ru-RU" sz="2900" b="1" dirty="0">
                <a:solidFill>
                  <a:schemeClr val="bg1"/>
                </a:solidFill>
              </a:rPr>
              <a:t>для </a:t>
            </a:r>
            <a:r>
              <a:rPr lang="ru-RU" sz="2900" b="1" dirty="0" err="1">
                <a:solidFill>
                  <a:schemeClr val="bg1"/>
                </a:solidFill>
              </a:rPr>
              <a:t>утворення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нових</a:t>
            </a:r>
            <a:r>
              <a:rPr lang="ru-RU" sz="2900" b="1" dirty="0">
                <a:solidFill>
                  <a:schemeClr val="bg1"/>
                </a:solidFill>
              </a:rPr>
              <a:t> слів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896085" y="4763483"/>
            <a:ext cx="6322644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>
                <a:solidFill>
                  <a:schemeClr val="bg1"/>
                </a:solidFill>
              </a:rPr>
              <a:t>Частина </a:t>
            </a:r>
            <a:r>
              <a:rPr lang="ru-RU" sz="2900" b="1" dirty="0" smtClean="0">
                <a:solidFill>
                  <a:schemeClr val="bg1"/>
                </a:solidFill>
              </a:rPr>
              <a:t>слова після </a:t>
            </a:r>
            <a:r>
              <a:rPr lang="ru-RU" sz="2900" b="1" dirty="0" err="1" smtClean="0">
                <a:solidFill>
                  <a:schemeClr val="bg1"/>
                </a:solidFill>
              </a:rPr>
              <a:t>кореня</a:t>
            </a:r>
            <a:r>
              <a:rPr lang="ru-RU" sz="2900" b="1" dirty="0" smtClean="0">
                <a:solidFill>
                  <a:schemeClr val="bg1"/>
                </a:solidFill>
              </a:rPr>
              <a:t>, що </a:t>
            </a:r>
            <a:r>
              <a:rPr lang="ru-RU" sz="2900" b="1" dirty="0">
                <a:solidFill>
                  <a:schemeClr val="bg1"/>
                </a:solidFill>
              </a:rPr>
              <a:t>служить для </a:t>
            </a:r>
            <a:r>
              <a:rPr lang="ru-RU" sz="2900" b="1" dirty="0" err="1">
                <a:solidFill>
                  <a:schemeClr val="bg1"/>
                </a:solidFill>
              </a:rPr>
              <a:t>утворення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нових</a:t>
            </a:r>
            <a:r>
              <a:rPr lang="ru-RU" sz="2900" b="1" dirty="0">
                <a:solidFill>
                  <a:schemeClr val="bg1"/>
                </a:solidFill>
              </a:rPr>
              <a:t> слів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896086" y="5899266"/>
            <a:ext cx="6380521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Частина</a:t>
            </a:r>
            <a:r>
              <a:rPr lang="ru-RU" sz="2900" b="1" dirty="0">
                <a:solidFill>
                  <a:schemeClr val="bg1"/>
                </a:solidFill>
              </a:rPr>
              <a:t> слова без </a:t>
            </a:r>
            <a:r>
              <a:rPr lang="ru-RU" sz="2900" b="1" dirty="0" err="1">
                <a:solidFill>
                  <a:schemeClr val="bg1"/>
                </a:solidFill>
              </a:rPr>
              <a:t>закінчення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13" y="405458"/>
            <a:ext cx="10304312" cy="7179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 smtClean="0"/>
              <a:t>Встановіть </a:t>
            </a:r>
            <a:r>
              <a:rPr lang="uk-UA" sz="4800" b="1" dirty="0"/>
              <a:t>відповідність</a:t>
            </a:r>
            <a:endParaRPr lang="ru-RU" sz="48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896086" y="3071219"/>
            <a:ext cx="6380520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Це спільна частина споріднених слів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86418" y="4866929"/>
            <a:ext cx="1985557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префікс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86418" y="4007626"/>
            <a:ext cx="2013042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>
                <a:solidFill>
                  <a:schemeClr val="bg1"/>
                </a:solidFill>
              </a:rPr>
              <a:t>основа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44245" y="1173142"/>
            <a:ext cx="6380521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Змінна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частина</a:t>
            </a:r>
            <a:r>
              <a:rPr lang="ru-RU" sz="2900" b="1" dirty="0">
                <a:solidFill>
                  <a:schemeClr val="bg1"/>
                </a:solidFill>
              </a:rPr>
              <a:t> слова, </a:t>
            </a:r>
            <a:r>
              <a:rPr lang="ru-RU" sz="2900" b="1" dirty="0" err="1">
                <a:solidFill>
                  <a:schemeClr val="bg1"/>
                </a:solidFill>
              </a:rPr>
              <a:t>що</a:t>
            </a:r>
            <a:r>
              <a:rPr lang="ru-RU" sz="2900" b="1" dirty="0">
                <a:solidFill>
                  <a:schemeClr val="bg1"/>
                </a:solidFill>
              </a:rPr>
              <a:t> служить для </a:t>
            </a:r>
            <a:r>
              <a:rPr lang="ru-RU" sz="2900" b="1" dirty="0" err="1">
                <a:solidFill>
                  <a:schemeClr val="bg1"/>
                </a:solidFill>
              </a:rPr>
              <a:t>зв’язку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слів</a:t>
            </a:r>
            <a:r>
              <a:rPr lang="ru-RU" sz="2900" b="1" dirty="0">
                <a:solidFill>
                  <a:schemeClr val="bg1"/>
                </a:solidFill>
              </a:rPr>
              <a:t> у </a:t>
            </a:r>
            <a:r>
              <a:rPr lang="ru-RU" sz="2900" b="1" dirty="0" err="1">
                <a:solidFill>
                  <a:schemeClr val="bg1"/>
                </a:solidFill>
              </a:rPr>
              <a:t>реченні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130436" y="5919849"/>
            <a:ext cx="1830990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суфікс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86418" y="2423083"/>
            <a:ext cx="2132655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корінь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986419" y="3180971"/>
            <a:ext cx="2225292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закінчення</a:t>
            </a:r>
            <a:endParaRPr lang="ru-RU" sz="2900" b="1" dirty="0">
              <a:solidFill>
                <a:schemeClr val="bg1"/>
              </a:solidFill>
            </a:endParaRPr>
          </a:p>
        </p:txBody>
      </p:sp>
      <p:cxnSp>
        <p:nvCxnSpPr>
          <p:cNvPr id="4" name="Прямая со стрелкой 3"/>
          <p:cNvCxnSpPr>
            <a:endCxn id="32" idx="1"/>
          </p:cNvCxnSpPr>
          <p:nvPr/>
        </p:nvCxnSpPr>
        <p:spPr>
          <a:xfrm>
            <a:off x="3078556" y="1695133"/>
            <a:ext cx="1765686" cy="907395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986419" y="1204777"/>
            <a:ext cx="2210371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Споріднені</a:t>
            </a:r>
          </a:p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слова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844242" y="2294869"/>
            <a:ext cx="6380521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Спільнокореневі</a:t>
            </a:r>
            <a:r>
              <a:rPr lang="ru-RU" sz="2900" b="1" dirty="0">
                <a:solidFill>
                  <a:schemeClr val="bg1"/>
                </a:solidFill>
              </a:rPr>
              <a:t> слова</a:t>
            </a:r>
          </a:p>
        </p:txBody>
      </p:sp>
      <p:cxnSp>
        <p:nvCxnSpPr>
          <p:cNvPr id="33" name="Прямая со стрелкой 32"/>
          <p:cNvCxnSpPr>
            <a:endCxn id="12" idx="1"/>
          </p:cNvCxnSpPr>
          <p:nvPr/>
        </p:nvCxnSpPr>
        <p:spPr>
          <a:xfrm>
            <a:off x="3026183" y="2667303"/>
            <a:ext cx="1869903" cy="711575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endCxn id="9" idx="1"/>
          </p:cNvCxnSpPr>
          <p:nvPr/>
        </p:nvCxnSpPr>
        <p:spPr>
          <a:xfrm flipV="1">
            <a:off x="3124782" y="1727677"/>
            <a:ext cx="1719463" cy="1598992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4" idx="3"/>
            <a:endCxn id="19" idx="1"/>
          </p:cNvCxnSpPr>
          <p:nvPr/>
        </p:nvCxnSpPr>
        <p:spPr>
          <a:xfrm>
            <a:off x="2999460" y="4315285"/>
            <a:ext cx="1896626" cy="1891640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13" idx="3"/>
            <a:endCxn id="20" idx="1"/>
          </p:cNvCxnSpPr>
          <p:nvPr/>
        </p:nvCxnSpPr>
        <p:spPr>
          <a:xfrm flipV="1">
            <a:off x="2971975" y="4268626"/>
            <a:ext cx="1924110" cy="905962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endCxn id="21" idx="1"/>
          </p:cNvCxnSpPr>
          <p:nvPr/>
        </p:nvCxnSpPr>
        <p:spPr>
          <a:xfrm flipV="1">
            <a:off x="2999460" y="5318018"/>
            <a:ext cx="1896625" cy="914363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89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D:\3 клас\01 УКР МОВА\1 Пономарьова\06 Дієслово\№087-Добираю дієслова - антоніми і синоніми\Аркуш в лінію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6894"/>
          <a:stretch/>
        </p:blipFill>
        <p:spPr bwMode="auto">
          <a:xfrm>
            <a:off x="163032" y="1112574"/>
            <a:ext cx="11752889" cy="536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9562" y="447463"/>
            <a:ext cx="10051366" cy="62321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800" b="1" dirty="0">
                <a:solidFill>
                  <a:schemeClr val="bg1"/>
                </a:solidFill>
              </a:rPr>
              <a:t>Хвилинка каліграфії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0" t="41425" r="16950" b="31937"/>
          <a:stretch/>
        </p:blipFill>
        <p:spPr>
          <a:xfrm>
            <a:off x="3715767" y="1413103"/>
            <a:ext cx="4862282" cy="14295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017344" y="-721742"/>
            <a:ext cx="578026" cy="7217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580917" y="-726347"/>
            <a:ext cx="578026" cy="72176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147507" y="-745347"/>
            <a:ext cx="578026" cy="72176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660474" y="-712868"/>
            <a:ext cx="578026" cy="7217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175297" y="-684537"/>
            <a:ext cx="578026" cy="72176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02803" y="-705329"/>
            <a:ext cx="578026" cy="72176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23164" y="-684309"/>
            <a:ext cx="534586" cy="67972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8000022" y="-726347"/>
            <a:ext cx="578026" cy="72176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82360" y="-745347"/>
            <a:ext cx="578026" cy="72176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521352" y="-721760"/>
            <a:ext cx="578026" cy="72176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" t="31292" r="43786" b="57627"/>
          <a:stretch/>
        </p:blipFill>
        <p:spPr>
          <a:xfrm>
            <a:off x="5333008" y="1070677"/>
            <a:ext cx="2024742" cy="7200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1" t="7258" r="4332" b="9742"/>
          <a:stretch/>
        </p:blipFill>
        <p:spPr>
          <a:xfrm>
            <a:off x="9060386" y="1989634"/>
            <a:ext cx="2407830" cy="309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51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8030" y="477465"/>
            <a:ext cx="8828417" cy="57019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Проведи дослідження</a:t>
            </a:r>
            <a:endParaRPr lang="ru-RU" sz="4000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062209" y="1619217"/>
            <a:ext cx="2445646" cy="16028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>
                <a:solidFill>
                  <a:schemeClr val="bg1"/>
                </a:solidFill>
              </a:rPr>
              <a:t>Премудра</a:t>
            </a:r>
          </a:p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прегарний</a:t>
            </a:r>
          </a:p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предобра</a:t>
            </a:r>
          </a:p>
        </p:txBody>
      </p:sp>
      <p:pic>
        <p:nvPicPr>
          <p:cNvPr id="6146" name="Picture 2" descr="D:\Картинки до тестів\Людина\Учень тягне руку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9378" y="316533"/>
            <a:ext cx="1568488" cy="1905041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1051470" y="1047665"/>
            <a:ext cx="8784977" cy="5301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колонки слів.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об’єднує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слова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кожної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колонки? 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396827" y="1589750"/>
            <a:ext cx="2327821" cy="1602822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Приїхати</a:t>
            </a:r>
            <a:endParaRPr lang="ru-RU" sz="2900" b="1" dirty="0">
              <a:solidFill>
                <a:schemeClr val="bg1"/>
              </a:solidFill>
            </a:endParaRPr>
          </a:p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прийти</a:t>
            </a:r>
          </a:p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приліпити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51470" y="3272062"/>
            <a:ext cx="7128792" cy="938811"/>
          </a:xfrm>
          <a:prstGeom prst="roundRect">
            <a:avLst/>
          </a:prstGeom>
          <a:solidFill>
            <a:srgbClr val="00B050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1. Визначте, </a:t>
            </a:r>
            <a:r>
              <a:rPr lang="ru-RU" sz="2400" b="1" dirty="0">
                <a:solidFill>
                  <a:schemeClr val="bg1"/>
                </a:solidFill>
              </a:rPr>
              <a:t>до яких слів замість </a:t>
            </a:r>
            <a:r>
              <a:rPr lang="ru-RU" sz="2400" b="1" dirty="0" err="1">
                <a:solidFill>
                  <a:schemeClr val="bg1"/>
                </a:solidFill>
              </a:rPr>
              <a:t>префікса</a:t>
            </a:r>
            <a:r>
              <a:rPr lang="ru-RU" sz="2400" b="1" dirty="0">
                <a:solidFill>
                  <a:schemeClr val="bg1"/>
                </a:solidFill>
              </a:rPr>
              <a:t> можна </a:t>
            </a:r>
            <a:r>
              <a:rPr lang="ru-RU" sz="2400" b="1" dirty="0" err="1">
                <a:solidFill>
                  <a:schemeClr val="bg1"/>
                </a:solidFill>
              </a:rPr>
              <a:t>підставити</a:t>
            </a:r>
            <a:r>
              <a:rPr lang="ru-RU" sz="2400" b="1" dirty="0">
                <a:solidFill>
                  <a:schemeClr val="bg1"/>
                </a:solidFill>
              </a:rPr>
              <a:t> слово </a:t>
            </a:r>
            <a:r>
              <a:rPr lang="ru-RU" sz="2400" b="1" i="1" dirty="0">
                <a:solidFill>
                  <a:schemeClr val="bg1"/>
                </a:solidFill>
              </a:rPr>
              <a:t>дуже.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Який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префікс</a:t>
            </a:r>
            <a:r>
              <a:rPr lang="ru-RU" sz="2400" b="1" dirty="0">
                <a:solidFill>
                  <a:schemeClr val="bg1"/>
                </a:solidFill>
              </a:rPr>
              <a:t> вони </a:t>
            </a:r>
            <a:r>
              <a:rPr lang="ru-RU" sz="2400" b="1" dirty="0" err="1">
                <a:solidFill>
                  <a:schemeClr val="bg1"/>
                </a:solidFill>
              </a:rPr>
              <a:t>мають</a:t>
            </a:r>
            <a:r>
              <a:rPr lang="ru-RU" sz="2400" b="1" dirty="0">
                <a:solidFill>
                  <a:schemeClr val="bg1"/>
                </a:solidFill>
              </a:rPr>
              <a:t>? 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005014" y="4293890"/>
            <a:ext cx="6840760" cy="938811"/>
          </a:xfrm>
          <a:prstGeom prst="roundRect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3</a:t>
            </a:r>
            <a:r>
              <a:rPr lang="ru-RU" sz="2400" dirty="0" smtClean="0">
                <a:solidFill>
                  <a:schemeClr val="bg1"/>
                </a:solidFill>
              </a:rPr>
              <a:t>. </a:t>
            </a:r>
            <a:r>
              <a:rPr lang="ru-RU" sz="2400" b="1" dirty="0" smtClean="0">
                <a:solidFill>
                  <a:schemeClr val="bg1"/>
                </a:solidFill>
              </a:rPr>
              <a:t>У </a:t>
            </a:r>
            <a:r>
              <a:rPr lang="ru-RU" sz="2400" b="1" dirty="0" err="1">
                <a:solidFill>
                  <a:schemeClr val="bg1"/>
                </a:solidFill>
              </a:rPr>
              <a:t>якій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колонці</a:t>
            </a:r>
            <a:r>
              <a:rPr lang="ru-RU" sz="2400" b="1" dirty="0">
                <a:solidFill>
                  <a:schemeClr val="bg1"/>
                </a:solidFill>
              </a:rPr>
              <a:t> слова </a:t>
            </a:r>
            <a:r>
              <a:rPr lang="ru-RU" sz="2400" b="1" dirty="0" err="1">
                <a:solidFill>
                  <a:schemeClr val="bg1"/>
                </a:solidFill>
              </a:rPr>
              <a:t>означають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наближення</a:t>
            </a:r>
            <a:r>
              <a:rPr lang="ru-RU" sz="2400" b="1" dirty="0">
                <a:solidFill>
                  <a:schemeClr val="bg1"/>
                </a:solidFill>
              </a:rPr>
              <a:t>, </a:t>
            </a:r>
            <a:r>
              <a:rPr lang="ru-RU" sz="2400" b="1" dirty="0" err="1">
                <a:solidFill>
                  <a:schemeClr val="bg1"/>
                </a:solidFill>
              </a:rPr>
              <a:t>приєднання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чогось</a:t>
            </a:r>
            <a:r>
              <a:rPr lang="ru-RU" sz="2400" b="1" dirty="0">
                <a:solidFill>
                  <a:schemeClr val="bg1"/>
                </a:solidFill>
              </a:rPr>
              <a:t>? </a:t>
            </a:r>
            <a:r>
              <a:rPr lang="ru-RU" sz="2400" b="1" dirty="0" err="1">
                <a:solidFill>
                  <a:schemeClr val="bg1"/>
                </a:solidFill>
              </a:rPr>
              <a:t>Який</a:t>
            </a:r>
            <a:r>
              <a:rPr lang="ru-RU" sz="2400" b="1" dirty="0">
                <a:solidFill>
                  <a:schemeClr val="bg1"/>
                </a:solidFill>
              </a:rPr>
              <a:t> у них </a:t>
            </a:r>
            <a:r>
              <a:rPr lang="ru-RU" sz="2400" b="1" dirty="0" err="1">
                <a:solidFill>
                  <a:schemeClr val="bg1"/>
                </a:solidFill>
              </a:rPr>
              <a:t>префікс</a:t>
            </a:r>
            <a:r>
              <a:rPr lang="ru-RU" sz="24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324279" y="3286740"/>
            <a:ext cx="2756111" cy="1756056"/>
          </a:xfrm>
          <a:prstGeom prst="roundRect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r>
              <a:rPr lang="uk-UA" sz="2400" b="1" dirty="0" smtClean="0">
                <a:solidFill>
                  <a:schemeClr val="bg1"/>
                </a:solidFill>
              </a:rPr>
              <a:t>2. На </a:t>
            </a:r>
            <a:r>
              <a:rPr lang="uk-UA" sz="2400" b="1" dirty="0">
                <a:solidFill>
                  <a:schemeClr val="bg1"/>
                </a:solidFill>
              </a:rPr>
              <a:t>яке питання відповідають? Яку частину мови позначають?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051470" y="5360459"/>
            <a:ext cx="9505056" cy="938811"/>
          </a:xfrm>
          <a:prstGeom prst="roundRect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4. Зробіть </a:t>
            </a:r>
            <a:r>
              <a:rPr lang="ru-RU" sz="2400" b="1" dirty="0">
                <a:solidFill>
                  <a:schemeClr val="bg1"/>
                </a:solidFill>
              </a:rPr>
              <a:t>висновок про те, коли </a:t>
            </a:r>
            <a:r>
              <a:rPr lang="ru-RU" sz="2400" b="1" dirty="0" err="1">
                <a:solidFill>
                  <a:schemeClr val="bg1"/>
                </a:solidFill>
              </a:rPr>
              <a:t>пишемо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префікс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i="1" dirty="0">
                <a:solidFill>
                  <a:schemeClr val="bg1"/>
                </a:solidFill>
              </a:rPr>
              <a:t>пре-, </a:t>
            </a:r>
            <a:r>
              <a:rPr lang="ru-RU" sz="2400" b="1" dirty="0">
                <a:solidFill>
                  <a:schemeClr val="bg1"/>
                </a:solidFill>
              </a:rPr>
              <a:t>а коли </a:t>
            </a:r>
            <a:r>
              <a:rPr lang="ru-RU" sz="2400" b="1" i="1" dirty="0">
                <a:solidFill>
                  <a:schemeClr val="bg1"/>
                </a:solidFill>
              </a:rPr>
              <a:t>при- </a:t>
            </a:r>
            <a:r>
              <a:rPr lang="ru-RU" sz="2400" b="1" dirty="0">
                <a:solidFill>
                  <a:schemeClr val="bg1"/>
                </a:solidFill>
              </a:rPr>
              <a:t>. </a:t>
            </a:r>
            <a:r>
              <a:rPr lang="ru-RU" sz="2400" b="1" dirty="0" smtClean="0">
                <a:solidFill>
                  <a:schemeClr val="bg1"/>
                </a:solidFill>
              </a:rPr>
              <a:t>Перевірте </a:t>
            </a:r>
            <a:r>
              <a:rPr lang="ru-RU" sz="2400" b="1" dirty="0">
                <a:solidFill>
                  <a:schemeClr val="bg1"/>
                </a:solidFill>
              </a:rPr>
              <a:t>себе за </a:t>
            </a:r>
            <a:r>
              <a:rPr lang="ru-RU" sz="2400" b="1" dirty="0" smtClean="0">
                <a:solidFill>
                  <a:schemeClr val="bg1"/>
                </a:solidFill>
              </a:rPr>
              <a:t>правилом.</a:t>
            </a:r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2533828" y="1839375"/>
            <a:ext cx="597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131583" y="1816204"/>
            <a:ext cx="0" cy="2066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419623" y="2238926"/>
            <a:ext cx="597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3017378" y="2215754"/>
            <a:ext cx="0" cy="2066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2558604" y="2670253"/>
            <a:ext cx="597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156359" y="2647082"/>
            <a:ext cx="0" cy="2066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5859679" y="1694248"/>
            <a:ext cx="597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6445986" y="1694248"/>
            <a:ext cx="0" cy="2066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926324" y="2166198"/>
            <a:ext cx="597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6524079" y="2143026"/>
            <a:ext cx="0" cy="2066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782308" y="2598246"/>
            <a:ext cx="5977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6380063" y="2575074"/>
            <a:ext cx="0" cy="2066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74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4 клас\01 УКР. МОВА\1 ПОНОМАРЬОВА\03 Будова слова\2026-10-04_2213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62" y="3629964"/>
            <a:ext cx="9904887" cy="196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3434" y="477466"/>
            <a:ext cx="3030325" cy="67535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3600" b="1" dirty="0"/>
              <a:t>Пам’ятаймо</a:t>
            </a:r>
            <a:endParaRPr lang="ru-RU" sz="3600" b="1" dirty="0"/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131591" y="3471446"/>
            <a:ext cx="432953" cy="617708"/>
          </a:xfrm>
          <a:prstGeom prst="rect">
            <a:avLst/>
          </a:prstGeom>
        </p:spPr>
        <p:txBody>
          <a:bodyPr wrap="none" lIns="108814" tIns="54407" rIns="108814" bIns="54407">
            <a:spAutoFit/>
          </a:bodyPr>
          <a:lstStyle/>
          <a:p>
            <a:r>
              <a:rPr lang="uk-UA" sz="3300" b="1" dirty="0">
                <a:solidFill>
                  <a:srgbClr val="FF0000"/>
                </a:solidFill>
              </a:rPr>
              <a:t>е</a:t>
            </a:r>
            <a:endParaRPr lang="ru-RU" sz="33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48028" y="3471446"/>
            <a:ext cx="432953" cy="617708"/>
          </a:xfrm>
          <a:prstGeom prst="rect">
            <a:avLst/>
          </a:prstGeom>
        </p:spPr>
        <p:txBody>
          <a:bodyPr wrap="none" lIns="108814" tIns="54407" rIns="108814" bIns="54407">
            <a:spAutoFit/>
          </a:bodyPr>
          <a:lstStyle/>
          <a:p>
            <a:r>
              <a:rPr lang="uk-UA" sz="3300" b="1" dirty="0">
                <a:solidFill>
                  <a:srgbClr val="FF0000"/>
                </a:solidFill>
              </a:rPr>
              <a:t>е</a:t>
            </a:r>
            <a:endParaRPr lang="ru-RU" sz="33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815370" y="3920826"/>
            <a:ext cx="432953" cy="617708"/>
          </a:xfrm>
          <a:prstGeom prst="rect">
            <a:avLst/>
          </a:prstGeom>
        </p:spPr>
        <p:txBody>
          <a:bodyPr wrap="none" lIns="108814" tIns="54407" rIns="108814" bIns="54407">
            <a:spAutoFit/>
          </a:bodyPr>
          <a:lstStyle/>
          <a:p>
            <a:r>
              <a:rPr lang="uk-UA" sz="3300" b="1" dirty="0">
                <a:solidFill>
                  <a:srgbClr val="FF0000"/>
                </a:solidFill>
              </a:rPr>
              <a:t>е</a:t>
            </a:r>
            <a:endParaRPr lang="ru-RU" sz="33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626630" y="4881242"/>
            <a:ext cx="432953" cy="617708"/>
          </a:xfrm>
          <a:prstGeom prst="rect">
            <a:avLst/>
          </a:prstGeom>
        </p:spPr>
        <p:txBody>
          <a:bodyPr wrap="none" lIns="108814" tIns="54407" rIns="108814" bIns="54407">
            <a:spAutoFit/>
          </a:bodyPr>
          <a:lstStyle/>
          <a:p>
            <a:r>
              <a:rPr lang="uk-UA" sz="3300" b="1" dirty="0">
                <a:solidFill>
                  <a:srgbClr val="FF0000"/>
                </a:solidFill>
              </a:rPr>
              <a:t>е</a:t>
            </a:r>
            <a:endParaRPr lang="ru-RU" sz="3300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481576" y="3500652"/>
            <a:ext cx="455395" cy="617708"/>
          </a:xfrm>
          <a:prstGeom prst="rect">
            <a:avLst/>
          </a:prstGeom>
        </p:spPr>
        <p:txBody>
          <a:bodyPr wrap="none" lIns="108814" tIns="54407" rIns="108814" bIns="54407">
            <a:spAutoFit/>
          </a:bodyPr>
          <a:lstStyle/>
          <a:p>
            <a:r>
              <a:rPr lang="uk-UA" sz="3300" b="1" dirty="0">
                <a:solidFill>
                  <a:srgbClr val="FF0000"/>
                </a:solidFill>
              </a:rPr>
              <a:t>и</a:t>
            </a:r>
            <a:endParaRPr lang="ru-RU" sz="33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91831" y="3941410"/>
            <a:ext cx="455395" cy="617708"/>
          </a:xfrm>
          <a:prstGeom prst="rect">
            <a:avLst/>
          </a:prstGeom>
        </p:spPr>
        <p:txBody>
          <a:bodyPr wrap="none" lIns="108814" tIns="54407" rIns="108814" bIns="54407">
            <a:spAutoFit/>
          </a:bodyPr>
          <a:lstStyle/>
          <a:p>
            <a:r>
              <a:rPr lang="uk-UA" sz="3300" b="1" dirty="0">
                <a:solidFill>
                  <a:srgbClr val="FF0000"/>
                </a:solidFill>
              </a:rPr>
              <a:t>и</a:t>
            </a:r>
            <a:endParaRPr lang="ru-RU" sz="3300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779663" y="4407550"/>
            <a:ext cx="455395" cy="617708"/>
          </a:xfrm>
          <a:prstGeom prst="rect">
            <a:avLst/>
          </a:prstGeom>
        </p:spPr>
        <p:txBody>
          <a:bodyPr wrap="none" lIns="108814" tIns="54407" rIns="108814" bIns="54407">
            <a:spAutoFit/>
          </a:bodyPr>
          <a:lstStyle/>
          <a:p>
            <a:r>
              <a:rPr lang="uk-UA" sz="3300" b="1" dirty="0">
                <a:solidFill>
                  <a:srgbClr val="FF0000"/>
                </a:solidFill>
              </a:rPr>
              <a:t>и</a:t>
            </a:r>
            <a:endParaRPr lang="ru-RU" sz="33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436836" y="4407550"/>
            <a:ext cx="455395" cy="617708"/>
          </a:xfrm>
          <a:prstGeom prst="rect">
            <a:avLst/>
          </a:prstGeom>
        </p:spPr>
        <p:txBody>
          <a:bodyPr wrap="none" lIns="108814" tIns="54407" rIns="108814" bIns="54407">
            <a:spAutoFit/>
          </a:bodyPr>
          <a:lstStyle/>
          <a:p>
            <a:r>
              <a:rPr lang="uk-UA" sz="3300" b="1" dirty="0">
                <a:solidFill>
                  <a:srgbClr val="FF0000"/>
                </a:solidFill>
              </a:rPr>
              <a:t>и</a:t>
            </a:r>
            <a:endParaRPr lang="ru-RU" sz="3300" dirty="0">
              <a:solidFill>
                <a:srgbClr val="FF000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884275" y="5444668"/>
            <a:ext cx="6689256" cy="10750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800" b="1" dirty="0">
                <a:solidFill>
                  <a:schemeClr val="bg1"/>
                </a:solidFill>
              </a:rPr>
              <a:t>На </a:t>
            </a:r>
            <a:r>
              <a:rPr lang="ru-RU" sz="2800" b="1" dirty="0" err="1">
                <a:solidFill>
                  <a:schemeClr val="bg1"/>
                </a:solidFill>
              </a:rPr>
              <a:t>березі</a:t>
            </a:r>
            <a:r>
              <a:rPr lang="ru-RU" sz="2800" b="1" dirty="0">
                <a:solidFill>
                  <a:schemeClr val="bg1"/>
                </a:solidFill>
              </a:rPr>
              <a:t> річки стояв </a:t>
            </a:r>
            <a:r>
              <a:rPr lang="ru-RU" sz="2800" b="1" dirty="0" err="1">
                <a:solidFill>
                  <a:schemeClr val="bg1"/>
                </a:solidFill>
              </a:rPr>
              <a:t>престарий</a:t>
            </a:r>
            <a:r>
              <a:rPr lang="ru-RU" sz="2800" b="1" dirty="0">
                <a:solidFill>
                  <a:schemeClr val="bg1"/>
                </a:solidFill>
              </a:rPr>
              <a:t> замок. </a:t>
            </a:r>
            <a:endParaRPr lang="ru-RU" sz="2800" b="1" dirty="0" smtClean="0">
              <a:solidFill>
                <a:schemeClr val="bg1"/>
              </a:solidFill>
            </a:endParaRPr>
          </a:p>
          <a:p>
            <a:pPr lvl="0" algn="ctr"/>
            <a:r>
              <a:rPr lang="ru-RU" sz="2800" b="1" dirty="0" err="1" smtClean="0">
                <a:solidFill>
                  <a:schemeClr val="bg1"/>
                </a:solidFill>
              </a:rPr>
              <a:t>Моторний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човен</a:t>
            </a:r>
            <a:r>
              <a:rPr lang="ru-RU" sz="2800" b="1" dirty="0">
                <a:solidFill>
                  <a:schemeClr val="bg1"/>
                </a:solidFill>
              </a:rPr>
              <a:t> причалив до берега.</a:t>
            </a:r>
          </a:p>
        </p:txBody>
      </p:sp>
      <p:pic>
        <p:nvPicPr>
          <p:cNvPr id="5" name="Picture 2" descr="https://24tv.ua/resources/photos/news/1024x630_DIR/202009/1408818_14564520.jpg?20200923155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43" y="1269554"/>
            <a:ext cx="296205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4 клас\01 УКР. МОВА\1 ПОНОМАРЬОВА\03 Будова слова\2026-10-04_22092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376" y="417477"/>
            <a:ext cx="7950857" cy="207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2783853" y="2565698"/>
            <a:ext cx="8934980" cy="93881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словосполучення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Поміркуйте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які букви пропущені в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префіксах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вставивиши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пропущені букви. 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7415" y="5520382"/>
            <a:ext cx="4336860" cy="93881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Із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двома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словосполученнями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складіть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речення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ru-RU" sz="24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909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 animBg="1"/>
      <p:bldP spid="8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4573" y="373430"/>
            <a:ext cx="7271395" cy="6765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Вправа «Перетворення»</a:t>
            </a:r>
            <a:endParaRPr lang="ru-RU" sz="4000" b="1" dirty="0"/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63439" y="1991111"/>
            <a:ext cx="7088007" cy="59829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800" b="1" dirty="0" err="1">
                <a:solidFill>
                  <a:schemeClr val="bg1"/>
                </a:solidFill>
              </a:rPr>
              <a:t>Зразок</a:t>
            </a:r>
            <a:r>
              <a:rPr lang="ru-RU" sz="2800" b="1" dirty="0">
                <a:solidFill>
                  <a:schemeClr val="bg1"/>
                </a:solidFill>
              </a:rPr>
              <a:t>: слуга при </a:t>
            </a:r>
            <a:r>
              <a:rPr lang="ru-RU" sz="2800" b="1" dirty="0" err="1">
                <a:solidFill>
                  <a:schemeClr val="bg1"/>
                </a:solidFill>
              </a:rPr>
              <a:t>дворі</a:t>
            </a:r>
            <a:r>
              <a:rPr lang="ru-RU" sz="2800" b="1" dirty="0">
                <a:solidFill>
                  <a:schemeClr val="bg1"/>
                </a:solidFill>
              </a:rPr>
              <a:t> – </a:t>
            </a:r>
            <a:r>
              <a:rPr lang="ru-RU" sz="2800" b="1" dirty="0" err="1">
                <a:solidFill>
                  <a:schemeClr val="bg1"/>
                </a:solidFill>
              </a:rPr>
              <a:t>придворний</a:t>
            </a:r>
            <a:r>
              <a:rPr lang="ru-RU" sz="2800" b="1" dirty="0">
                <a:solidFill>
                  <a:schemeClr val="bg1"/>
                </a:solidFill>
              </a:rPr>
              <a:t> слуга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966775" y="3271320"/>
            <a:ext cx="4549192" cy="17560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200" b="1" dirty="0" err="1">
                <a:solidFill>
                  <a:schemeClr val="bg1"/>
                </a:solidFill>
              </a:rPr>
              <a:t>Площа</a:t>
            </a:r>
            <a:r>
              <a:rPr lang="ru-RU" sz="3200" b="1" dirty="0">
                <a:solidFill>
                  <a:schemeClr val="bg1"/>
                </a:solidFill>
              </a:rPr>
              <a:t> при </a:t>
            </a:r>
            <a:r>
              <a:rPr lang="ru-RU" sz="3200" b="1" dirty="0" err="1">
                <a:solidFill>
                  <a:schemeClr val="bg1"/>
                </a:solidFill>
              </a:rPr>
              <a:t>вокзалі</a:t>
            </a:r>
            <a:r>
              <a:rPr lang="ru-RU" sz="3200" b="1" dirty="0">
                <a:solidFill>
                  <a:schemeClr val="bg1"/>
                </a:solidFill>
              </a:rPr>
              <a:t> – </a:t>
            </a:r>
          </a:p>
          <a:p>
            <a:pPr lvl="0" algn="ctr"/>
            <a:r>
              <a:rPr lang="uk-UA" sz="3200" b="1" dirty="0">
                <a:solidFill>
                  <a:schemeClr val="bg1"/>
                </a:solidFill>
              </a:rPr>
              <a:t>сад при школі – </a:t>
            </a:r>
          </a:p>
          <a:p>
            <a:pPr lvl="0" algn="ctr"/>
            <a:r>
              <a:rPr lang="uk-UA" sz="3200" b="1" dirty="0">
                <a:solidFill>
                  <a:schemeClr val="bg1"/>
                </a:solidFill>
              </a:rPr>
              <a:t>Бульвар при морі – 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74790" y="3835089"/>
            <a:ext cx="4315478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200" b="1" dirty="0" err="1">
                <a:solidFill>
                  <a:schemeClr val="bg1"/>
                </a:solidFill>
              </a:rPr>
              <a:t>пришкільний</a:t>
            </a:r>
            <a:r>
              <a:rPr lang="ru-RU" sz="3200" b="1" dirty="0">
                <a:solidFill>
                  <a:schemeClr val="bg1"/>
                </a:solidFill>
              </a:rPr>
              <a:t> сад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11911" y="4474801"/>
            <a:ext cx="4457162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200" b="1" dirty="0" err="1">
                <a:solidFill>
                  <a:schemeClr val="bg1"/>
                </a:solidFill>
              </a:rPr>
              <a:t>приморський</a:t>
            </a:r>
            <a:r>
              <a:rPr lang="ru-RU" sz="3200" b="1" dirty="0">
                <a:solidFill>
                  <a:schemeClr val="bg1"/>
                </a:solidFill>
              </a:rPr>
              <a:t> бульвар</a:t>
            </a:r>
          </a:p>
        </p:txBody>
      </p:sp>
      <p:pic>
        <p:nvPicPr>
          <p:cNvPr id="4098" name="Picture 2" descr="http://photos.wikimapia.org/p/00/01/93/16/79_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247" y="1259109"/>
            <a:ext cx="3389837" cy="189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814724" y="1259109"/>
            <a:ext cx="7054354" cy="5301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Замініть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виділені сполучення слів одним словом 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155927" y="3236797"/>
            <a:ext cx="4392488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200" b="1" dirty="0" err="1">
                <a:solidFill>
                  <a:schemeClr val="bg1"/>
                </a:solidFill>
              </a:rPr>
              <a:t>привокзальна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площа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2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87256" y="260048"/>
            <a:ext cx="6672927" cy="100950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/>
            <a:r>
              <a:rPr lang="ru-RU" sz="3600" b="1" dirty="0">
                <a:solidFill>
                  <a:schemeClr val="bg1"/>
                </a:solidFill>
              </a:rPr>
              <a:t>Прочитайте текст. </a:t>
            </a:r>
            <a:r>
              <a:rPr lang="ru-RU" sz="3600" b="1" dirty="0" smtClean="0">
                <a:solidFill>
                  <a:schemeClr val="bg1"/>
                </a:solidFill>
              </a:rPr>
              <a:t/>
            </a:r>
            <a:br>
              <a:rPr lang="ru-RU" sz="3600" b="1" dirty="0" smtClean="0">
                <a:solidFill>
                  <a:schemeClr val="bg1"/>
                </a:solidFill>
              </a:rPr>
            </a:br>
            <a:r>
              <a:rPr lang="ru-RU" sz="3600" b="1" dirty="0" smtClean="0">
                <a:solidFill>
                  <a:schemeClr val="bg1"/>
                </a:solidFill>
              </a:rPr>
              <a:t>Що </a:t>
            </a:r>
            <a:r>
              <a:rPr lang="ru-RU" sz="3600" b="1" dirty="0">
                <a:solidFill>
                  <a:schemeClr val="bg1"/>
                </a:solidFill>
              </a:rPr>
              <a:t>нового </a:t>
            </a:r>
            <a:r>
              <a:rPr lang="ru-RU" sz="3600" b="1" dirty="0" smtClean="0">
                <a:solidFill>
                  <a:schemeClr val="bg1"/>
                </a:solidFill>
              </a:rPr>
              <a:t>ви дізналися</a:t>
            </a:r>
            <a:r>
              <a:rPr lang="ru-RU" sz="3600" b="1" dirty="0">
                <a:solidFill>
                  <a:schemeClr val="bg1"/>
                </a:solidFill>
              </a:rPr>
              <a:t>? </a:t>
            </a:r>
            <a:endParaRPr lang="uk-UA" sz="3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funart.pro/uploads/posts/2021-04/1618628051_49-funart_pro-p-gamburg-krasivie-mesta-foto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216" y="260048"/>
            <a:ext cx="3457893" cy="1800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036246" y="2075231"/>
            <a:ext cx="3733267" cy="12794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1900" b="1" dirty="0" err="1"/>
              <a:t>місто</a:t>
            </a:r>
            <a:r>
              <a:rPr lang="ru-RU" sz="1900" b="1" dirty="0"/>
              <a:t> – порт Гамбург - </a:t>
            </a:r>
            <a:r>
              <a:rPr lang="ru-RU" sz="1900" b="1" dirty="0" err="1"/>
              <a:t>одне</a:t>
            </a:r>
            <a:r>
              <a:rPr lang="ru-RU" sz="1900" b="1" dirty="0"/>
              <a:t> з </a:t>
            </a:r>
            <a:r>
              <a:rPr lang="ru-RU" sz="1900" b="1" dirty="0" err="1"/>
              <a:t>найвідоміших</a:t>
            </a:r>
            <a:r>
              <a:rPr lang="ru-RU" sz="1900" b="1" dirty="0"/>
              <a:t> </a:t>
            </a:r>
            <a:r>
              <a:rPr lang="ru-RU" sz="1900" b="1" dirty="0" err="1"/>
              <a:t>міст</a:t>
            </a:r>
            <a:r>
              <a:rPr lang="ru-RU" sz="1900" b="1" dirty="0"/>
              <a:t> </a:t>
            </a:r>
            <a:r>
              <a:rPr lang="ru-RU" sz="1900" b="1" dirty="0" err="1"/>
              <a:t>Німеччини</a:t>
            </a:r>
            <a:r>
              <a:rPr lang="ru-RU" sz="1900" b="1" dirty="0"/>
              <a:t>. </a:t>
            </a:r>
            <a:r>
              <a:rPr lang="ru-RU" sz="1900" b="1" dirty="0" err="1"/>
              <a:t>Розташований</a:t>
            </a:r>
            <a:r>
              <a:rPr lang="ru-RU" sz="1900" b="1" dirty="0"/>
              <a:t> у </a:t>
            </a:r>
            <a:r>
              <a:rPr lang="ru-RU" sz="1900" b="1" dirty="0" err="1"/>
              <a:t>місці</a:t>
            </a:r>
            <a:r>
              <a:rPr lang="ru-RU" sz="1900" b="1" dirty="0"/>
              <a:t> </a:t>
            </a:r>
            <a:r>
              <a:rPr lang="ru-RU" sz="1900" b="1" dirty="0" err="1"/>
              <a:t>впадання</a:t>
            </a:r>
            <a:r>
              <a:rPr lang="ru-RU" sz="1900" b="1" dirty="0"/>
              <a:t> </a:t>
            </a:r>
            <a:r>
              <a:rPr lang="ru-RU" sz="1900" b="1" dirty="0" err="1"/>
              <a:t>річки</a:t>
            </a:r>
            <a:r>
              <a:rPr lang="ru-RU" sz="1900" b="1" dirty="0"/>
              <a:t> </a:t>
            </a:r>
            <a:r>
              <a:rPr lang="ru-RU" sz="1900" b="1" dirty="0" err="1"/>
              <a:t>Ельби</a:t>
            </a:r>
            <a:r>
              <a:rPr lang="ru-RU" sz="1900" b="1" dirty="0"/>
              <a:t> в </a:t>
            </a:r>
            <a:r>
              <a:rPr lang="ru-RU" sz="1900" b="1" dirty="0" err="1"/>
              <a:t>Північне</a:t>
            </a:r>
            <a:r>
              <a:rPr lang="ru-RU" sz="1900" b="1" dirty="0"/>
              <a:t> море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72799" y="5584420"/>
            <a:ext cx="3950519" cy="6946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1900" b="1" dirty="0"/>
              <a:t>замок </a:t>
            </a:r>
            <a:r>
              <a:rPr lang="ru-RU" sz="1900" b="1" dirty="0" err="1"/>
              <a:t>Нойшванштайн</a:t>
            </a:r>
            <a:r>
              <a:rPr lang="ru-RU" sz="1900" b="1" dirty="0"/>
              <a:t> </a:t>
            </a:r>
            <a:r>
              <a:rPr lang="ru-RU" sz="1900" b="1" dirty="0" err="1"/>
              <a:t>знаходиться</a:t>
            </a:r>
            <a:r>
              <a:rPr lang="ru-RU" sz="1900" b="1" dirty="0"/>
              <a:t> в </a:t>
            </a:r>
            <a:r>
              <a:rPr lang="ru-RU" sz="1900" b="1" dirty="0" err="1"/>
              <a:t>Баварських</a:t>
            </a:r>
            <a:r>
              <a:rPr lang="ru-RU" sz="1900" b="1" dirty="0"/>
              <a:t> Альпах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173932" y="5272628"/>
            <a:ext cx="3457893" cy="9870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1900" b="1" dirty="0"/>
              <a:t>Шварцвальд = «</a:t>
            </a:r>
            <a:r>
              <a:rPr lang="ru-RU" sz="1900" b="1" dirty="0" err="1"/>
              <a:t>Чорний</a:t>
            </a:r>
            <a:r>
              <a:rPr lang="ru-RU" sz="1900" b="1" dirty="0"/>
              <a:t> </a:t>
            </a:r>
            <a:r>
              <a:rPr lang="ru-RU" sz="1900" b="1" dirty="0" err="1"/>
              <a:t>ліс</a:t>
            </a:r>
            <a:r>
              <a:rPr lang="ru-RU" sz="1900" b="1" dirty="0"/>
              <a:t>». Тут </a:t>
            </a:r>
            <a:r>
              <a:rPr lang="ru-RU" sz="1900" b="1" dirty="0" err="1"/>
              <a:t>відбуваються</a:t>
            </a:r>
            <a:r>
              <a:rPr lang="ru-RU" sz="1900" b="1" dirty="0"/>
              <a:t> </a:t>
            </a:r>
            <a:r>
              <a:rPr lang="ru-RU" sz="1900" b="1" dirty="0" err="1"/>
              <a:t>події</a:t>
            </a:r>
            <a:r>
              <a:rPr lang="ru-RU" sz="1900" b="1" dirty="0"/>
              <a:t> </a:t>
            </a:r>
            <a:r>
              <a:rPr lang="ru-RU" sz="1900" b="1" dirty="0" err="1"/>
              <a:t>багатьох</a:t>
            </a:r>
            <a:r>
              <a:rPr lang="ru-RU" sz="1900" b="1" dirty="0"/>
              <a:t> </a:t>
            </a:r>
            <a:r>
              <a:rPr lang="ru-RU" sz="1900" b="1" dirty="0" err="1"/>
              <a:t>казок</a:t>
            </a:r>
            <a:r>
              <a:rPr lang="ru-RU" sz="1900" b="1" dirty="0"/>
              <a:t> </a:t>
            </a:r>
            <a:r>
              <a:rPr lang="ru-RU" sz="1900" b="1" dirty="0" err="1"/>
              <a:t>братів</a:t>
            </a:r>
            <a:r>
              <a:rPr lang="ru-RU" sz="1900" b="1" dirty="0"/>
              <a:t> </a:t>
            </a:r>
            <a:r>
              <a:rPr lang="ru-RU" sz="1900" b="1" dirty="0" err="1"/>
              <a:t>Грімм</a:t>
            </a:r>
            <a:endParaRPr lang="ru-RU" sz="1900" b="1" dirty="0"/>
          </a:p>
        </p:txBody>
      </p:sp>
      <p:pic>
        <p:nvPicPr>
          <p:cNvPr id="2050" name="Picture 2" descr="D:\4 клас\01 УКР. МОВА\1 ПОНОМАРЬОВА\03 Будова слова\2026-10-04_2228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00" y="1321693"/>
            <a:ext cx="7258050" cy="41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t0.gstatic.com/licensed-image?q=tbn:ANd9GcQR1MDqZ0wWUq98EpW4SjzFeM7MIY8cDEDZSUoaF3fr8qAqHriS4NzyxR6WGnOiZpnH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40" y="3501801"/>
            <a:ext cx="3084309" cy="168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mandry.club/wp-content/uploads/2019/09/bavariya-nimechyna-870x400.jpg.pagespeed.ce.W7v73Zfko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683" y="5152428"/>
            <a:ext cx="3234742" cy="1558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4 клас\01 УКР. МОВА\1 ПОНОМАРЬОВА\03 Будова слова\2026-10-04_2237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6" y="2180507"/>
            <a:ext cx="11416175" cy="326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71547" y="477466"/>
            <a:ext cx="9649072" cy="6765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Вправа «Перетворення»</a:t>
            </a:r>
            <a:endParaRPr lang="ru-RU" sz="4000" b="1" dirty="0"/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67495" y="1266847"/>
            <a:ext cx="9238145" cy="93881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речення.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Замініть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виділені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фрази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одним словом із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префіксом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пре-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або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при-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і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два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останні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словосполучення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03599" y="3376635"/>
            <a:ext cx="2218113" cy="5407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800" b="1" dirty="0" err="1">
                <a:solidFill>
                  <a:srgbClr val="FF0000"/>
                </a:solidFill>
              </a:rPr>
              <a:t>Причинити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599116" y="3356575"/>
            <a:ext cx="1906524" cy="5407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Прекрасна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803999" y="3906308"/>
            <a:ext cx="1830254" cy="5407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800" b="1" dirty="0" err="1">
                <a:solidFill>
                  <a:srgbClr val="FF0000"/>
                </a:solidFill>
              </a:rPr>
              <a:t>Прегустий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10364" y="5341076"/>
            <a:ext cx="2369299" cy="5407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FF0000"/>
                </a:solidFill>
              </a:rPr>
              <a:t>прикордонна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139703" y="5341076"/>
            <a:ext cx="2154346" cy="5407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Примерзла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567674" y="5341076"/>
            <a:ext cx="2062884" cy="5407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800" b="1" dirty="0" err="1">
                <a:solidFill>
                  <a:srgbClr val="FF0000"/>
                </a:solidFill>
              </a:rPr>
              <a:t>Препогана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09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07455" y="443438"/>
            <a:ext cx="10297144" cy="6482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300" b="1" dirty="0"/>
              <a:t>Віртуальна подорож</a:t>
            </a:r>
            <a:endParaRPr lang="ru-RU" sz="4300" b="1" dirty="0"/>
          </a:p>
        </p:txBody>
      </p:sp>
      <p:sp>
        <p:nvSpPr>
          <p:cNvPr id="26" name="Подзаголовок 2"/>
          <p:cNvSpPr txBox="1">
            <a:spLocks/>
          </p:cNvSpPr>
          <p:nvPr/>
        </p:nvSpPr>
        <p:spPr>
          <a:xfrm>
            <a:off x="1051470" y="1197546"/>
            <a:ext cx="9793089" cy="86429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Пригадайте,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які моря, річки, гори є в Україні.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Напишіть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про це текст (3-4 речення).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Знайдіть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слова з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префіксами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визначте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їх.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691431" y="2196920"/>
            <a:ext cx="4693620" cy="397944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Україну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омивають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Чорне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і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Азовське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моря. На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заході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країни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простягнулися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Карпати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. В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Україні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багато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річок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: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Дністер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, Дунай, Десна,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Південний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Буг та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інші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Найбільша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з них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Дніпро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uk-UA" sz="2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0" name="Picture 2" descr="https://wallart.ua/wpmd/26087-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97" y="2196920"/>
            <a:ext cx="5919318" cy="38755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6261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7455" y="477466"/>
            <a:ext cx="10211542" cy="72007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Домашнє </a:t>
            </a:r>
            <a:r>
              <a:rPr lang="uk-UA" sz="4000" b="1" dirty="0" smtClean="0">
                <a:solidFill>
                  <a:schemeClr val="bg1"/>
                </a:solidFill>
              </a:rPr>
              <a:t>завдання на вибір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460" y="6310114"/>
            <a:ext cx="1412971" cy="5048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400" b="1" dirty="0" err="1">
                <a:solidFill>
                  <a:schemeClr val="bg1"/>
                </a:solidFill>
              </a:rPr>
              <a:t>Стор</a:t>
            </a:r>
            <a:r>
              <a:rPr lang="uk-UA" sz="2400" b="1" dirty="0">
                <a:solidFill>
                  <a:schemeClr val="bg1"/>
                </a:solidFill>
              </a:rPr>
              <a:t>. </a:t>
            </a:r>
            <a:r>
              <a:rPr lang="uk-UA" sz="2400" b="1" dirty="0" smtClean="0">
                <a:solidFill>
                  <a:schemeClr val="bg1"/>
                </a:solidFill>
              </a:rPr>
              <a:t>31</a:t>
            </a:r>
            <a:endParaRPr lang="uk-UA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 descr="D:\4 клас\01 УКР. МОВА\1 ПОНОМАРЬОВА\03 Будова слова\2026-10-04_2255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3" y="1341562"/>
            <a:ext cx="10086534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4 клас\01 УКР. МОВА\1 ПОНОМАРЬОВА\03 Будова слова\2026-10-04_2256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3" y="5085978"/>
            <a:ext cx="9949105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4075807" y="4438139"/>
            <a:ext cx="4318043" cy="61221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900" b="1" dirty="0">
                <a:solidFill>
                  <a:schemeClr val="bg1"/>
                </a:solidFill>
              </a:rPr>
              <a:t>Або </a:t>
            </a:r>
            <a:r>
              <a:rPr lang="ru-RU" sz="2900" b="1" dirty="0" err="1" smtClean="0">
                <a:solidFill>
                  <a:schemeClr val="bg1"/>
                </a:solidFill>
              </a:rPr>
              <a:t>творче</a:t>
            </a:r>
            <a:r>
              <a:rPr lang="ru-RU" sz="2900" b="1" dirty="0" smtClean="0">
                <a:solidFill>
                  <a:schemeClr val="bg1"/>
                </a:solidFill>
              </a:rPr>
              <a:t> завдання</a:t>
            </a:r>
            <a:endParaRPr lang="uk-UA" sz="29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28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933285" y="405458"/>
            <a:ext cx="10297144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300" b="1" dirty="0" smtClean="0">
                <a:solidFill>
                  <a:schemeClr val="bg1"/>
                </a:solidFill>
              </a:rPr>
              <a:t>Підсумок уроку. Рефлексія</a:t>
            </a:r>
            <a:r>
              <a:rPr lang="uk-UA" sz="4300" b="1" dirty="0">
                <a:solidFill>
                  <a:schemeClr val="bg1"/>
                </a:solidFill>
              </a:rPr>
              <a:t>. </a:t>
            </a:r>
            <a:endParaRPr lang="ru-RU" sz="43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D:\Картинки до тестів\Казки\1578214124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046" y="2842391"/>
            <a:ext cx="2576187" cy="270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Картинки до тестів\Казки\877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145" y="2842391"/>
            <a:ext cx="1853578" cy="270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Мультяшный гном фотографии — Скачать бесплатные высококачественные  изображения | Magnific (ранее Freepik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23" y="2850746"/>
            <a:ext cx="2696482" cy="269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1089164" y="1616934"/>
            <a:ext cx="9933728" cy="57606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Оцініть свою роботу на уроці гномиками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6" name="Picture 4" descr="Перегляньте 690 ідей на дошці «гноми» та на тему «фінтастичні створіння» | чарівне мистецтво, творчість фентезі, noel тощ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0383" y="2842391"/>
            <a:ext cx="2247900" cy="26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9259116" y="5537967"/>
            <a:ext cx="194548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Було нудно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399617" y="5572252"/>
            <a:ext cx="2249043" cy="953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задоволення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19423" y="5547228"/>
            <a:ext cx="2733719" cy="953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Урок </a:t>
            </a:r>
            <a:r>
              <a:rPr lang="ru-RU" sz="2800" b="1" dirty="0" err="1" smtClean="0">
                <a:solidFill>
                  <a:schemeClr val="bg1"/>
                </a:solidFill>
              </a:rPr>
              <a:t>пройшов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непомітно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53591" y="5578270"/>
            <a:ext cx="2302436" cy="52309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Було </a:t>
            </a:r>
            <a:r>
              <a:rPr lang="ru-RU" sz="2800" b="1" dirty="0" err="1" smtClean="0">
                <a:solidFill>
                  <a:schemeClr val="bg1"/>
                </a:solidFill>
              </a:rPr>
              <a:t>важко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89163" y="1197546"/>
            <a:ext cx="9933728" cy="1551744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marL="340043" indent="-340043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Яка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частина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мови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пишеться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переважно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з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префіксом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пре-? </a:t>
            </a:r>
          </a:p>
          <a:p>
            <a:pPr marL="340043" indent="-340043"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Який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префікс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пишемо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якщо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замість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нього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можна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підставити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слово «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дуже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»?</a:t>
            </a:r>
          </a:p>
        </p:txBody>
      </p:sp>
    </p:spTree>
    <p:extLst>
      <p:ext uri="{BB962C8B-B14F-4D97-AF65-F5344CB8AC3E}">
        <p14:creationId xmlns:p14="http://schemas.microsoft.com/office/powerpoint/2010/main" val="189416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7" grpId="0" animBg="1"/>
      <p:bldP spid="18" grpId="0" animBg="1"/>
      <p:bldP spid="19" grpId="0" animBg="1"/>
      <p:bldP spid="13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1131</TotalTime>
  <Words>514</Words>
  <Application>Microsoft Office PowerPoint</Application>
  <PresentationFormat>Произвольный</PresentationFormat>
  <Paragraphs>90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Перевірка домашнього завдання</vt:lpstr>
      <vt:lpstr>Презентация PowerPoint</vt:lpstr>
      <vt:lpstr>Встановіть відповідність</vt:lpstr>
      <vt:lpstr>Презентация PowerPoint</vt:lpstr>
      <vt:lpstr>Проведи дослідження</vt:lpstr>
      <vt:lpstr>Пам’ятаймо</vt:lpstr>
      <vt:lpstr>Вправа «Перетворення»</vt:lpstr>
      <vt:lpstr>Прочитайте текст.  Що нового ви дізналися? </vt:lpstr>
      <vt:lpstr>Вправа «Перетворення»</vt:lpstr>
      <vt:lpstr>Віртуальна подорож</vt:lpstr>
      <vt:lpstr>Домашнє завдання на вибір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90</cp:revision>
  <dcterms:created xsi:type="dcterms:W3CDTF">2025-08-27T14:01:18Z</dcterms:created>
  <dcterms:modified xsi:type="dcterms:W3CDTF">2026-10-06T08:49:27Z</dcterms:modified>
</cp:coreProperties>
</file>