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4"/>
  </p:notesMasterIdLst>
  <p:sldIdLst>
    <p:sldId id="282" r:id="rId2"/>
    <p:sldId id="918" r:id="rId3"/>
    <p:sldId id="904" r:id="rId4"/>
    <p:sldId id="286" r:id="rId5"/>
    <p:sldId id="828" r:id="rId6"/>
    <p:sldId id="901" r:id="rId7"/>
    <p:sldId id="897" r:id="rId8"/>
    <p:sldId id="915" r:id="rId9"/>
    <p:sldId id="879" r:id="rId10"/>
    <p:sldId id="905" r:id="rId11"/>
    <p:sldId id="917" r:id="rId12"/>
    <p:sldId id="919" r:id="rId13"/>
  </p:sldIdLst>
  <p:sldSz cx="12184063" cy="6859588"/>
  <p:notesSz cx="6858000" cy="9144000"/>
  <p:defaultTextStyle>
    <a:defPPr>
      <a:defRPr lang="ru-RU"/>
    </a:defPPr>
    <a:lvl1pPr marL="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C63B972-18A9-4008-81B7-F9F6ED7A9182}">
          <p14:sldIdLst>
            <p14:sldId id="282"/>
            <p14:sldId id="918"/>
            <p14:sldId id="904"/>
            <p14:sldId id="286"/>
            <p14:sldId id="828"/>
            <p14:sldId id="901"/>
            <p14:sldId id="897"/>
            <p14:sldId id="915"/>
            <p14:sldId id="879"/>
            <p14:sldId id="905"/>
            <p14:sldId id="917"/>
            <p14:sldId id="91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7695" autoAdjust="0"/>
  </p:normalViewPr>
  <p:slideViewPr>
    <p:cSldViewPr>
      <p:cViewPr>
        <p:scale>
          <a:sx n="90" d="100"/>
          <a:sy n="90" d="100"/>
        </p:scale>
        <p:origin x="-462" y="-72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AA968-9F58-4A6E-B11C-582CA574AD65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FCBCD0-5166-44EF-A995-697AB50FC98B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ОБЧИСЛЕННЯ ЗНАЧЕННЯ ВИРАЗУ ЗІ ЗМІННОЮ</a:t>
          </a:r>
          <a:endParaRPr lang="ru-RU" sz="2800" b="1" dirty="0">
            <a:solidFill>
              <a:schemeClr val="bg1"/>
            </a:solidFill>
          </a:endParaRPr>
        </a:p>
      </dgm:t>
    </dgm:pt>
    <dgm:pt modelId="{5DA8E561-7845-4F5E-8BAA-7476E17DE152}" type="parTrans" cxnId="{61173E0E-C7CE-4D50-8A41-FB11AB1EF1A9}">
      <dgm:prSet/>
      <dgm:spPr/>
      <dgm:t>
        <a:bodyPr/>
        <a:lstStyle/>
        <a:p>
          <a:endParaRPr lang="ru-RU"/>
        </a:p>
      </dgm:t>
    </dgm:pt>
    <dgm:pt modelId="{51DA5559-1D76-4E84-9E22-8C1484394DD0}" type="sibTrans" cxnId="{61173E0E-C7CE-4D50-8A41-FB11AB1EF1A9}">
      <dgm:prSet/>
      <dgm:spPr/>
      <dgm:t>
        <a:bodyPr/>
        <a:lstStyle/>
        <a:p>
          <a:endParaRPr lang="ru-RU"/>
        </a:p>
      </dgm:t>
    </dgm:pt>
    <dgm:pt modelId="{BC7931E8-86A7-44AD-A246-C659A84EF1D0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РОЗВ’ЯЗУВА-ННЯ </a:t>
          </a:r>
          <a:r>
            <a:rPr lang="ru-RU" sz="2800" dirty="0" err="1" smtClean="0"/>
            <a:t>ЗАДАЧі</a:t>
          </a:r>
          <a:endParaRPr lang="uk-UA" sz="2800" b="1" dirty="0">
            <a:solidFill>
              <a:schemeClr val="bg1"/>
            </a:solidFill>
          </a:endParaRPr>
        </a:p>
      </dgm:t>
    </dgm:pt>
    <dgm:pt modelId="{F78F4AAA-2F15-475F-922E-F959D1C7547E}" type="parTrans" cxnId="{1256F933-2110-4277-86C1-A231C153A6C9}">
      <dgm:prSet/>
      <dgm:spPr/>
      <dgm:t>
        <a:bodyPr/>
        <a:lstStyle/>
        <a:p>
          <a:endParaRPr lang="ru-RU"/>
        </a:p>
      </dgm:t>
    </dgm:pt>
    <dgm:pt modelId="{46BA457C-7EE8-4DE0-8B1E-DA724D446462}" type="sibTrans" cxnId="{1256F933-2110-4277-86C1-A231C153A6C9}">
      <dgm:prSet/>
      <dgm:spPr/>
      <dgm:t>
        <a:bodyPr/>
        <a:lstStyle/>
        <a:p>
          <a:endParaRPr lang="ru-RU"/>
        </a:p>
      </dgm:t>
    </dgm:pt>
    <dgm:pt modelId="{6115EC9A-5D0A-49BC-89B0-C823DAA39B65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РОЗВ’ЯЗУВА-ННЯ РІВНЯНЬ І ВИРАЗІВ</a:t>
          </a:r>
          <a:endParaRPr lang="ru-RU" sz="2800" b="1" dirty="0">
            <a:solidFill>
              <a:schemeClr val="bg1"/>
            </a:solidFill>
          </a:endParaRPr>
        </a:p>
      </dgm:t>
    </dgm:pt>
    <dgm:pt modelId="{A4FE801B-8756-4E15-A4D7-1BF852671781}" type="parTrans" cxnId="{AE6A85AA-C1E7-4CC6-AD76-7491E08E3E96}">
      <dgm:prSet/>
      <dgm:spPr/>
      <dgm:t>
        <a:bodyPr/>
        <a:lstStyle/>
        <a:p>
          <a:endParaRPr lang="ru-RU"/>
        </a:p>
      </dgm:t>
    </dgm:pt>
    <dgm:pt modelId="{626858F5-C7D4-4A07-AB22-3CCF0B1FAB8F}" type="sibTrans" cxnId="{AE6A85AA-C1E7-4CC6-AD76-7491E08E3E96}">
      <dgm:prSet/>
      <dgm:spPr/>
      <dgm:t>
        <a:bodyPr/>
        <a:lstStyle/>
        <a:p>
          <a:endParaRPr lang="ru-RU"/>
        </a:p>
      </dgm:t>
    </dgm:pt>
    <dgm:pt modelId="{B8BDD424-9492-4512-80FF-938BF7CFE1A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СУМА РОЗРЯДНИХ ДОДАНКІВ П’ЯТИЦИФРО-ВОГО ЧИСЛА </a:t>
          </a:r>
          <a:endParaRPr lang="en-US" sz="2800" b="1" dirty="0" smtClean="0"/>
        </a:p>
      </dgm:t>
    </dgm:pt>
    <dgm:pt modelId="{9C4AEB6D-170E-4FA1-996A-D5B2176042C0}" type="parTrans" cxnId="{23143B07-9FAC-47C8-A13D-B50BD72BCA06}">
      <dgm:prSet/>
      <dgm:spPr/>
      <dgm:t>
        <a:bodyPr/>
        <a:lstStyle/>
        <a:p>
          <a:endParaRPr lang="ru-RU"/>
        </a:p>
      </dgm:t>
    </dgm:pt>
    <dgm:pt modelId="{46CD9F72-CA7A-48F6-8E67-73B59B19B81F}" type="sibTrans" cxnId="{23143B07-9FAC-47C8-A13D-B50BD72BCA06}">
      <dgm:prSet/>
      <dgm:spPr/>
      <dgm:t>
        <a:bodyPr/>
        <a:lstStyle/>
        <a:p>
          <a:endParaRPr lang="ru-RU"/>
        </a:p>
      </dgm:t>
    </dgm:pt>
    <dgm:pt modelId="{6408D3F1-0C0E-4F5D-B5D5-053E6D4B4C50}" type="pres">
      <dgm:prSet presAssocID="{289AA968-9F58-4A6E-B11C-582CA574AD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8CD1A-1E54-41AB-ABBF-267B83BF69D9}" type="pres">
      <dgm:prSet presAssocID="{B8BDD424-9492-4512-80FF-938BF7CFE1AC}" presName="node" presStyleLbl="node1" presStyleIdx="0" presStyleCnt="4" custScaleX="216106" custLinFactNeighborX="15605" custLinFactNeighborY="-11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D397D-046F-40AA-B079-23418C3C10A6}" type="pres">
      <dgm:prSet presAssocID="{46CD9F72-CA7A-48F6-8E67-73B59B19B81F}" presName="sibTrans" presStyleCnt="0"/>
      <dgm:spPr/>
    </dgm:pt>
    <dgm:pt modelId="{00E23834-4C97-4BAD-9028-AA93134EBB29}" type="pres">
      <dgm:prSet presAssocID="{6115EC9A-5D0A-49BC-89B0-C823DAA39B65}" presName="node" presStyleLbl="node1" presStyleIdx="1" presStyleCnt="4" custScaleX="180819" custLinFactX="184189" custLinFactNeighborX="200000" custLinFactNeighborY="-4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6FB75-3E41-41EA-914C-4542E25630F3}" type="pres">
      <dgm:prSet presAssocID="{626858F5-C7D4-4A07-AB22-3CCF0B1FAB8F}" presName="sibTrans" presStyleCnt="0"/>
      <dgm:spPr/>
    </dgm:pt>
    <dgm:pt modelId="{8C93B566-6306-40C5-A3D5-B84E788E517B}" type="pres">
      <dgm:prSet presAssocID="{17FCBCD0-5166-44EF-A995-697AB50FC98B}" presName="node" presStyleLbl="node1" presStyleIdx="2" presStyleCnt="4" custScaleX="195244" custLinFactX="-176235" custLinFactNeighborX="-200000" custLinFactNeighborY="-12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8D5E2-E5AE-41CC-80D3-5A0016AFADCC}" type="pres">
      <dgm:prSet presAssocID="{51DA5559-1D76-4E84-9E22-8C1484394DD0}" presName="sibTrans" presStyleCnt="0"/>
      <dgm:spPr/>
    </dgm:pt>
    <dgm:pt modelId="{D2B473EA-0294-46C9-BEB1-B63C89DB6F91}" type="pres">
      <dgm:prSet presAssocID="{BC7931E8-86A7-44AD-A246-C659A84EF1D0}" presName="node" presStyleLbl="node1" presStyleIdx="3" presStyleCnt="4" custScaleX="200877" custLinFactNeighborX="-89528" custLinFactNeighborY="-4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305DF-F2D1-469F-A188-E615459E2DD9}" type="presOf" srcId="{6115EC9A-5D0A-49BC-89B0-C823DAA39B65}" destId="{00E23834-4C97-4BAD-9028-AA93134EBB29}" srcOrd="0" destOrd="0" presId="urn:microsoft.com/office/officeart/2005/8/layout/hList6"/>
    <dgm:cxn modelId="{AE6A85AA-C1E7-4CC6-AD76-7491E08E3E96}" srcId="{289AA968-9F58-4A6E-B11C-582CA574AD65}" destId="{6115EC9A-5D0A-49BC-89B0-C823DAA39B65}" srcOrd="1" destOrd="0" parTransId="{A4FE801B-8756-4E15-A4D7-1BF852671781}" sibTransId="{626858F5-C7D4-4A07-AB22-3CCF0B1FAB8F}"/>
    <dgm:cxn modelId="{1256F933-2110-4277-86C1-A231C153A6C9}" srcId="{289AA968-9F58-4A6E-B11C-582CA574AD65}" destId="{BC7931E8-86A7-44AD-A246-C659A84EF1D0}" srcOrd="3" destOrd="0" parTransId="{F78F4AAA-2F15-475F-922E-F959D1C7547E}" sibTransId="{46BA457C-7EE8-4DE0-8B1E-DA724D446462}"/>
    <dgm:cxn modelId="{5D06D076-AA30-444E-81CD-7C3D8E16BEDD}" type="presOf" srcId="{B8BDD424-9492-4512-80FF-938BF7CFE1AC}" destId="{D128CD1A-1E54-41AB-ABBF-267B83BF69D9}" srcOrd="0" destOrd="0" presId="urn:microsoft.com/office/officeart/2005/8/layout/hList6"/>
    <dgm:cxn modelId="{5CDAA885-2502-456B-888F-86EAEC823115}" type="presOf" srcId="{17FCBCD0-5166-44EF-A995-697AB50FC98B}" destId="{8C93B566-6306-40C5-A3D5-B84E788E517B}" srcOrd="0" destOrd="0" presId="urn:microsoft.com/office/officeart/2005/8/layout/hList6"/>
    <dgm:cxn modelId="{A7E97C1C-AF6F-4389-8A70-9488635D44AA}" type="presOf" srcId="{BC7931E8-86A7-44AD-A246-C659A84EF1D0}" destId="{D2B473EA-0294-46C9-BEB1-B63C89DB6F91}" srcOrd="0" destOrd="0" presId="urn:microsoft.com/office/officeart/2005/8/layout/hList6"/>
    <dgm:cxn modelId="{2BB2753D-7677-45FC-BD9A-A055991F4404}" type="presOf" srcId="{289AA968-9F58-4A6E-B11C-582CA574AD65}" destId="{6408D3F1-0C0E-4F5D-B5D5-053E6D4B4C50}" srcOrd="0" destOrd="0" presId="urn:microsoft.com/office/officeart/2005/8/layout/hList6"/>
    <dgm:cxn modelId="{61173E0E-C7CE-4D50-8A41-FB11AB1EF1A9}" srcId="{289AA968-9F58-4A6E-B11C-582CA574AD65}" destId="{17FCBCD0-5166-44EF-A995-697AB50FC98B}" srcOrd="2" destOrd="0" parTransId="{5DA8E561-7845-4F5E-8BAA-7476E17DE152}" sibTransId="{51DA5559-1D76-4E84-9E22-8C1484394DD0}"/>
    <dgm:cxn modelId="{23143B07-9FAC-47C8-A13D-B50BD72BCA06}" srcId="{289AA968-9F58-4A6E-B11C-582CA574AD65}" destId="{B8BDD424-9492-4512-80FF-938BF7CFE1AC}" srcOrd="0" destOrd="0" parTransId="{9C4AEB6D-170E-4FA1-996A-D5B2176042C0}" sibTransId="{46CD9F72-CA7A-48F6-8E67-73B59B19B81F}"/>
    <dgm:cxn modelId="{69E273D6-FC6E-4B04-9AC8-FC3832C4333D}" type="presParOf" srcId="{6408D3F1-0C0E-4F5D-B5D5-053E6D4B4C50}" destId="{D128CD1A-1E54-41AB-ABBF-267B83BF69D9}" srcOrd="0" destOrd="0" presId="urn:microsoft.com/office/officeart/2005/8/layout/hList6"/>
    <dgm:cxn modelId="{D9600C9C-0EAD-4D15-87C3-EDFDF1A5DD80}" type="presParOf" srcId="{6408D3F1-0C0E-4F5D-B5D5-053E6D4B4C50}" destId="{ECBD397D-046F-40AA-B079-23418C3C10A6}" srcOrd="1" destOrd="0" presId="urn:microsoft.com/office/officeart/2005/8/layout/hList6"/>
    <dgm:cxn modelId="{B70D6CEE-6637-41E6-9B3A-0FAF7F3A3717}" type="presParOf" srcId="{6408D3F1-0C0E-4F5D-B5D5-053E6D4B4C50}" destId="{00E23834-4C97-4BAD-9028-AA93134EBB29}" srcOrd="2" destOrd="0" presId="urn:microsoft.com/office/officeart/2005/8/layout/hList6"/>
    <dgm:cxn modelId="{7BE1A9B5-A942-4785-AE3E-68E88B006EC8}" type="presParOf" srcId="{6408D3F1-0C0E-4F5D-B5D5-053E6D4B4C50}" destId="{8876FB75-3E41-41EA-914C-4542E25630F3}" srcOrd="3" destOrd="0" presId="urn:microsoft.com/office/officeart/2005/8/layout/hList6"/>
    <dgm:cxn modelId="{1FBC6E4A-21F2-4BF4-8D83-73FDFAD90F18}" type="presParOf" srcId="{6408D3F1-0C0E-4F5D-B5D5-053E6D4B4C50}" destId="{8C93B566-6306-40C5-A3D5-B84E788E517B}" srcOrd="4" destOrd="0" presId="urn:microsoft.com/office/officeart/2005/8/layout/hList6"/>
    <dgm:cxn modelId="{8992CE1B-F086-41BA-9C4C-39D9D6391CE1}" type="presParOf" srcId="{6408D3F1-0C0E-4F5D-B5D5-053E6D4B4C50}" destId="{B4E8D5E2-E5AE-41CC-80D3-5A0016AFADCC}" srcOrd="5" destOrd="0" presId="urn:microsoft.com/office/officeart/2005/8/layout/hList6"/>
    <dgm:cxn modelId="{39A03257-633E-4574-8F06-9149194EABE1}" type="presParOf" srcId="{6408D3F1-0C0E-4F5D-B5D5-053E6D4B4C50}" destId="{D2B473EA-0294-46C9-BEB1-B63C89DB6F91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CD1A-1E54-41AB-ABBF-267B83BF69D9}">
      <dsp:nvSpPr>
        <dsp:cNvPr id="0" name=""/>
        <dsp:cNvSpPr/>
      </dsp:nvSpPr>
      <dsp:spPr>
        <a:xfrm rot="16200000">
          <a:off x="-673012" y="691279"/>
          <a:ext cx="4273486" cy="2890926"/>
        </a:xfrm>
        <a:prstGeom prst="flowChartManualOperation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СУМА РОЗРЯДНИХ ДОДАНКІВ П’ЯТИЦИФРО-ВОГО ЧИСЛА </a:t>
          </a:r>
          <a:endParaRPr lang="en-US" sz="2800" b="1" kern="1200" dirty="0" smtClean="0"/>
        </a:p>
      </dsp:txBody>
      <dsp:txXfrm rot="5400000">
        <a:off x="18268" y="854696"/>
        <a:ext cx="2890926" cy="2564092"/>
      </dsp:txXfrm>
    </dsp:sp>
    <dsp:sp modelId="{00E23834-4C97-4BAD-9028-AA93134EBB29}">
      <dsp:nvSpPr>
        <dsp:cNvPr id="0" name=""/>
        <dsp:cNvSpPr/>
      </dsp:nvSpPr>
      <dsp:spPr>
        <a:xfrm rot="16200000">
          <a:off x="4731185" y="927303"/>
          <a:ext cx="4273486" cy="2418879"/>
        </a:xfrm>
        <a:prstGeom prst="flowChartManualOperation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РОЗВ’ЯЗУВА-ННЯ РІВНЯНЬ І ВИРАЗІВ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5658488" y="854697"/>
        <a:ext cx="2418879" cy="2564092"/>
      </dsp:txXfrm>
    </dsp:sp>
    <dsp:sp modelId="{8C93B566-6306-40C5-A3D5-B84E788E517B}">
      <dsp:nvSpPr>
        <dsp:cNvPr id="0" name=""/>
        <dsp:cNvSpPr/>
      </dsp:nvSpPr>
      <dsp:spPr>
        <a:xfrm rot="16200000">
          <a:off x="2124039" y="830818"/>
          <a:ext cx="4273486" cy="2611848"/>
        </a:xfrm>
        <a:prstGeom prst="flowChartManualOperati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ОБЧИСЛЕННЯ ЗНАЧЕННЯ ВИРАЗУ ЗІ ЗМІННОЮ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2954858" y="854696"/>
        <a:ext cx="2611848" cy="2564092"/>
      </dsp:txXfrm>
    </dsp:sp>
    <dsp:sp modelId="{D2B473EA-0294-46C9-BEB1-B63C89DB6F91}">
      <dsp:nvSpPr>
        <dsp:cNvPr id="0" name=""/>
        <dsp:cNvSpPr/>
      </dsp:nvSpPr>
      <dsp:spPr>
        <a:xfrm rot="16200000">
          <a:off x="7342289" y="793141"/>
          <a:ext cx="4273486" cy="2687202"/>
        </a:xfrm>
        <a:prstGeom prst="flowChartManualOperation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РОЗВ’ЯЗУВА-ННЯ </a:t>
          </a:r>
          <a:r>
            <a:rPr lang="ru-RU" sz="2800" kern="1200" dirty="0" err="1" smtClean="0"/>
            <a:t>ЗАДАЧі</a:t>
          </a:r>
          <a:endParaRPr lang="uk-UA" sz="2800" b="1" kern="1200" dirty="0">
            <a:solidFill>
              <a:schemeClr val="bg1"/>
            </a:solidFill>
          </a:endParaRPr>
        </a:p>
      </dsp:txBody>
      <dsp:txXfrm rot="5400000">
        <a:off x="8135431" y="854696"/>
        <a:ext cx="2687202" cy="2564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19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6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9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7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1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2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03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44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84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254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5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203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3566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1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79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5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5" y="2175379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53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2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4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4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4" y="1435433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90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2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7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068" indent="0">
              <a:buNone/>
              <a:defRPr sz="3300"/>
            </a:lvl2pPr>
            <a:lvl3pPr marL="1088136" indent="0">
              <a:buNone/>
              <a:defRPr sz="2900"/>
            </a:lvl3pPr>
            <a:lvl4pPr marL="1632204" indent="0">
              <a:buNone/>
              <a:defRPr sz="2400"/>
            </a:lvl4pPr>
            <a:lvl5pPr marL="2176272" indent="0">
              <a:buNone/>
              <a:defRPr sz="2400"/>
            </a:lvl5pPr>
            <a:lvl6pPr marL="2720340" indent="0">
              <a:buNone/>
              <a:defRPr sz="2400"/>
            </a:lvl6pPr>
            <a:lvl7pPr marL="3264408" indent="0">
              <a:buNone/>
              <a:defRPr sz="2400"/>
            </a:lvl7pPr>
            <a:lvl8pPr marL="3808476" indent="0">
              <a:buNone/>
              <a:defRPr sz="2400"/>
            </a:lvl8pPr>
            <a:lvl9pPr marL="4352544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8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3446" y="274702"/>
            <a:ext cx="27414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203" y="274702"/>
            <a:ext cx="802117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814" tIns="54407" rIns="108814" bIns="544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1"/>
            <a:ext cx="10965657" cy="4527011"/>
          </a:xfrm>
          <a:prstGeom prst="rect">
            <a:avLst/>
          </a:prstGeom>
        </p:spPr>
        <p:txBody>
          <a:bodyPr vert="horz" lIns="108814" tIns="54407" rIns="108814" bIns="54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4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108813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051" indent="-408051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111" indent="-340043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17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3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06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374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442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57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6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0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72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4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0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7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54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jpeg"/><Relationship Id="rId15" Type="http://schemas.openxmlformats.org/officeDocument/2006/relationships/image" Target="../media/image21.jpeg"/><Relationship Id="rId10" Type="http://schemas.openxmlformats.org/officeDocument/2006/relationships/image" Target="../media/image16.png"/><Relationship Id="rId4" Type="http://schemas.openxmlformats.org/officeDocument/2006/relationships/image" Target="../media/image10.jpe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5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18.png"/><Relationship Id="rId5" Type="http://schemas.openxmlformats.org/officeDocument/2006/relationships/image" Target="../media/image14.png"/><Relationship Id="rId10" Type="http://schemas.openxmlformats.org/officeDocument/2006/relationships/image" Target="../media/image17.png"/><Relationship Id="rId4" Type="http://schemas.openxmlformats.org/officeDocument/2006/relationships/image" Target="../media/image13.png"/><Relationship Id="rId9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11511" y="981522"/>
            <a:ext cx="9361040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lvl="0" algn="ctr"/>
            <a:r>
              <a:rPr lang="uk-UA" sz="4000" b="1" dirty="0">
                <a:solidFill>
                  <a:srgbClr val="7030A0"/>
                </a:solidFill>
              </a:rPr>
              <a:t>Нумерація п’ятицифрових чисел. </a:t>
            </a:r>
            <a:r>
              <a:rPr lang="uk-UA" sz="4000" b="1" dirty="0" smtClean="0">
                <a:solidFill>
                  <a:srgbClr val="7030A0"/>
                </a:solidFill>
              </a:rPr>
              <a:t>Розв’язування буквених виразів, рівнянь. </a:t>
            </a:r>
            <a:r>
              <a:rPr lang="uk-UA" sz="4000" b="1" dirty="0">
                <a:solidFill>
                  <a:srgbClr val="7030A0"/>
                </a:solidFill>
              </a:rPr>
              <a:t>Самостійна робота</a:t>
            </a:r>
            <a:endParaRPr lang="uk-UA" sz="4000" b="1" dirty="0" smtClean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25196" y="3943142"/>
            <a:ext cx="3672408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</a:rPr>
              <a:t>Математика</a:t>
            </a:r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4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uk-UA" sz="2400" b="1" dirty="0">
                <a:solidFill>
                  <a:srgbClr val="7030A0"/>
                </a:solidFill>
              </a:rPr>
              <a:t>клас</a:t>
            </a:r>
          </a:p>
          <a:p>
            <a:pPr algn="ctr"/>
            <a:r>
              <a:rPr lang="uk-UA" sz="2400" b="1" i="1">
                <a:solidFill>
                  <a:srgbClr val="7030A0"/>
                </a:solidFill>
              </a:rPr>
              <a:t>Розділ </a:t>
            </a:r>
            <a:r>
              <a:rPr lang="uk-UA" sz="2400" b="1" i="1" smtClean="0">
                <a:solidFill>
                  <a:srgbClr val="7030A0"/>
                </a:solidFill>
              </a:rPr>
              <a:t>2. </a:t>
            </a:r>
            <a:r>
              <a:rPr lang="uk-UA" sz="2400" b="1" i="1" dirty="0">
                <a:solidFill>
                  <a:srgbClr val="7030A0"/>
                </a:solidFill>
              </a:rPr>
              <a:t>Нумерація чисел у межах </a:t>
            </a:r>
            <a:r>
              <a:rPr lang="uk-UA" sz="2400" b="1" i="1" dirty="0" smtClean="0">
                <a:solidFill>
                  <a:srgbClr val="7030A0"/>
                </a:solidFill>
              </a:rPr>
              <a:t>мільйона</a:t>
            </a:r>
            <a:endParaRPr lang="uk-UA" sz="2400" b="1" dirty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Урок 30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Картинки до тестів\!!! Учні\_free_2024-01-20-22-09-20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527" y="3415634"/>
            <a:ext cx="2554434" cy="2459030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612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315408" y="1485578"/>
            <a:ext cx="8827231" cy="684234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Оберіть плід </a:t>
            </a:r>
            <a:r>
              <a:rPr lang="uk-UA" sz="3200" b="1" dirty="0">
                <a:solidFill>
                  <a:srgbClr val="7030A0"/>
                </a:solidFill>
                <a:cs typeface="Times New Roman" panose="02020603050405020304" pitchFamily="18" charset="0"/>
              </a:rPr>
              <a:t>свого настрою</a:t>
            </a:r>
            <a:endParaRPr lang="ru-RU" sz="3200" b="1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63440" y="549474"/>
            <a:ext cx="10517640" cy="684234"/>
          </a:xfrm>
          <a:prstGeom prst="round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Налаштування на урок </a:t>
            </a:r>
            <a:endParaRPr lang="ru-RU" sz="40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6146" name="Picture 2" descr="D:\Картинки до тестів\Емоції Овочі фрукти\Цибуля весел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0237" y="2460364"/>
            <a:ext cx="1895475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D:\Картинки до тестів\Емоції Овочі фрукти\Моркв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767" y="2468380"/>
            <a:ext cx="2409825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D:\Картинки до тестів\Емоції Овочі фрукти\Картопля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079" y="2460364"/>
            <a:ext cx="2376662" cy="237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Мультяшный фруктовый персонажсчастливый помидор с лицом и глазами на белом  фоне Фруктовая серия | Премиум AI-сгенерированное изображение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63" y="2468379"/>
            <a:ext cx="2409825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4773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2" y="5950074"/>
            <a:ext cx="1123477" cy="90951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Ст.56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7203" y="549474"/>
            <a:ext cx="10108647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Перевірка домашнього завдання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9632" y="3681740"/>
            <a:ext cx="1741451" cy="270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4 клас\03 МАТЕМАТИКА\1 Листопад\2 Нумерація чисел у межах мільйона\2026-10-08_1512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217" y="1336224"/>
            <a:ext cx="9014878" cy="2957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9407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599705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План уроку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247235017"/>
              </p:ext>
            </p:extLst>
          </p:nvPr>
        </p:nvGraphicFramePr>
        <p:xfrm>
          <a:off x="649570" y="1577826"/>
          <a:ext cx="10915068" cy="427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707655" y="5590034"/>
            <a:ext cx="787015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341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4 клас\08 ПІДРУЧНИКИ\3 Математика\Листопад\2026-10-09_13395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 b="20741"/>
          <a:stretch/>
        </p:blipFill>
        <p:spPr bwMode="auto">
          <a:xfrm>
            <a:off x="919727" y="1404074"/>
            <a:ext cx="1752700" cy="2205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4 клас\08 ПІДРУЧНИКИ\3 Математика\Листопад\2026-10-09_13404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9" r="-77" b="23990"/>
          <a:stretch/>
        </p:blipFill>
        <p:spPr bwMode="auto">
          <a:xfrm>
            <a:off x="7088593" y="1430425"/>
            <a:ext cx="1764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4 клас\08 ПІДРУЧНИКИ\3 Математика\Листопад\2026-10-09_13401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7" t="3" r="248" b="22569"/>
          <a:stretch/>
        </p:blipFill>
        <p:spPr bwMode="auto">
          <a:xfrm>
            <a:off x="5080884" y="1423637"/>
            <a:ext cx="1718487" cy="2166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4 клас\08 ПІДРУЧНИКИ\3 Математика\Листопад\2026-10-09_134029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1114"/>
          <a:stretch/>
        </p:blipFill>
        <p:spPr bwMode="auto">
          <a:xfrm>
            <a:off x="2941452" y="1404075"/>
            <a:ext cx="1919564" cy="2220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779034" y="429543"/>
            <a:ext cx="10569581" cy="75228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err="1" smtClean="0"/>
              <a:t>Усні</a:t>
            </a:r>
            <a:r>
              <a:rPr lang="ru-RU" sz="4000" b="1" dirty="0" smtClean="0"/>
              <a:t> обчислення</a:t>
            </a:r>
            <a:endParaRPr lang="ru-RU" sz="4000" b="1" dirty="0"/>
          </a:p>
        </p:txBody>
      </p:sp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sp>
        <p:nvSpPr>
          <p:cNvPr id="78" name="Полилиния 77"/>
          <p:cNvSpPr/>
          <p:nvPr/>
        </p:nvSpPr>
        <p:spPr>
          <a:xfrm>
            <a:off x="10134365" y="-494417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759716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pic>
        <p:nvPicPr>
          <p:cNvPr id="44" name="Picture 2" descr="D:\Картинки до тестів\Емоції Листя\Букет листя.pn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8" r="-3700"/>
          <a:stretch/>
        </p:blipFill>
        <p:spPr bwMode="auto">
          <a:xfrm>
            <a:off x="9199344" y="1403924"/>
            <a:ext cx="2149271" cy="27076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88" name="Прямоугольник 87"/>
          <p:cNvSpPr/>
          <p:nvPr/>
        </p:nvSpPr>
        <p:spPr>
          <a:xfrm>
            <a:off x="6103221" y="3567430"/>
            <a:ext cx="515401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7030A0"/>
                </a:solidFill>
              </a:rPr>
              <a:t>?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958984" y="3609395"/>
            <a:ext cx="515401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7030A0"/>
                </a:solidFill>
              </a:rPr>
              <a:t>?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4234092" y="3625017"/>
            <a:ext cx="515401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7030A0"/>
                </a:solidFill>
              </a:rPr>
              <a:t>?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8233575" y="3590425"/>
            <a:ext cx="515401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7030A0"/>
                </a:solidFill>
              </a:rPr>
              <a:t>?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1699543" y="3617087"/>
            <a:ext cx="95985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207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3908045" y="3628323"/>
            <a:ext cx="95985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39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5839521" y="3580844"/>
            <a:ext cx="95985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352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7892743" y="3580843"/>
            <a:ext cx="95985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11</a:t>
            </a: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D:\4 клас\03 МАТЕМАТИКА\1 Листопад\2 Нумерація чисел у межах мільйона\2026-10-07_121734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264" y="4653930"/>
            <a:ext cx="10314659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4005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59" grpId="0" animBg="1"/>
      <p:bldP spid="55" grpId="0" animBg="1"/>
      <p:bldP spid="61" grpId="0" animBg="1"/>
      <p:bldP spid="6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81" y="1116098"/>
            <a:ext cx="10278148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372018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59686" y="-664526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629423" y="405137"/>
            <a:ext cx="9087660" cy="71064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Запишіть </a:t>
            </a:r>
            <a:r>
              <a:rPr lang="ru-RU" sz="3600" b="1" dirty="0" smtClean="0"/>
              <a:t>числа цифрами</a:t>
            </a:r>
            <a:endParaRPr lang="ru-RU" sz="3600" b="1" dirty="0"/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46720" r="16769" b="36401"/>
          <a:stretch/>
        </p:blipFill>
        <p:spPr>
          <a:xfrm>
            <a:off x="3168000" y="1802695"/>
            <a:ext cx="4999524" cy="1080000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9002184" y="-782452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29586" y="-695183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pic>
        <p:nvPicPr>
          <p:cNvPr id="5122" name="Picture 2" descr="D:\Картинки до тестів\Емоції Листя\0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7083" y="356934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Полилиния 77"/>
          <p:cNvSpPr/>
          <p:nvPr/>
        </p:nvSpPr>
        <p:spPr>
          <a:xfrm>
            <a:off x="10134365" y="-397732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633591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1" t="31292" r="43786" b="57627"/>
          <a:stretch/>
        </p:blipFill>
        <p:spPr>
          <a:xfrm>
            <a:off x="5158792" y="1269554"/>
            <a:ext cx="2024742" cy="720000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2765182" y="2861167"/>
            <a:ext cx="454720" cy="567792"/>
          </a:xfrm>
          <a:prstGeom prst="rect">
            <a:avLst/>
          </a:prstGeom>
        </p:spPr>
      </p:pic>
      <p:pic>
        <p:nvPicPr>
          <p:cNvPr id="110" name="Рисунок 109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2050930" y="2882695"/>
            <a:ext cx="454720" cy="567792"/>
          </a:xfrm>
          <a:prstGeom prst="rect">
            <a:avLst/>
          </a:prstGeom>
        </p:spPr>
      </p:pic>
      <p:pic>
        <p:nvPicPr>
          <p:cNvPr id="115" name="Рисунок 114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4571540" y="2861167"/>
            <a:ext cx="454720" cy="567792"/>
          </a:xfrm>
          <a:prstGeom prst="rect">
            <a:avLst/>
          </a:prstGeom>
        </p:spPr>
      </p:pic>
      <p:pic>
        <p:nvPicPr>
          <p:cNvPr id="116" name="Рисунок 115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344180" y="2914224"/>
            <a:ext cx="454720" cy="567792"/>
          </a:xfrm>
          <a:prstGeom prst="rect">
            <a:avLst/>
          </a:prstGeom>
        </p:spPr>
      </p:pic>
      <p:pic>
        <p:nvPicPr>
          <p:cNvPr id="121" name="Рисунок 120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4957731" y="2882695"/>
            <a:ext cx="454720" cy="56779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74555" y="3502836"/>
            <a:ext cx="9109264" cy="20621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b="1" dirty="0" err="1"/>
              <a:t>тридцять</a:t>
            </a:r>
            <a:r>
              <a:rPr lang="ru-RU" sz="3200" b="1" dirty="0"/>
              <a:t> дві тисячі </a:t>
            </a:r>
            <a:r>
              <a:rPr lang="ru-RU" sz="3200" b="1" dirty="0" err="1"/>
              <a:t>двадцять</a:t>
            </a:r>
            <a:r>
              <a:rPr lang="ru-RU" sz="3200" b="1" dirty="0"/>
              <a:t>, </a:t>
            </a:r>
            <a:endParaRPr lang="en-US" sz="3200" b="1" dirty="0" smtClean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b="1" dirty="0" smtClean="0"/>
              <a:t>сорок </a:t>
            </a:r>
            <a:r>
              <a:rPr lang="ru-RU" sz="3200" b="1" dirty="0"/>
              <a:t>п’ять </a:t>
            </a:r>
            <a:r>
              <a:rPr lang="ru-RU" sz="3200" b="1" dirty="0" err="1"/>
              <a:t>тисяч</a:t>
            </a:r>
            <a:r>
              <a:rPr lang="ru-RU" sz="3200" b="1" dirty="0"/>
              <a:t> сто, </a:t>
            </a:r>
            <a:endParaRPr lang="en-US" sz="3200" b="1" dirty="0" smtClean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b="1" dirty="0" err="1" smtClean="0"/>
              <a:t>шістдесят</a:t>
            </a:r>
            <a:r>
              <a:rPr lang="ru-RU" sz="3200" b="1" dirty="0" smtClean="0"/>
              <a:t> </a:t>
            </a:r>
            <a:r>
              <a:rPr lang="ru-RU" sz="3200" b="1" dirty="0" err="1"/>
              <a:t>вісім</a:t>
            </a:r>
            <a:r>
              <a:rPr lang="ru-RU" sz="3200" b="1" dirty="0"/>
              <a:t> </a:t>
            </a:r>
            <a:r>
              <a:rPr lang="ru-RU" sz="3200" b="1" dirty="0" err="1"/>
              <a:t>тисяч</a:t>
            </a:r>
            <a:r>
              <a:rPr lang="ru-RU" sz="3200" b="1" dirty="0"/>
              <a:t> </a:t>
            </a:r>
            <a:r>
              <a:rPr lang="ru-RU" sz="3200" b="1" dirty="0" smtClean="0"/>
              <a:t>триста </a:t>
            </a:r>
            <a:r>
              <a:rPr lang="ru-RU" sz="3200" b="1" dirty="0" err="1"/>
              <a:t>дев’яносто</a:t>
            </a:r>
            <a:r>
              <a:rPr lang="ru-RU" sz="3200" b="1" dirty="0"/>
              <a:t> </a:t>
            </a:r>
            <a:r>
              <a:rPr lang="ru-RU" sz="3200" b="1" dirty="0" err="1"/>
              <a:t>чотири</a:t>
            </a:r>
            <a:r>
              <a:rPr lang="ru-RU" sz="3200" b="1" dirty="0" smtClean="0"/>
              <a:t>,</a:t>
            </a:r>
            <a:endParaRPr lang="en-US" sz="3200" b="1" dirty="0" smtClean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b="1" dirty="0" err="1" smtClean="0"/>
              <a:t>дев’яносто</a:t>
            </a:r>
            <a:r>
              <a:rPr lang="ru-RU" sz="3200" b="1" dirty="0" smtClean="0"/>
              <a:t> </a:t>
            </a:r>
            <a:r>
              <a:rPr lang="ru-RU" sz="3200" b="1" dirty="0" err="1"/>
              <a:t>дев’ять</a:t>
            </a:r>
            <a:r>
              <a:rPr lang="ru-RU" sz="3200" b="1" dirty="0"/>
              <a:t> </a:t>
            </a:r>
            <a:r>
              <a:rPr lang="ru-RU" sz="3200" b="1" dirty="0" err="1"/>
              <a:t>тисяч</a:t>
            </a:r>
            <a:r>
              <a:rPr lang="ru-RU" sz="3200" b="1" dirty="0"/>
              <a:t> </a:t>
            </a:r>
            <a:r>
              <a:rPr lang="ru-RU" sz="3200" b="1" dirty="0" err="1"/>
              <a:t>дев’ятсот</a:t>
            </a:r>
            <a:r>
              <a:rPr lang="ru-RU" sz="3200" b="1" dirty="0"/>
              <a:t> </a:t>
            </a:r>
            <a:r>
              <a:rPr lang="ru-RU" sz="3200" b="1" dirty="0" err="1" smtClean="0"/>
              <a:t>дев’ять</a:t>
            </a:r>
            <a:r>
              <a:rPr lang="ru-RU" sz="3200" b="1" dirty="0" smtClean="0"/>
              <a:t>.</a:t>
            </a:r>
            <a:endParaRPr lang="ru-RU" sz="3200" b="1" dirty="0"/>
          </a:p>
        </p:txBody>
      </p:sp>
      <p:pic>
        <p:nvPicPr>
          <p:cNvPr id="65" name="Рисунок 64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3947607" y="2927981"/>
            <a:ext cx="454720" cy="567792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1386217" y="2904964"/>
            <a:ext cx="454720" cy="567792"/>
          </a:xfrm>
          <a:prstGeom prst="rect">
            <a:avLst/>
          </a:prstGeom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1734391" y="2904964"/>
            <a:ext cx="454720" cy="567792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6446992" y="2921498"/>
            <a:ext cx="454720" cy="567792"/>
          </a:xfrm>
          <a:prstGeom prst="rect">
            <a:avLst/>
          </a:prstGeom>
        </p:spPr>
      </p:pic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150190"/>
            <a:ext cx="126749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Ст.57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№305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55" name="Рисунок 54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3492887" y="2903784"/>
            <a:ext cx="454720" cy="567792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2433039" y="2911128"/>
            <a:ext cx="454720" cy="567792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6095035" y="2911128"/>
            <a:ext cx="454720" cy="567792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5666582" y="2914224"/>
            <a:ext cx="454720" cy="567792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7179809" y="2921498"/>
            <a:ext cx="454720" cy="567792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6790472" y="2894594"/>
            <a:ext cx="454720" cy="567792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96352" y="2927981"/>
            <a:ext cx="454720" cy="567792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8239041" y="2925039"/>
            <a:ext cx="454720" cy="567792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8617746" y="2914224"/>
            <a:ext cx="454720" cy="567792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971871" y="2861167"/>
            <a:ext cx="454720" cy="567792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9364716" y="2894594"/>
            <a:ext cx="454720" cy="567792"/>
          </a:xfrm>
          <a:prstGeom prst="rect">
            <a:avLst/>
          </a:prstGeom>
        </p:spPr>
      </p:pic>
      <p:sp>
        <p:nvSpPr>
          <p:cNvPr id="56" name="Прямоугольник 55"/>
          <p:cNvSpPr/>
          <p:nvPr/>
        </p:nvSpPr>
        <p:spPr>
          <a:xfrm>
            <a:off x="1374555" y="5541564"/>
            <a:ext cx="9095202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7030A0"/>
                </a:solidFill>
              </a:rPr>
              <a:t>Назвіть</a:t>
            </a:r>
            <a:r>
              <a:rPr lang="ru-RU" sz="2800" b="1" dirty="0" smtClean="0">
                <a:solidFill>
                  <a:srgbClr val="7030A0"/>
                </a:solidFill>
              </a:rPr>
              <a:t> серед </a:t>
            </a:r>
            <a:r>
              <a:rPr lang="ru-RU" sz="2800" b="1" dirty="0" err="1" smtClean="0">
                <a:solidFill>
                  <a:srgbClr val="7030A0"/>
                </a:solidFill>
              </a:rPr>
              <a:t>записаних</a:t>
            </a:r>
            <a:r>
              <a:rPr lang="ru-RU" sz="2800" b="1" dirty="0" smtClean="0">
                <a:solidFill>
                  <a:srgbClr val="7030A0"/>
                </a:solidFill>
              </a:rPr>
              <a:t> чисел </a:t>
            </a:r>
            <a:r>
              <a:rPr lang="ru-RU" sz="2800" b="1" dirty="0" err="1" smtClean="0">
                <a:solidFill>
                  <a:srgbClr val="7030A0"/>
                </a:solidFill>
              </a:rPr>
              <a:t>найменше</a:t>
            </a:r>
            <a:r>
              <a:rPr lang="ru-RU" sz="2800" b="1" dirty="0" smtClean="0">
                <a:solidFill>
                  <a:srgbClr val="7030A0"/>
                </a:solidFill>
              </a:rPr>
              <a:t>, </a:t>
            </a:r>
            <a:r>
              <a:rPr lang="ru-RU" sz="2800" b="1" dirty="0" err="1" smtClean="0">
                <a:solidFill>
                  <a:srgbClr val="7030A0"/>
                </a:solidFill>
              </a:rPr>
              <a:t>найбільше</a:t>
            </a:r>
            <a:r>
              <a:rPr lang="ru-RU" sz="2800" b="1" dirty="0" smtClean="0">
                <a:solidFill>
                  <a:srgbClr val="7030A0"/>
                </a:solidFill>
              </a:rPr>
              <a:t>.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369769" y="6028450"/>
            <a:ext cx="9095202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7030A0"/>
                </a:solidFill>
              </a:rPr>
              <a:t>Назвіть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сусідів</a:t>
            </a:r>
            <a:r>
              <a:rPr lang="ru-RU" sz="2800" b="1" dirty="0" smtClean="0">
                <a:solidFill>
                  <a:srgbClr val="7030A0"/>
                </a:solidFill>
              </a:rPr>
              <a:t> чисел 32.020, 45.100.</a:t>
            </a:r>
            <a:endParaRPr lang="ru-RU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4508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6" grpId="0" animBg="1"/>
      <p:bldP spid="5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49771" y="1026577"/>
            <a:ext cx="10426836" cy="230832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u="sng" dirty="0" err="1" smtClean="0">
                <a:solidFill>
                  <a:srgbClr val="7030A0"/>
                </a:solidFill>
              </a:rPr>
              <a:t>Міркуйте</a:t>
            </a:r>
            <a:r>
              <a:rPr lang="ru-RU" sz="2400" b="1" u="sng" dirty="0" smtClean="0">
                <a:solidFill>
                  <a:srgbClr val="7030A0"/>
                </a:solidFill>
              </a:rPr>
              <a:t> </a:t>
            </a:r>
            <a:r>
              <a:rPr lang="ru-RU" sz="2400" b="1" u="sng" dirty="0">
                <a:solidFill>
                  <a:srgbClr val="7030A0"/>
                </a:solidFill>
              </a:rPr>
              <a:t>так</a:t>
            </a:r>
            <a:r>
              <a:rPr lang="ru-RU" sz="2400" b="1" dirty="0">
                <a:solidFill>
                  <a:srgbClr val="7030A0"/>
                </a:solidFill>
              </a:rPr>
              <a:t>: </a:t>
            </a:r>
            <a:r>
              <a:rPr lang="ru-RU" sz="2400" b="1" dirty="0">
                <a:solidFill>
                  <a:srgbClr val="FF0000"/>
                </a:solidFill>
              </a:rPr>
              <a:t>число 98 010 — </a:t>
            </a:r>
            <a:r>
              <a:rPr lang="ru-RU" sz="2400" b="1" dirty="0" err="1">
                <a:solidFill>
                  <a:srgbClr val="FF0000"/>
                </a:solidFill>
              </a:rPr>
              <a:t>п’ятицифрове</a:t>
            </a:r>
            <a:r>
              <a:rPr lang="ru-RU" sz="2400" b="1" dirty="0">
                <a:solidFill>
                  <a:srgbClr val="7030A0"/>
                </a:solidFill>
              </a:rPr>
              <a:t>. 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r>
              <a:rPr lang="ru-RU" sz="2400" b="1" dirty="0" err="1" smtClean="0">
                <a:solidFill>
                  <a:srgbClr val="7030A0"/>
                </a:solidFill>
              </a:rPr>
              <a:t>Отже</a:t>
            </a:r>
            <a:r>
              <a:rPr lang="ru-RU" sz="2400" b="1" dirty="0">
                <a:solidFill>
                  <a:srgbClr val="7030A0"/>
                </a:solidFill>
              </a:rPr>
              <a:t>, </a:t>
            </a:r>
            <a:r>
              <a:rPr lang="ru-RU" sz="2400" b="1" dirty="0" err="1">
                <a:solidFill>
                  <a:srgbClr val="FF0000"/>
                </a:solidFill>
              </a:rPr>
              <a:t>найвищий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err="1">
                <a:solidFill>
                  <a:srgbClr val="FF0000"/>
                </a:solidFill>
              </a:rPr>
              <a:t>розряд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у ньому — </a:t>
            </a:r>
            <a:r>
              <a:rPr lang="ru-RU" sz="2400" b="1" dirty="0" err="1">
                <a:solidFill>
                  <a:srgbClr val="7030A0"/>
                </a:solidFill>
              </a:rPr>
              <a:t>п’ятий</a:t>
            </a:r>
            <a:r>
              <a:rPr lang="ru-RU" sz="2400" b="1" dirty="0">
                <a:solidFill>
                  <a:srgbClr val="7030A0"/>
                </a:solidFill>
              </a:rPr>
              <a:t>. Це </a:t>
            </a:r>
            <a:r>
              <a:rPr lang="ru-RU" sz="2400" b="1" dirty="0">
                <a:solidFill>
                  <a:srgbClr val="FF0000"/>
                </a:solidFill>
              </a:rPr>
              <a:t>десятки </a:t>
            </a:r>
            <a:r>
              <a:rPr lang="ru-RU" sz="2400" b="1" dirty="0" err="1">
                <a:solidFill>
                  <a:srgbClr val="FF0000"/>
                </a:solidFill>
              </a:rPr>
              <a:t>тисяч</a:t>
            </a:r>
            <a:r>
              <a:rPr lang="ru-RU" sz="2400" b="1" dirty="0">
                <a:solidFill>
                  <a:srgbClr val="7030A0"/>
                </a:solidFill>
              </a:rPr>
              <a:t>. На </a:t>
            </a:r>
            <a:r>
              <a:rPr lang="ru-RU" sz="2400" b="1" dirty="0" err="1">
                <a:solidFill>
                  <a:srgbClr val="7030A0"/>
                </a:solidFill>
              </a:rPr>
              <a:t>п’ятому</a:t>
            </a:r>
            <a:r>
              <a:rPr lang="ru-RU" sz="2400" b="1" dirty="0">
                <a:solidFill>
                  <a:srgbClr val="7030A0"/>
                </a:solidFill>
              </a:rPr>
              <a:t> місці справа </a:t>
            </a:r>
            <a:r>
              <a:rPr lang="ru-RU" sz="2400" b="1" dirty="0" smtClean="0">
                <a:solidFill>
                  <a:srgbClr val="7030A0"/>
                </a:solidFill>
              </a:rPr>
              <a:t>записана </a:t>
            </a:r>
            <a:r>
              <a:rPr lang="ru-RU" sz="2400" b="1" dirty="0">
                <a:solidFill>
                  <a:srgbClr val="7030A0"/>
                </a:solidFill>
              </a:rPr>
              <a:t>цифра 9, </a:t>
            </a:r>
            <a:r>
              <a:rPr lang="ru-RU" sz="2400" b="1" dirty="0" err="1">
                <a:solidFill>
                  <a:srgbClr val="7030A0"/>
                </a:solidFill>
              </a:rPr>
              <a:t>тобто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одиниць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п’ятого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розряду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</a:rPr>
              <a:t>—  </a:t>
            </a:r>
            <a:r>
              <a:rPr lang="ru-RU" sz="2400" b="1" dirty="0" err="1" smtClean="0">
                <a:solidFill>
                  <a:srgbClr val="7030A0"/>
                </a:solidFill>
              </a:rPr>
              <a:t>дев’ять</a:t>
            </a:r>
            <a:r>
              <a:rPr lang="ru-RU" sz="2400" b="1" dirty="0">
                <a:solidFill>
                  <a:srgbClr val="7030A0"/>
                </a:solidFill>
              </a:rPr>
              <a:t>. На четвертому місці записана цифра 8. Це означає, що число </a:t>
            </a:r>
            <a:r>
              <a:rPr lang="ru-RU" sz="2400" b="1" dirty="0" err="1">
                <a:solidFill>
                  <a:srgbClr val="7030A0"/>
                </a:solidFill>
              </a:rPr>
              <a:t>містить</a:t>
            </a:r>
            <a:r>
              <a:rPr lang="ru-RU" sz="2400" b="1" dirty="0">
                <a:solidFill>
                  <a:srgbClr val="7030A0"/>
                </a:solidFill>
              </a:rPr>
              <a:t> 8 </a:t>
            </a:r>
            <a:r>
              <a:rPr lang="ru-RU" sz="2400" b="1" dirty="0" err="1">
                <a:solidFill>
                  <a:srgbClr val="7030A0"/>
                </a:solidFill>
              </a:rPr>
              <a:t>одиниць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</a:rPr>
              <a:t>четвертого </a:t>
            </a:r>
            <a:r>
              <a:rPr lang="ru-RU" sz="2400" b="1" dirty="0" err="1">
                <a:solidFill>
                  <a:srgbClr val="7030A0"/>
                </a:solidFill>
              </a:rPr>
              <a:t>розряду</a:t>
            </a:r>
            <a:r>
              <a:rPr lang="ru-RU" sz="2400" b="1" dirty="0">
                <a:solidFill>
                  <a:srgbClr val="7030A0"/>
                </a:solidFill>
              </a:rPr>
              <a:t>. На </a:t>
            </a:r>
            <a:r>
              <a:rPr lang="ru-RU" sz="2400" b="1" dirty="0" err="1">
                <a:solidFill>
                  <a:srgbClr val="7030A0"/>
                </a:solidFill>
              </a:rPr>
              <a:t>третьому</a:t>
            </a:r>
            <a:r>
              <a:rPr lang="ru-RU" sz="2400" b="1" dirty="0">
                <a:solidFill>
                  <a:srgbClr val="7030A0"/>
                </a:solidFill>
              </a:rPr>
              <a:t> місці — цифра нуль. Це означає, що </a:t>
            </a:r>
            <a:r>
              <a:rPr lang="ru-RU" sz="2400" b="1" dirty="0" err="1">
                <a:solidFill>
                  <a:srgbClr val="7030A0"/>
                </a:solidFill>
              </a:rPr>
              <a:t>одиниць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третього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розряду</a:t>
            </a:r>
            <a:r>
              <a:rPr lang="ru-RU" sz="2400" b="1" dirty="0">
                <a:solidFill>
                  <a:srgbClr val="7030A0"/>
                </a:solidFill>
              </a:rPr>
              <a:t> не має. </a:t>
            </a:r>
            <a:r>
              <a:rPr lang="ru-RU" sz="2400" b="1" dirty="0" err="1" smtClean="0">
                <a:solidFill>
                  <a:srgbClr val="7030A0"/>
                </a:solidFill>
              </a:rPr>
              <a:t>Продовжте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міркування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самостійно</a:t>
            </a:r>
            <a:r>
              <a:rPr lang="ru-RU" sz="2400" b="1" dirty="0" smtClean="0">
                <a:solidFill>
                  <a:srgbClr val="7030A0"/>
                </a:solidFill>
              </a:rPr>
              <a:t>.</a:t>
            </a:r>
            <a:endParaRPr lang="ru-RU" sz="2400" b="1" dirty="0">
              <a:solidFill>
                <a:srgbClr val="7030A0"/>
              </a:solidFill>
            </a:endParaRPr>
          </a:p>
        </p:txBody>
      </p:sp>
      <p:pic>
        <p:nvPicPr>
          <p:cNvPr id="19" name="Picture 2" descr="D:\Картинки до тестів\Емоції Листя\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8217" y="3466064"/>
            <a:ext cx="2306373" cy="2306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95131" y="405458"/>
            <a:ext cx="10761496" cy="646317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ru-RU" sz="3600" b="1" dirty="0"/>
              <a:t>Скільки </a:t>
            </a:r>
            <a:r>
              <a:rPr lang="ru-RU" sz="3600" b="1" dirty="0" err="1"/>
              <a:t>одиниць</a:t>
            </a:r>
            <a:r>
              <a:rPr lang="ru-RU" sz="3600" b="1" dirty="0"/>
              <a:t> кожного </a:t>
            </a:r>
            <a:r>
              <a:rPr lang="ru-RU" sz="3600" b="1" dirty="0" err="1"/>
              <a:t>розряду</a:t>
            </a:r>
            <a:r>
              <a:rPr lang="ru-RU" sz="3600" b="1" dirty="0"/>
              <a:t> в </a:t>
            </a:r>
            <a:r>
              <a:rPr lang="ru-RU" sz="3600" b="1" dirty="0" smtClean="0"/>
              <a:t>числах</a:t>
            </a:r>
            <a:r>
              <a:rPr lang="uk-UA" sz="3600" b="1" dirty="0" smtClean="0"/>
              <a:t>?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123600"/>
            <a:ext cx="1699543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Ст.5</a:t>
            </a:r>
            <a:r>
              <a:rPr lang="en-US" sz="2400" b="1" dirty="0" smtClean="0">
                <a:solidFill>
                  <a:schemeClr val="bg1"/>
                </a:solidFill>
              </a:rPr>
              <a:t>7</a:t>
            </a:r>
            <a:endParaRPr lang="uk-UA" sz="2400" b="1" dirty="0" smtClean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</a:t>
            </a:r>
            <a:r>
              <a:rPr lang="en-US" sz="2400" b="1" dirty="0" smtClean="0">
                <a:solidFill>
                  <a:schemeClr val="bg1"/>
                </a:solidFill>
              </a:rPr>
              <a:t>30</a:t>
            </a:r>
            <a:r>
              <a:rPr lang="uk-UA" sz="2400" b="1" dirty="0" smtClean="0">
                <a:solidFill>
                  <a:schemeClr val="bg1"/>
                </a:solidFill>
              </a:rPr>
              <a:t>3-304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18156" y="3466064"/>
            <a:ext cx="7334115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7030A0"/>
                </a:solidFill>
              </a:rPr>
              <a:t>Розкладіть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на </a:t>
            </a:r>
            <a:r>
              <a:rPr lang="ru-RU" sz="2400" b="1" dirty="0" err="1">
                <a:solidFill>
                  <a:srgbClr val="7030A0"/>
                </a:solidFill>
              </a:rPr>
              <a:t>розрядні</a:t>
            </a:r>
            <a:r>
              <a:rPr lang="ru-RU" sz="2400" b="1" dirty="0">
                <a:solidFill>
                  <a:srgbClr val="7030A0"/>
                </a:solidFill>
              </a:rPr>
              <a:t> доданки кожне </a:t>
            </a:r>
            <a:r>
              <a:rPr lang="ru-RU" sz="2400" b="1" dirty="0" smtClean="0">
                <a:solidFill>
                  <a:srgbClr val="7030A0"/>
                </a:solidFill>
              </a:rPr>
              <a:t>з чисел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699543" y="4113468"/>
            <a:ext cx="1640974" cy="20621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11 407= </a:t>
            </a:r>
          </a:p>
          <a:p>
            <a:r>
              <a:rPr lang="ru-RU" sz="3200" b="1" dirty="0" smtClean="0"/>
              <a:t>15 320= </a:t>
            </a:r>
          </a:p>
          <a:p>
            <a:r>
              <a:rPr lang="ru-RU" sz="3200" b="1" dirty="0" smtClean="0"/>
              <a:t>19 009= </a:t>
            </a:r>
          </a:p>
          <a:p>
            <a:r>
              <a:rPr lang="ru-RU" sz="3200" b="1" dirty="0" smtClean="0"/>
              <a:t>16 789=  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340517" y="4005858"/>
            <a:ext cx="4260011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10.000 </a:t>
            </a:r>
            <a:r>
              <a:rPr lang="ru-RU" sz="3200" b="1" dirty="0"/>
              <a:t>+ </a:t>
            </a:r>
            <a:r>
              <a:rPr lang="ru-RU" sz="3200" b="1" dirty="0" smtClean="0"/>
              <a:t>1.000 </a:t>
            </a:r>
            <a:r>
              <a:rPr lang="ru-RU" sz="3200" b="1" dirty="0"/>
              <a:t>+ </a:t>
            </a:r>
            <a:r>
              <a:rPr lang="ru-RU" sz="3200" b="1" dirty="0" smtClean="0"/>
              <a:t>400 </a:t>
            </a:r>
            <a:r>
              <a:rPr lang="ru-RU" sz="3200" b="1" dirty="0"/>
              <a:t>+ </a:t>
            </a:r>
            <a:r>
              <a:rPr lang="ru-RU" sz="3200" b="1" dirty="0" smtClean="0"/>
              <a:t>7 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362631" y="4588572"/>
            <a:ext cx="4515753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10.000 </a:t>
            </a:r>
            <a:r>
              <a:rPr lang="ru-RU" sz="3200" b="1" dirty="0"/>
              <a:t>+ </a:t>
            </a:r>
            <a:r>
              <a:rPr lang="ru-RU" sz="3200" b="1" dirty="0" smtClean="0"/>
              <a:t>5.000 </a:t>
            </a:r>
            <a:r>
              <a:rPr lang="ru-RU" sz="3200" b="1" dirty="0"/>
              <a:t>+ </a:t>
            </a:r>
            <a:r>
              <a:rPr lang="ru-RU" sz="3200" b="1" dirty="0" smtClean="0"/>
              <a:t>300 </a:t>
            </a:r>
            <a:r>
              <a:rPr lang="ru-RU" sz="3200" b="1" dirty="0"/>
              <a:t>+ </a:t>
            </a:r>
            <a:r>
              <a:rPr lang="ru-RU" sz="3200" b="1" dirty="0" smtClean="0"/>
              <a:t>20 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318403" y="5170677"/>
            <a:ext cx="4260011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10.000 </a:t>
            </a:r>
            <a:r>
              <a:rPr lang="ru-RU" sz="3200" b="1" dirty="0"/>
              <a:t>+ </a:t>
            </a:r>
            <a:r>
              <a:rPr lang="ru-RU" sz="3200" b="1" dirty="0" smtClean="0"/>
              <a:t>9.000 </a:t>
            </a:r>
            <a:r>
              <a:rPr lang="ru-RU" sz="3200" b="1" dirty="0"/>
              <a:t>+ </a:t>
            </a:r>
            <a:r>
              <a:rPr lang="ru-RU" sz="3200" b="1" dirty="0" smtClean="0"/>
              <a:t>9 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340517" y="5753391"/>
            <a:ext cx="525658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10.000 </a:t>
            </a:r>
            <a:r>
              <a:rPr lang="ru-RU" sz="3200" b="1" dirty="0"/>
              <a:t>+ </a:t>
            </a:r>
            <a:r>
              <a:rPr lang="ru-RU" sz="3200" b="1" dirty="0" smtClean="0"/>
              <a:t>6.000 </a:t>
            </a:r>
            <a:r>
              <a:rPr lang="ru-RU" sz="3200" b="1" dirty="0"/>
              <a:t>+ </a:t>
            </a:r>
            <a:r>
              <a:rPr lang="ru-RU" sz="3200" b="1" dirty="0" smtClean="0"/>
              <a:t>700 </a:t>
            </a:r>
            <a:r>
              <a:rPr lang="ru-RU" sz="3200" b="1" dirty="0"/>
              <a:t>+ </a:t>
            </a:r>
            <a:r>
              <a:rPr lang="ru-RU" sz="3200" b="1" dirty="0" smtClean="0"/>
              <a:t>80 + 9  </a:t>
            </a:r>
          </a:p>
        </p:txBody>
      </p:sp>
    </p:spTree>
    <p:extLst>
      <p:ext uri="{BB962C8B-B14F-4D97-AF65-F5344CB8AC3E}">
        <p14:creationId xmlns:p14="http://schemas.microsoft.com/office/powerpoint/2010/main" val="7147272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906008" y="1750671"/>
            <a:ext cx="7922327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3.300 </a:t>
            </a:r>
            <a:r>
              <a:rPr lang="ru-RU" sz="3600" b="1" dirty="0"/>
              <a:t>= х + 300 </a:t>
            </a:r>
            <a:r>
              <a:rPr lang="ru-RU" sz="3600" b="1" dirty="0" smtClean="0"/>
              <a:t>         4.201</a:t>
            </a:r>
            <a:r>
              <a:rPr lang="ru-RU" sz="3600" b="1" dirty="0"/>
              <a:t>= 4000 + х + </a:t>
            </a:r>
            <a:r>
              <a:rPr lang="ru-RU" sz="3600" b="1" dirty="0" smtClean="0"/>
              <a:t>1</a:t>
            </a:r>
          </a:p>
          <a:p>
            <a:r>
              <a:rPr lang="uk-UA" sz="3600" b="1" dirty="0" smtClean="0"/>
              <a:t>х =                                х = </a:t>
            </a:r>
            <a:endParaRPr lang="ru-RU" sz="3600" b="1" dirty="0" smtClean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094090"/>
            <a:ext cx="16275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Ст.57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№307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333450"/>
            <a:ext cx="10471288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600" b="1" dirty="0" smtClean="0"/>
              <a:t>Розв’яжіть рівняння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426207" y="2350835"/>
            <a:ext cx="10978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</a:rPr>
              <a:t>200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627535" y="2337650"/>
            <a:ext cx="13140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</a:rPr>
              <a:t>3.000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843560" y="3560656"/>
            <a:ext cx="5184576" cy="286232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/>
              <a:t>80 </a:t>
            </a:r>
            <a:r>
              <a:rPr lang="ru-RU" sz="3600" b="1" dirty="0" smtClean="0">
                <a:latin typeface="Calibri"/>
                <a:cs typeface="Calibri"/>
              </a:rPr>
              <a:t>∙</a:t>
            </a:r>
            <a:r>
              <a:rPr lang="ru-RU" sz="3600" b="1" dirty="0" smtClean="0"/>
              <a:t> </a:t>
            </a:r>
            <a:r>
              <a:rPr lang="ru-RU" sz="3600" b="1" dirty="0"/>
              <a:t>9 : </a:t>
            </a:r>
            <a:r>
              <a:rPr lang="ru-RU" sz="3600" b="1" dirty="0" smtClean="0"/>
              <a:t>а </a:t>
            </a:r>
            <a:r>
              <a:rPr lang="ru-RU" sz="3600" b="1" dirty="0"/>
              <a:t>= </a:t>
            </a:r>
            <a:r>
              <a:rPr lang="ru-RU" sz="3600" b="1" dirty="0" smtClean="0"/>
              <a:t>60</a:t>
            </a:r>
          </a:p>
          <a:p>
            <a:endParaRPr lang="uk-UA" sz="3600" b="1" dirty="0" smtClean="0">
              <a:solidFill>
                <a:schemeClr val="bg1"/>
              </a:solidFill>
            </a:endParaRPr>
          </a:p>
          <a:p>
            <a:endParaRPr lang="uk-UA" sz="3600" b="1" dirty="0" smtClean="0">
              <a:solidFill>
                <a:schemeClr val="bg1"/>
              </a:solidFill>
            </a:endParaRPr>
          </a:p>
          <a:p>
            <a:endParaRPr lang="uk-UA" sz="3600" b="1" dirty="0" smtClean="0">
              <a:solidFill>
                <a:schemeClr val="bg1"/>
              </a:solidFill>
            </a:endParaRPr>
          </a:p>
          <a:p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30" name="Picture 2" descr="D:\Картинки до тестів\Емоції Листя\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6306" y="1123195"/>
            <a:ext cx="2308421" cy="252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80628" y="1091724"/>
            <a:ext cx="4612440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Розв’яжіть </a:t>
            </a:r>
            <a:r>
              <a:rPr lang="ru-RU" sz="2800" b="1" dirty="0">
                <a:solidFill>
                  <a:srgbClr val="7030A0"/>
                </a:solidFill>
              </a:rPr>
              <a:t>рівняння </a:t>
            </a:r>
            <a:r>
              <a:rPr lang="ru-RU" sz="2800" b="1" dirty="0" err="1">
                <a:solidFill>
                  <a:srgbClr val="7030A0"/>
                </a:solidFill>
              </a:rPr>
              <a:t>усно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865121" y="4005858"/>
            <a:ext cx="25217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720 : а = 60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469104" y="2998622"/>
            <a:ext cx="5589038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Розв’яжіть рівняння з </a:t>
            </a:r>
            <a:r>
              <a:rPr lang="ru-RU" sz="2800" b="1" dirty="0" err="1" smtClean="0">
                <a:solidFill>
                  <a:srgbClr val="7030A0"/>
                </a:solidFill>
              </a:rPr>
              <a:t>коментарем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866569" y="4437906"/>
            <a:ext cx="27176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а = 720 : 60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868846" y="4869954"/>
            <a:ext cx="13592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>
                <a:solidFill>
                  <a:schemeClr val="bg1"/>
                </a:solidFill>
              </a:rPr>
              <a:t>а = 12 </a:t>
            </a:r>
            <a:endParaRPr lang="ru-RU" sz="3600" b="1" dirty="0">
              <a:solidFill>
                <a:schemeClr val="bg1"/>
              </a:solidFill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1915566" y="5431741"/>
            <a:ext cx="247128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1868846" y="5431741"/>
            <a:ext cx="32870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</a:rPr>
              <a:t>80 </a:t>
            </a:r>
            <a:r>
              <a:rPr lang="ru-RU" sz="3600" b="1" dirty="0">
                <a:solidFill>
                  <a:schemeClr val="bg1"/>
                </a:solidFill>
                <a:cs typeface="Calibri"/>
              </a:rPr>
              <a:t>∙</a:t>
            </a:r>
            <a:r>
              <a:rPr lang="ru-RU" sz="3600" b="1" dirty="0">
                <a:solidFill>
                  <a:schemeClr val="bg1"/>
                </a:solidFill>
              </a:rPr>
              <a:t> 9 : </a:t>
            </a:r>
            <a:r>
              <a:rPr lang="ru-RU" sz="3600" b="1" dirty="0" smtClean="0">
                <a:solidFill>
                  <a:schemeClr val="bg1"/>
                </a:solidFill>
              </a:rPr>
              <a:t>12 </a:t>
            </a:r>
            <a:r>
              <a:rPr lang="ru-RU" sz="3600" b="1" dirty="0">
                <a:solidFill>
                  <a:schemeClr val="bg1"/>
                </a:solidFill>
              </a:rPr>
              <a:t>= 60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254243" y="5770923"/>
            <a:ext cx="16435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60 = </a:t>
            </a:r>
            <a:r>
              <a:rPr lang="ru-RU" sz="3600" b="1" dirty="0">
                <a:solidFill>
                  <a:schemeClr val="bg1"/>
                </a:solidFill>
              </a:rPr>
              <a:t>60</a:t>
            </a:r>
          </a:p>
        </p:txBody>
      </p:sp>
    </p:spTree>
    <p:extLst>
      <p:ext uri="{BB962C8B-B14F-4D97-AF65-F5344CB8AC3E}">
        <p14:creationId xmlns:p14="http://schemas.microsoft.com/office/powerpoint/2010/main" val="21669543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7" grpId="0"/>
      <p:bldP spid="24" grpId="0" animBg="1"/>
      <p:bldP spid="36" grpId="0"/>
      <p:bldP spid="22" grpId="0" animBg="1"/>
      <p:bldP spid="25" grpId="0"/>
      <p:bldP spid="26" grpId="0"/>
      <p:bldP spid="7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763439" y="1441634"/>
            <a:ext cx="5544616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/>
              <a:t>10 000 + с · 1000 + </a:t>
            </a:r>
            <a:r>
              <a:rPr lang="ru-RU" sz="3600" b="1" dirty="0" smtClean="0"/>
              <a:t>b </a:t>
            </a:r>
            <a:r>
              <a:rPr lang="ru-RU" sz="3600" b="1" dirty="0"/>
              <a:t>· 100, якщо с = 4, b = 7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150190"/>
            <a:ext cx="126749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Ст.57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№308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434233"/>
            <a:ext cx="10657184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err="1"/>
              <a:t>Знайдіть</a:t>
            </a:r>
            <a:r>
              <a:rPr lang="ru-RU" sz="4000" b="1" dirty="0"/>
              <a:t> значення </a:t>
            </a:r>
            <a:r>
              <a:rPr lang="ru-RU" sz="4000" b="1" dirty="0" err="1"/>
              <a:t>виразу</a:t>
            </a:r>
            <a:endParaRPr lang="ru-RU" sz="4000" b="1" dirty="0">
              <a:solidFill>
                <a:srgbClr val="FFFF00"/>
              </a:solidFill>
            </a:endParaRPr>
          </a:p>
        </p:txBody>
      </p:sp>
      <p:pic>
        <p:nvPicPr>
          <p:cNvPr id="3074" name="Picture 2" descr="D:\Картинки до тестів\Емоції Листя\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8295" y="1324875"/>
            <a:ext cx="2874241" cy="2938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2464907" y="3744248"/>
            <a:ext cx="125648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4.000</a:t>
            </a:r>
            <a:endParaRPr lang="ru-RU" sz="32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70788" y="2794363"/>
            <a:ext cx="5537267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10.000 </a:t>
            </a:r>
            <a:r>
              <a:rPr lang="ru-RU" sz="3600" b="1" dirty="0"/>
              <a:t>+ с · </a:t>
            </a:r>
            <a:r>
              <a:rPr lang="ru-RU" sz="3600" b="1" dirty="0" smtClean="0"/>
              <a:t>1.000 + </a:t>
            </a:r>
            <a:r>
              <a:rPr lang="ru-RU" sz="3600" b="1" dirty="0"/>
              <a:t>b · </a:t>
            </a:r>
            <a:r>
              <a:rPr lang="ru-RU" sz="3600" b="1" dirty="0" smtClean="0"/>
              <a:t>100</a:t>
            </a:r>
            <a:r>
              <a:rPr lang="ru-RU" sz="3600" b="1" dirty="0"/>
              <a:t> </a:t>
            </a:r>
            <a:r>
              <a:rPr lang="ru-RU" sz="3600" b="1" dirty="0" smtClean="0"/>
              <a:t>= 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63439" y="4295631"/>
            <a:ext cx="5544616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10.000 </a:t>
            </a:r>
            <a:r>
              <a:rPr lang="ru-RU" sz="3600" b="1" dirty="0"/>
              <a:t>+ </a:t>
            </a:r>
            <a:r>
              <a:rPr lang="ru-RU" sz="3600" b="1" dirty="0" smtClean="0"/>
              <a:t>4 </a:t>
            </a:r>
            <a:r>
              <a:rPr lang="ru-RU" sz="3600" b="1" dirty="0"/>
              <a:t>· </a:t>
            </a:r>
            <a:r>
              <a:rPr lang="ru-RU" sz="3600" b="1" dirty="0" smtClean="0"/>
              <a:t>1.000 + 7 </a:t>
            </a:r>
            <a:r>
              <a:rPr lang="ru-RU" sz="3600" b="1" dirty="0"/>
              <a:t>· </a:t>
            </a:r>
            <a:r>
              <a:rPr lang="ru-RU" sz="3600" b="1" dirty="0" smtClean="0"/>
              <a:t>100</a:t>
            </a:r>
            <a:r>
              <a:rPr lang="ru-RU" sz="3600" b="1" dirty="0"/>
              <a:t> </a:t>
            </a:r>
            <a:r>
              <a:rPr lang="ru-RU" sz="3600" b="1" dirty="0" smtClean="0"/>
              <a:t>= 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579863" y="3710856"/>
            <a:ext cx="86409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7</a:t>
            </a:r>
            <a:r>
              <a:rPr lang="ru-RU" sz="3200" b="1" dirty="0" smtClean="0"/>
              <a:t>00</a:t>
            </a:r>
            <a:endParaRPr lang="ru-RU" sz="32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308055" y="4295630"/>
            <a:ext cx="1631601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14.700 </a:t>
            </a:r>
            <a:endParaRPr lang="ru-RU" sz="36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52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4" descr="D:\Картинки до тестів\Емоції Листя\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5706" y="4725938"/>
            <a:ext cx="1580426" cy="1678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64117" y="405458"/>
            <a:ext cx="10412489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3600" b="1" dirty="0" smtClean="0"/>
              <a:t>Розв’яжіть задачу </a:t>
            </a:r>
            <a:r>
              <a:rPr lang="ru-RU" sz="3600" b="1" dirty="0" err="1" smtClean="0"/>
              <a:t>виразом</a:t>
            </a:r>
            <a:endParaRPr lang="ru-RU" sz="3600" b="1" dirty="0" smtClean="0"/>
          </a:p>
        </p:txBody>
      </p:sp>
      <p:sp>
        <p:nvSpPr>
          <p:cNvPr id="2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" y="6094090"/>
            <a:ext cx="1267496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Ст.56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№302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64119" y="1079659"/>
            <a:ext cx="10412488" cy="20621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err="1"/>
              <a:t>Туристи</a:t>
            </a:r>
            <a:r>
              <a:rPr lang="ru-RU" sz="3200" b="1" dirty="0"/>
              <a:t> </a:t>
            </a:r>
            <a:r>
              <a:rPr lang="ru-RU" sz="3200" b="1" dirty="0" err="1"/>
              <a:t>подолали</a:t>
            </a:r>
            <a:r>
              <a:rPr lang="ru-RU" sz="3200" b="1" dirty="0"/>
              <a:t> шлях 214 км. 110 км вони </a:t>
            </a:r>
            <a:r>
              <a:rPr lang="ru-RU" sz="3200" b="1" dirty="0" err="1" smtClean="0"/>
              <a:t>проїхали</a:t>
            </a:r>
            <a:r>
              <a:rPr lang="ru-RU" sz="3200" b="1" dirty="0" smtClean="0"/>
              <a:t> </a:t>
            </a:r>
            <a:r>
              <a:rPr lang="ru-RU" sz="3200" b="1" dirty="0"/>
              <a:t>автобусом, а </a:t>
            </a:r>
            <a:r>
              <a:rPr lang="ru-RU" sz="3200" b="1" dirty="0" err="1"/>
              <a:t>решту</a:t>
            </a:r>
            <a:r>
              <a:rPr lang="ru-RU" sz="3200" b="1" dirty="0"/>
              <a:t> шляху </a:t>
            </a:r>
            <a:r>
              <a:rPr lang="ru-RU" sz="3200" b="1" dirty="0" err="1"/>
              <a:t>пройшли</a:t>
            </a:r>
            <a:r>
              <a:rPr lang="ru-RU" sz="3200" b="1" dirty="0"/>
              <a:t> </a:t>
            </a:r>
            <a:r>
              <a:rPr lang="ru-RU" sz="3200" b="1" dirty="0" err="1"/>
              <a:t>пішки</a:t>
            </a:r>
            <a:r>
              <a:rPr lang="ru-RU" sz="3200" b="1" dirty="0"/>
              <a:t> за 4 дні, </a:t>
            </a:r>
            <a:r>
              <a:rPr lang="ru-RU" sz="3200" b="1" dirty="0" err="1"/>
              <a:t>долаючи</a:t>
            </a:r>
            <a:r>
              <a:rPr lang="ru-RU" sz="3200" b="1" dirty="0"/>
              <a:t> </a:t>
            </a:r>
            <a:r>
              <a:rPr lang="ru-RU" sz="3200" b="1" dirty="0" err="1"/>
              <a:t>щодня</a:t>
            </a:r>
            <a:r>
              <a:rPr lang="ru-RU" sz="3200" b="1" dirty="0"/>
              <a:t> </a:t>
            </a:r>
            <a:r>
              <a:rPr lang="ru-RU" sz="3200" b="1" dirty="0" err="1"/>
              <a:t>однакову</a:t>
            </a:r>
            <a:r>
              <a:rPr lang="ru-RU" sz="3200" b="1" dirty="0"/>
              <a:t> </a:t>
            </a:r>
            <a:r>
              <a:rPr lang="ru-RU" sz="3200" b="1" dirty="0" err="1"/>
              <a:t>відстань</a:t>
            </a:r>
            <a:r>
              <a:rPr lang="ru-RU" sz="3200" b="1" dirty="0"/>
              <a:t>. Скільки </a:t>
            </a:r>
            <a:r>
              <a:rPr lang="ru-RU" sz="3200" b="1" dirty="0" err="1"/>
              <a:t>кілометрів</a:t>
            </a:r>
            <a:r>
              <a:rPr lang="ru-RU" sz="3200" b="1" dirty="0"/>
              <a:t> </a:t>
            </a:r>
            <a:r>
              <a:rPr lang="ru-RU" sz="3200" b="1" dirty="0" err="1"/>
              <a:t>туристи</a:t>
            </a:r>
            <a:r>
              <a:rPr lang="ru-RU" sz="3200" b="1" dirty="0"/>
              <a:t> проходили кожного дня?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997742" y="5509315"/>
            <a:ext cx="215511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Відповідь: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152860" y="5509315"/>
            <a:ext cx="6179531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26 км </a:t>
            </a:r>
            <a:r>
              <a:rPr lang="ru-RU" sz="3200" b="1" dirty="0" err="1" smtClean="0"/>
              <a:t>туристи</a:t>
            </a:r>
            <a:r>
              <a:rPr lang="ru-RU" sz="3200" b="1" dirty="0" smtClean="0"/>
              <a:t> проходили </a:t>
            </a:r>
            <a:r>
              <a:rPr lang="ru-RU" sz="3200" b="1" dirty="0" err="1" smtClean="0"/>
              <a:t>щодня</a:t>
            </a:r>
            <a:r>
              <a:rPr lang="ru-RU" sz="3200" b="1" dirty="0" smtClean="0"/>
              <a:t>. 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994532" y="3329220"/>
            <a:ext cx="5715759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chemeClr val="bg1"/>
                </a:solidFill>
              </a:rPr>
              <a:t>Автобус – 110 км</a:t>
            </a:r>
          </a:p>
          <a:p>
            <a:r>
              <a:rPr lang="uk-UA" sz="3200" b="1" dirty="0" smtClean="0">
                <a:solidFill>
                  <a:schemeClr val="bg1"/>
                </a:solidFill>
              </a:rPr>
              <a:t>Пішки </a:t>
            </a:r>
            <a:r>
              <a:rPr lang="uk-UA" sz="3200" b="1" dirty="0">
                <a:solidFill>
                  <a:schemeClr val="bg1"/>
                </a:solidFill>
              </a:rPr>
              <a:t>– </a:t>
            </a:r>
            <a:r>
              <a:rPr lang="uk-UA" sz="3200" b="1" dirty="0" smtClean="0">
                <a:solidFill>
                  <a:schemeClr val="bg1"/>
                </a:solidFill>
              </a:rPr>
              <a:t>4 </a:t>
            </a:r>
            <a:r>
              <a:rPr lang="uk-UA" sz="3200" b="1" dirty="0" err="1" smtClean="0">
                <a:solidFill>
                  <a:schemeClr val="bg1"/>
                </a:solidFill>
              </a:rPr>
              <a:t>дн</a:t>
            </a:r>
            <a:r>
              <a:rPr lang="uk-UA" sz="3200" b="1" dirty="0" smtClean="0">
                <a:solidFill>
                  <a:schemeClr val="bg1"/>
                </a:solidFill>
              </a:rPr>
              <a:t>. по ? км</a:t>
            </a:r>
            <a:endParaRPr lang="ru-RU" sz="3200" b="1" dirty="0" smtClean="0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33638" y="4819392"/>
            <a:ext cx="423844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(214 – 1</a:t>
            </a:r>
            <a:r>
              <a:rPr lang="ru-RU" sz="3200" b="1" dirty="0" smtClean="0">
                <a:solidFill>
                  <a:schemeClr val="bg1"/>
                </a:solidFill>
                <a:cs typeface="Calibri"/>
              </a:rPr>
              <a:t>10) : 4 </a:t>
            </a:r>
            <a:r>
              <a:rPr lang="ru-RU" sz="3200" b="1" dirty="0" smtClean="0">
                <a:solidFill>
                  <a:schemeClr val="bg1"/>
                </a:solidFill>
              </a:rPr>
              <a:t>=</a:t>
            </a:r>
            <a:endParaRPr lang="ru-RU" sz="28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667608" y="4322519"/>
            <a:ext cx="815386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104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200074" y="3595071"/>
            <a:ext cx="15400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214 км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844980" y="4829255"/>
            <a:ext cx="1427101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26(км)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2" name="Правая фигурная скобка 1"/>
          <p:cNvSpPr/>
          <p:nvPr/>
        </p:nvSpPr>
        <p:spPr>
          <a:xfrm>
            <a:off x="4831389" y="3429794"/>
            <a:ext cx="266865" cy="914400"/>
          </a:xfrm>
          <a:prstGeom prst="rightBrac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pic>
        <p:nvPicPr>
          <p:cNvPr id="14" name="Picture 2" descr="https://img.freepik.com/premium-vector/kids-hike-cartoon-kids-walking-wood-summer-journey-adventure-trip-with-backpacks-vector-scout-kids-survive-nature_102902-606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7973" y="2690671"/>
            <a:ext cx="3412650" cy="1893457"/>
          </a:xfrm>
          <a:prstGeom prst="round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9897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31" grpId="0" animBg="1"/>
      <p:bldP spid="16" grpId="0" animBg="1"/>
      <p:bldP spid="28" grpId="0"/>
      <p:bldP spid="26" grpId="0"/>
      <p:bldP spid="29" grpId="0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61879" y="405458"/>
            <a:ext cx="10297144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9995" y="6022082"/>
            <a:ext cx="1215482" cy="827041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Ст.57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1269" y="3285778"/>
            <a:ext cx="16246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635647" y="3324015"/>
            <a:ext cx="7742613" cy="1815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 smtClean="0">
                <a:solidFill>
                  <a:srgbClr val="7030A0"/>
                </a:solidFill>
              </a:rPr>
              <a:t>Сьогодні на уроці я дізнався/дізналась про…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Найбільш цікавим було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7030A0"/>
                </a:solidFill>
              </a:rPr>
              <a:t>Мені було важко</a:t>
            </a:r>
            <a:r>
              <a:rPr lang="ru-RU" sz="2800" b="1" dirty="0" smtClean="0">
                <a:solidFill>
                  <a:srgbClr val="7030A0"/>
                </a:solidFill>
              </a:rPr>
              <a:t>...</a:t>
            </a:r>
            <a:endParaRPr lang="uk-UA" sz="2800" b="1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Урок запам'ятався мені тим, що 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</p:txBody>
      </p:sp>
      <p:pic>
        <p:nvPicPr>
          <p:cNvPr id="2" name="Picture 2" descr="D:\4 клас\08 ПІДРУЧНИКИ\3 Математика\Листопад\2026-10-09_1546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207" y="1215218"/>
            <a:ext cx="9894847" cy="185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95738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633" y="549474"/>
            <a:ext cx="9865095" cy="74648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3600" b="1" dirty="0" smtClean="0">
                <a:solidFill>
                  <a:schemeClr val="bg1"/>
                </a:solidFill>
              </a:rPr>
              <a:t>Рефлексія  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419623" y="1369706"/>
            <a:ext cx="6768751" cy="52322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3200" b="1" dirty="0">
                <a:solidFill>
                  <a:srgbClr val="7030A0"/>
                </a:solidFill>
                <a:cs typeface="Times New Roman" panose="02020603050405020304" pitchFamily="18" charset="0"/>
              </a:rPr>
              <a:t>Оберіть плід </a:t>
            </a:r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своєї роботи на уроці</a:t>
            </a:r>
            <a:endParaRPr lang="ru-RU" sz="3200" b="1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113634" y="4625314"/>
            <a:ext cx="2170086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Відчуваю</a:t>
            </a:r>
            <a:r>
              <a:rPr lang="ru-RU" sz="2800" b="1" dirty="0" smtClean="0">
                <a:solidFill>
                  <a:schemeClr val="bg1"/>
                </a:solidFill>
              </a:rPr>
              <a:t> успіх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961658" y="4625313"/>
            <a:ext cx="1918039" cy="95410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Все </a:t>
            </a:r>
            <a:r>
              <a:rPr lang="ru-RU" sz="2800" b="1" dirty="0" err="1" smtClean="0">
                <a:solidFill>
                  <a:schemeClr val="bg1"/>
                </a:solidFill>
              </a:rPr>
              <a:t>зрозуміло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524078" y="4625314"/>
            <a:ext cx="2247579" cy="9541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7030A0"/>
                </a:solidFill>
              </a:rPr>
              <a:t>Відчуваю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задоволення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155948" y="4633904"/>
            <a:ext cx="1954507" cy="138499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Урок </a:t>
            </a:r>
            <a:r>
              <a:rPr lang="ru-RU" sz="2800" b="1" dirty="0" err="1" smtClean="0">
                <a:solidFill>
                  <a:schemeClr val="bg1"/>
                </a:solidFill>
              </a:rPr>
              <a:t>пройшов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непомітно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14" name="Picture 2" descr="D:\Картинки до тестів\Емоції Овочі фрукти\Цибуля весел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0236" y="2084457"/>
            <a:ext cx="1895475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D:\Картинки до тестів\Емоції Овочі фрукти\Моркв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766" y="2092473"/>
            <a:ext cx="2409825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D:\Картинки до тестів\Емоції Овочі фрукти\Картопля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078" y="2084457"/>
            <a:ext cx="2376662" cy="237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Мультяшный фруктовый персонажсчастливый помидор с лицом и глазами на белом  фоне Фруктовая серия | Премиум AI-сгенерированное изображение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62" y="2092472"/>
            <a:ext cx="2409825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90081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14894</TotalTime>
  <Words>486</Words>
  <Application>Microsoft Office PowerPoint</Application>
  <PresentationFormat>Произвольный</PresentationFormat>
  <Paragraphs>118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1167</cp:revision>
  <dcterms:created xsi:type="dcterms:W3CDTF">2025-08-27T14:01:18Z</dcterms:created>
  <dcterms:modified xsi:type="dcterms:W3CDTF">2026-10-12T07:41:13Z</dcterms:modified>
</cp:coreProperties>
</file>