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2" r:id="rId2"/>
    <p:sldId id="918" r:id="rId3"/>
    <p:sldId id="904" r:id="rId4"/>
    <p:sldId id="286" r:id="rId5"/>
    <p:sldId id="828" r:id="rId6"/>
    <p:sldId id="901" r:id="rId7"/>
    <p:sldId id="897" r:id="rId8"/>
    <p:sldId id="915" r:id="rId9"/>
    <p:sldId id="879" r:id="rId10"/>
    <p:sldId id="920" r:id="rId11"/>
    <p:sldId id="905" r:id="rId12"/>
    <p:sldId id="921" r:id="rId13"/>
    <p:sldId id="917" r:id="rId14"/>
    <p:sldId id="919" r:id="rId15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8"/>
            <p14:sldId id="904"/>
            <p14:sldId id="286"/>
            <p14:sldId id="828"/>
            <p14:sldId id="901"/>
            <p14:sldId id="897"/>
            <p14:sldId id="915"/>
            <p14:sldId id="879"/>
            <p14:sldId id="920"/>
            <p14:sldId id="905"/>
            <p14:sldId id="921"/>
            <p14:sldId id="917"/>
            <p14:sldId id="91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УТВОРЕННЯ МІЛЬЙОНА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СКЛАДАННЯ ТА РОЗВ’ЯЗУВАННЯ ОБЕРНЕНИХ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«ЧИТАННЯ» ДІАГРАМИ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РОЗРЯДНІ ЧИСЛА ШОСТОГО РОЗРЯДУ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7693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80819" custLinFactX="368353" custLinFactNeighborX="400000" custLinFactNeighborY="-7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8836" custLinFactX="-176235" custLinFactNeighborX="-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200877" custLinFactX="-187441" custLinFactNeighborX="-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830951" y="849523"/>
          <a:ext cx="4273486" cy="257443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РОЗРЯДНІ ЧИСЛА ШОСТОГО РОЗРЯДУ</a:t>
          </a:r>
          <a:endParaRPr lang="en-US" sz="2800" b="1" kern="1200" dirty="0" smtClean="0"/>
        </a:p>
      </dsp:txBody>
      <dsp:txXfrm rot="5400000">
        <a:off x="18573" y="854696"/>
        <a:ext cx="257443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462878" y="821296"/>
          <a:ext cx="4273486" cy="2630893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«ЧИТАННЯ» ДІАГРАМИ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284175" y="854696"/>
        <a:ext cx="2630893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734207" y="908471"/>
          <a:ext cx="4273486" cy="245654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УТВОРЕННЯ МІЛЬЙОНА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642679" y="854696"/>
        <a:ext cx="245654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369923" y="675375"/>
          <a:ext cx="4273486" cy="2922734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СКЛАДАННЯ ТА РОЗВ’ЯЗУВАННЯ ОБЕРНЕНИХ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5045299" y="854696"/>
        <a:ext cx="2922734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1511" y="981522"/>
            <a:ext cx="9361040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шестицифрових чисел. Мільйон. Складання обернених задач. Діаграма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31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6146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7" y="2460364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7" y="2468380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9" y="2460364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468379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477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Ст.57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4 клас\08 ПІДРУЧНИКИ\3 Математика\Листопад\2026-10-09_1546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28" y="1485578"/>
            <a:ext cx="9894847" cy="185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937726328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8567" y="1420587"/>
            <a:ext cx="4591392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5 тис. + </a:t>
            </a:r>
            <a:r>
              <a:rPr lang="ru-RU" sz="3600" b="1" dirty="0" smtClean="0"/>
              <a:t>30 </a:t>
            </a:r>
            <a:r>
              <a:rPr lang="ru-RU" sz="3600" b="1" dirty="0"/>
              <a:t>тис</a:t>
            </a:r>
            <a:r>
              <a:rPr lang="ru-RU" sz="3600" b="1" dirty="0" smtClean="0"/>
              <a:t>.=</a:t>
            </a:r>
          </a:p>
          <a:p>
            <a:r>
              <a:rPr lang="ru-RU" sz="3600" b="1" dirty="0" smtClean="0"/>
              <a:t>11 </a:t>
            </a:r>
            <a:r>
              <a:rPr lang="ru-RU" sz="3600" b="1" dirty="0"/>
              <a:t>тис. – 2 тис</a:t>
            </a:r>
            <a:r>
              <a:rPr lang="ru-RU" sz="3600" b="1" dirty="0" smtClean="0"/>
              <a:t>.= </a:t>
            </a:r>
          </a:p>
          <a:p>
            <a:r>
              <a:rPr lang="ru-RU" sz="3600" b="1" dirty="0" smtClean="0"/>
              <a:t>26 </a:t>
            </a:r>
            <a:r>
              <a:rPr lang="ru-RU" sz="3600" b="1" dirty="0"/>
              <a:t>тис. + 7 тис</a:t>
            </a:r>
            <a:r>
              <a:rPr lang="ru-RU" sz="3600" b="1" dirty="0" smtClean="0"/>
              <a:t>.= </a:t>
            </a:r>
            <a:endParaRPr lang="ru-RU" sz="3600" b="1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838015" y="3105765"/>
            <a:ext cx="4572670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28 000 </a:t>
            </a:r>
            <a:r>
              <a:rPr lang="ru-RU" sz="3600" b="1" dirty="0"/>
              <a:t>+ </a:t>
            </a:r>
            <a:r>
              <a:rPr lang="ru-RU" sz="3600" b="1" dirty="0" smtClean="0"/>
              <a:t>2 000=</a:t>
            </a:r>
          </a:p>
          <a:p>
            <a:r>
              <a:rPr lang="ru-RU" sz="3600" b="1" dirty="0" smtClean="0"/>
              <a:t>17 </a:t>
            </a:r>
            <a:r>
              <a:rPr lang="ru-RU" sz="3600" b="1" dirty="0"/>
              <a:t>000 + </a:t>
            </a:r>
            <a:r>
              <a:rPr lang="ru-RU" sz="3600" b="1" dirty="0" smtClean="0"/>
              <a:t>2 000= </a:t>
            </a:r>
          </a:p>
          <a:p>
            <a:r>
              <a:rPr lang="ru-RU" sz="3600" b="1" dirty="0" smtClean="0"/>
              <a:t>39 </a:t>
            </a:r>
            <a:r>
              <a:rPr lang="ru-RU" sz="3600" b="1" dirty="0"/>
              <a:t>000 + </a:t>
            </a:r>
            <a:r>
              <a:rPr lang="ru-RU" sz="3600" b="1" dirty="0" smtClean="0"/>
              <a:t>4 000= 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429543"/>
            <a:ext cx="10569581" cy="752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199344" y="1403924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9" name="Прямоугольник 58"/>
          <p:cNvSpPr/>
          <p:nvPr/>
        </p:nvSpPr>
        <p:spPr>
          <a:xfrm>
            <a:off x="4003800" y="1413570"/>
            <a:ext cx="140636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35 тис.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003800" y="1980923"/>
            <a:ext cx="140636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9 тис.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003799" y="2556987"/>
            <a:ext cx="140636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33 тис.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824123" y="4869954"/>
            <a:ext cx="4586044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20 </a:t>
            </a:r>
            <a:r>
              <a:rPr lang="ru-RU" sz="3600" b="1" dirty="0"/>
              <a:t>000 – </a:t>
            </a:r>
            <a:r>
              <a:rPr lang="ru-RU" sz="3600" b="1" dirty="0" smtClean="0"/>
              <a:t>4 000 =</a:t>
            </a:r>
          </a:p>
          <a:p>
            <a:r>
              <a:rPr lang="ru-RU" sz="3600" b="1" dirty="0" smtClean="0"/>
              <a:t>29 </a:t>
            </a:r>
            <a:r>
              <a:rPr lang="ru-RU" sz="3600" b="1" dirty="0"/>
              <a:t>000 – 20 </a:t>
            </a:r>
            <a:r>
              <a:rPr lang="ru-RU" sz="3600" b="1" dirty="0" smtClean="0"/>
              <a:t>000= </a:t>
            </a:r>
          </a:p>
          <a:p>
            <a:r>
              <a:rPr lang="ru-RU" sz="3600" b="1" dirty="0" smtClean="0"/>
              <a:t>45 </a:t>
            </a:r>
            <a:r>
              <a:rPr lang="ru-RU" sz="3600" b="1" dirty="0"/>
              <a:t>000 – </a:t>
            </a:r>
            <a:r>
              <a:rPr lang="ru-RU" sz="3600" b="1" dirty="0" smtClean="0"/>
              <a:t>8 000 =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64886" y="2061642"/>
            <a:ext cx="3251481" cy="341632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2 сот. </a:t>
            </a:r>
            <a:r>
              <a:rPr lang="ru-RU" sz="3600" b="1" dirty="0" smtClean="0"/>
              <a:t>__ 7 </a:t>
            </a:r>
            <a:r>
              <a:rPr lang="ru-RU" sz="3600" b="1" dirty="0"/>
              <a:t>сот. </a:t>
            </a:r>
            <a:endParaRPr lang="ru-RU" sz="3600" b="1" dirty="0" smtClean="0"/>
          </a:p>
          <a:p>
            <a:r>
              <a:rPr lang="ru-RU" sz="3600" b="1" dirty="0" smtClean="0"/>
              <a:t>1 </a:t>
            </a:r>
            <a:r>
              <a:rPr lang="ru-RU" sz="3600" b="1" dirty="0"/>
              <a:t>тис. </a:t>
            </a:r>
            <a:r>
              <a:rPr lang="ru-RU" sz="3600" b="1" dirty="0" smtClean="0"/>
              <a:t>__ </a:t>
            </a:r>
            <a:r>
              <a:rPr lang="ru-RU" sz="3600" b="1" dirty="0"/>
              <a:t>9 сот. </a:t>
            </a:r>
            <a:endParaRPr lang="ru-RU" sz="3600" b="1" dirty="0" smtClean="0"/>
          </a:p>
          <a:p>
            <a:r>
              <a:rPr lang="ru-RU" sz="3600" b="1" dirty="0" smtClean="0"/>
              <a:t>6 000 __ 3 000 </a:t>
            </a:r>
          </a:p>
          <a:p>
            <a:r>
              <a:rPr lang="ru-RU" sz="3600" b="1" dirty="0" smtClean="0"/>
              <a:t>7 000 __ </a:t>
            </a:r>
            <a:r>
              <a:rPr lang="ru-RU" sz="3600" b="1" dirty="0"/>
              <a:t>800 </a:t>
            </a:r>
            <a:endParaRPr lang="ru-RU" sz="3600" b="1" dirty="0" smtClean="0"/>
          </a:p>
          <a:p>
            <a:r>
              <a:rPr lang="ru-RU" sz="3600" b="1" dirty="0" smtClean="0"/>
              <a:t>1 000 __ </a:t>
            </a:r>
            <a:r>
              <a:rPr lang="ru-RU" sz="3600" b="1" dirty="0"/>
              <a:t>10 000 </a:t>
            </a:r>
            <a:endParaRPr lang="ru-RU" sz="3600" b="1" dirty="0" smtClean="0"/>
          </a:p>
          <a:p>
            <a:r>
              <a:rPr lang="ru-RU" sz="3600" b="1" dirty="0" smtClean="0"/>
              <a:t>900 __ 9 000</a:t>
            </a:r>
            <a:endParaRPr lang="ru-RU" sz="36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6063824" y="1425545"/>
            <a:ext cx="2945204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Порівняйте</a:t>
            </a:r>
            <a:r>
              <a:rPr lang="ru-RU" sz="2800" b="1" dirty="0" smtClean="0">
                <a:solidFill>
                  <a:srgbClr val="7030A0"/>
                </a:solidFill>
              </a:rPr>
              <a:t> числа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931791" y="3084742"/>
            <a:ext cx="147387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30 000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931791" y="3652095"/>
            <a:ext cx="147387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19 000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931791" y="4228158"/>
            <a:ext cx="147387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43 000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4003800" y="4893696"/>
            <a:ext cx="147387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16 000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003800" y="5461049"/>
            <a:ext cx="147387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9 000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003800" y="6037112"/>
            <a:ext cx="147387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37 000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040855" y="1989634"/>
            <a:ext cx="55270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&lt;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111112" y="2556987"/>
            <a:ext cx="55270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&gt;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022206" y="3069645"/>
            <a:ext cx="55270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&gt;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084675" y="4236870"/>
            <a:ext cx="55270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&lt;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673743" y="4753163"/>
            <a:ext cx="55270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&lt;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051491" y="3658012"/>
            <a:ext cx="55270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</a:rPr>
              <a:t>&gt;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59" grpId="0" animBg="1"/>
      <p:bldP spid="55" grpId="0" animBg="1"/>
      <p:bldP spid="61" grpId="0" animBg="1"/>
      <p:bldP spid="4" grpId="0" animBg="1"/>
      <p:bldP spid="56" grpId="0" animBg="1"/>
      <p:bldP spid="58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/>
      <p:bldP spid="70" grpId="0"/>
      <p:bldP spid="73" grpId="0"/>
      <p:bldP spid="74" grpId="0"/>
      <p:bldP spid="75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908766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Запишіть </a:t>
            </a:r>
            <a:r>
              <a:rPr lang="ru-RU" sz="3600" b="1" dirty="0" smtClean="0"/>
              <a:t>числа цифрами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204613" y="2874237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26394" y="2874237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810505" y="2914224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435953" y="2874237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2882" y="4106222"/>
            <a:ext cx="7066159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/>
              <a:t>п’ять </a:t>
            </a:r>
            <a:r>
              <a:rPr lang="ru-RU" sz="3200" b="1" dirty="0" err="1"/>
              <a:t>тисяч</a:t>
            </a:r>
            <a:r>
              <a:rPr lang="ru-RU" sz="3200" b="1" dirty="0"/>
              <a:t> сто </a:t>
            </a:r>
            <a:r>
              <a:rPr lang="ru-RU" sz="3200" b="1" dirty="0" err="1"/>
              <a:t>двадцять</a:t>
            </a:r>
            <a:r>
              <a:rPr lang="ru-RU" sz="3200" b="1" dirty="0"/>
              <a:t> три; </a:t>
            </a: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 smtClean="0"/>
              <a:t>шістдесят</a:t>
            </a:r>
            <a:r>
              <a:rPr lang="ru-RU" sz="3200" b="1" dirty="0" smtClean="0"/>
              <a:t> </a:t>
            </a:r>
            <a:r>
              <a:rPr lang="ru-RU" sz="3200" b="1" dirty="0"/>
              <a:t>дві тисячі </a:t>
            </a:r>
            <a:r>
              <a:rPr lang="ru-RU" sz="3200" b="1" dirty="0" err="1"/>
              <a:t>п’ятсот</a:t>
            </a:r>
            <a:r>
              <a:rPr lang="ru-RU" sz="3200" b="1" dirty="0"/>
              <a:t> </a:t>
            </a:r>
            <a:r>
              <a:rPr lang="ru-RU" sz="3200" b="1" dirty="0" err="1"/>
              <a:t>вісім</a:t>
            </a:r>
            <a:r>
              <a:rPr lang="ru-RU" sz="3200" b="1" dirty="0"/>
              <a:t>; </a:t>
            </a: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 smtClean="0"/>
              <a:t>сімдесят</a:t>
            </a:r>
            <a:r>
              <a:rPr lang="ru-RU" sz="3200" b="1" dirty="0" smtClean="0"/>
              <a:t> </a:t>
            </a:r>
            <a:r>
              <a:rPr lang="ru-RU" sz="3200" b="1" dirty="0"/>
              <a:t>дві тисячі </a:t>
            </a:r>
            <a:r>
              <a:rPr lang="ru-RU" sz="3200" b="1" dirty="0" err="1"/>
              <a:t>чотири</a:t>
            </a:r>
            <a:r>
              <a:rPr lang="ru-RU" sz="3200" b="1" dirty="0"/>
              <a:t>; </a:t>
            </a: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сорок </a:t>
            </a:r>
            <a:r>
              <a:rPr lang="ru-RU" sz="3200" b="1" dirty="0"/>
              <a:t>три тисячі три.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386217" y="2894594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486732" y="2894594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119936" y="2894594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896352" y="2911727"/>
            <a:ext cx="454720" cy="56779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7540879" y="2874237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543347" y="2887366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4674041" y="2888739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155883" y="2925039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6765837" y="2921498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11132" y="2874237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3886737" y="2887366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410166" y="2931481"/>
            <a:ext cx="420547" cy="53472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716443" y="2914224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547464" y="2874237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974866" y="2914946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9054" y="1773610"/>
            <a:ext cx="3499124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11 200 + 1 </a:t>
            </a:r>
            <a:r>
              <a:rPr lang="ru-RU" sz="3200" b="1" dirty="0" smtClean="0"/>
              <a:t>= </a:t>
            </a:r>
          </a:p>
          <a:p>
            <a:r>
              <a:rPr lang="ru-RU" sz="3200" b="1" dirty="0" smtClean="0"/>
              <a:t>41 305 + 1 =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022047" y="1773610"/>
            <a:ext cx="325456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81 </a:t>
            </a:r>
            <a:r>
              <a:rPr lang="ru-RU" sz="3200" b="1" dirty="0"/>
              <a:t>999 + </a:t>
            </a:r>
            <a:r>
              <a:rPr lang="ru-RU" sz="3200" b="1" dirty="0" smtClean="0"/>
              <a:t>1= </a:t>
            </a:r>
          </a:p>
          <a:p>
            <a:r>
              <a:rPr lang="ru-RU" sz="3200" b="1" dirty="0" smtClean="0"/>
              <a:t>69 </a:t>
            </a:r>
            <a:r>
              <a:rPr lang="ru-RU" sz="3200" b="1" dirty="0"/>
              <a:t>999 + 1</a:t>
            </a:r>
            <a:r>
              <a:rPr lang="ru-RU" sz="3200" b="1" dirty="0" smtClean="0"/>
              <a:t>=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07855" y="1773610"/>
            <a:ext cx="3390642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71 </a:t>
            </a:r>
            <a:r>
              <a:rPr lang="ru-RU" sz="3200" b="1" dirty="0"/>
              <a:t>720 + 1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66 </a:t>
            </a:r>
            <a:r>
              <a:rPr lang="ru-RU" sz="3200" b="1" dirty="0"/>
              <a:t>592 + 1 </a:t>
            </a:r>
            <a:r>
              <a:rPr lang="ru-RU" sz="3200" b="1" dirty="0" smtClean="0"/>
              <a:t>=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62461" y="1197546"/>
            <a:ext cx="10426836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Яке число </a:t>
            </a:r>
            <a:r>
              <a:rPr lang="ru-RU" sz="2400" b="1" dirty="0" err="1">
                <a:solidFill>
                  <a:srgbClr val="7030A0"/>
                </a:solidFill>
              </a:rPr>
              <a:t>отримаємо</a:t>
            </a:r>
            <a:r>
              <a:rPr lang="ru-RU" sz="2400" b="1" dirty="0">
                <a:solidFill>
                  <a:srgbClr val="7030A0"/>
                </a:solidFill>
              </a:rPr>
              <a:t>, якщо до числа </a:t>
            </a:r>
            <a:r>
              <a:rPr lang="ru-RU" sz="2400" b="1" dirty="0" err="1">
                <a:solidFill>
                  <a:srgbClr val="7030A0"/>
                </a:solidFill>
              </a:rPr>
              <a:t>додати</a:t>
            </a:r>
            <a:r>
              <a:rPr lang="ru-RU" sz="2400" b="1" dirty="0">
                <a:solidFill>
                  <a:srgbClr val="7030A0"/>
                </a:solidFill>
              </a:rPr>
              <a:t> 1? </a:t>
            </a:r>
            <a:r>
              <a:rPr lang="ru-RU" sz="2400" b="1" dirty="0" err="1">
                <a:solidFill>
                  <a:srgbClr val="7030A0"/>
                </a:solidFill>
              </a:rPr>
              <a:t>Усно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обчисліть</a:t>
            </a:r>
            <a:r>
              <a:rPr lang="ru-RU" sz="2400" b="1" dirty="0">
                <a:solidFill>
                  <a:srgbClr val="7030A0"/>
                </a:solidFill>
              </a:rPr>
              <a:t> вирази.</a:t>
            </a: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81" y="2989337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5131" y="405458"/>
            <a:ext cx="10761496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err="1"/>
              <a:t>Утворення</a:t>
            </a:r>
            <a:r>
              <a:rPr lang="ru-RU" sz="3600" b="1" dirty="0"/>
              <a:t> </a:t>
            </a:r>
            <a:r>
              <a:rPr lang="ru-RU" sz="3600" b="1" dirty="0" err="1"/>
              <a:t>наступного</a:t>
            </a:r>
            <a:r>
              <a:rPr lang="ru-RU" sz="3600" b="1" dirty="0"/>
              <a:t> числа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</a:t>
            </a:r>
            <a:r>
              <a:rPr lang="en-US" sz="2400" b="1" dirty="0" smtClean="0">
                <a:solidFill>
                  <a:schemeClr val="bg1"/>
                </a:solidFill>
              </a:rPr>
              <a:t>7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11-312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9770" y="2997746"/>
            <a:ext cx="8194589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до кожного із чисел </a:t>
            </a:r>
            <a:r>
              <a:rPr lang="ru-RU" sz="2400" b="1" dirty="0" err="1">
                <a:solidFill>
                  <a:srgbClr val="7030A0"/>
                </a:solidFill>
              </a:rPr>
              <a:t>попереднє</a:t>
            </a:r>
            <a:r>
              <a:rPr lang="ru-RU" sz="2400" b="1" dirty="0">
                <a:solidFill>
                  <a:srgbClr val="7030A0"/>
                </a:solidFill>
              </a:rPr>
              <a:t> й </a:t>
            </a:r>
            <a:r>
              <a:rPr lang="ru-RU" sz="2400" b="1" dirty="0" err="1" smtClean="0">
                <a:solidFill>
                  <a:srgbClr val="7030A0"/>
                </a:solidFill>
              </a:rPr>
              <a:t>наступне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числа. 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95687" y="2312219"/>
            <a:ext cx="131959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41 306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67695" y="1773610"/>
            <a:ext cx="131048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11 201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78905" y="2239094"/>
            <a:ext cx="131959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66 593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88014" y="1773610"/>
            <a:ext cx="131048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11 721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957015" y="2266053"/>
            <a:ext cx="131959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70 000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966124" y="1800569"/>
            <a:ext cx="131048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82 000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5947" y="4336371"/>
            <a:ext cx="839303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78 </a:t>
            </a:r>
            <a:r>
              <a:rPr lang="ru-RU" sz="3200" b="1" dirty="0">
                <a:solidFill>
                  <a:schemeClr val="bg1"/>
                </a:solidFill>
              </a:rPr>
              <a:t>990, </a:t>
            </a:r>
            <a:r>
              <a:rPr lang="ru-RU" sz="3200" b="1" dirty="0" smtClean="0">
                <a:solidFill>
                  <a:schemeClr val="bg1"/>
                </a:solidFill>
              </a:rPr>
              <a:t>     34 </a:t>
            </a:r>
            <a:r>
              <a:rPr lang="ru-RU" sz="3200" b="1" dirty="0">
                <a:solidFill>
                  <a:schemeClr val="bg1"/>
                </a:solidFill>
              </a:rPr>
              <a:t>100, </a:t>
            </a:r>
            <a:r>
              <a:rPr lang="ru-RU" sz="3200" b="1" dirty="0" smtClean="0">
                <a:solidFill>
                  <a:schemeClr val="bg1"/>
                </a:solidFill>
              </a:rPr>
              <a:t>     99 </a:t>
            </a:r>
            <a:r>
              <a:rPr lang="ru-RU" sz="3200" b="1" dirty="0">
                <a:solidFill>
                  <a:schemeClr val="bg1"/>
                </a:solidFill>
              </a:rPr>
              <a:t>909, </a:t>
            </a:r>
            <a:r>
              <a:rPr lang="ru-RU" sz="3200" b="1" dirty="0" smtClean="0">
                <a:solidFill>
                  <a:schemeClr val="bg1"/>
                </a:solidFill>
              </a:rPr>
              <a:t>      999</a:t>
            </a:r>
            <a:r>
              <a:rPr lang="ru-RU" sz="3200" b="1" dirty="0">
                <a:solidFill>
                  <a:schemeClr val="bg1"/>
                </a:solidFill>
              </a:rPr>
              <a:t>, </a:t>
            </a:r>
            <a:r>
              <a:rPr lang="ru-RU" sz="3200" b="1" dirty="0" smtClean="0">
                <a:solidFill>
                  <a:schemeClr val="bg1"/>
                </a:solidFill>
              </a:rPr>
              <a:t>        60 000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50503" y="3645818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78 989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21108" y="5013970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78 991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640654" y="3662853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34 099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628616" y="5013969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34 101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378178" y="3645818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99 908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340763" y="5006159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99 910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106410" y="3684827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998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94372" y="5035943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1 000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878638" y="3655042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59 999 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898497" y="5006158"/>
            <a:ext cx="131048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60 001   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1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861" y="1091724"/>
            <a:ext cx="1929754" cy="21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153245" y="4781103"/>
            <a:ext cx="9310712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3) Якщо до 100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додати</a:t>
            </a:r>
            <a:r>
              <a:rPr lang="ru-RU" sz="2800" b="1" dirty="0">
                <a:solidFill>
                  <a:srgbClr val="7030A0"/>
                </a:solidFill>
              </a:rPr>
              <a:t> 1, то буде сто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один.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    </a:t>
            </a:r>
            <a:r>
              <a:rPr lang="ru-RU" sz="2800" b="1" dirty="0" smtClean="0">
                <a:solidFill>
                  <a:srgbClr val="FF0000"/>
                </a:solidFill>
              </a:rPr>
              <a:t>100 </a:t>
            </a:r>
            <a:r>
              <a:rPr lang="ru-RU" sz="2800" b="1" dirty="0">
                <a:solidFill>
                  <a:srgbClr val="FF0000"/>
                </a:solidFill>
              </a:rPr>
              <a:t>000 + 1 = 100 001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За </a:t>
            </a:r>
            <a:r>
              <a:rPr lang="ru-RU" sz="2800" b="1" dirty="0">
                <a:solidFill>
                  <a:srgbClr val="7030A0"/>
                </a:solidFill>
              </a:rPr>
              <a:t>ним іде число </a:t>
            </a:r>
            <a:r>
              <a:rPr lang="ru-RU" sz="2800" b="1" dirty="0">
                <a:solidFill>
                  <a:srgbClr val="FF0000"/>
                </a:solidFill>
              </a:rPr>
              <a:t>сто </a:t>
            </a:r>
            <a:r>
              <a:rPr lang="ru-RU" sz="2800" b="1" dirty="0" err="1">
                <a:solidFill>
                  <a:srgbClr val="FF0000"/>
                </a:solidFill>
              </a:rPr>
              <a:t>тисяч</a:t>
            </a:r>
            <a:r>
              <a:rPr lang="ru-RU" sz="2800" b="1" dirty="0">
                <a:solidFill>
                  <a:srgbClr val="FF0000"/>
                </a:solidFill>
              </a:rPr>
              <a:t> два</a:t>
            </a:r>
            <a:r>
              <a:rPr lang="ru-RU" sz="2800" b="1" dirty="0">
                <a:solidFill>
                  <a:srgbClr val="7030A0"/>
                </a:solidFill>
              </a:rPr>
              <a:t>, потім — </a:t>
            </a:r>
            <a:r>
              <a:rPr lang="ru-RU" sz="2800" b="1" dirty="0">
                <a:solidFill>
                  <a:srgbClr val="FF0000"/>
                </a:solidFill>
              </a:rPr>
              <a:t>сто </a:t>
            </a:r>
            <a:r>
              <a:rPr lang="ru-RU" sz="2800" b="1" dirty="0" err="1" smtClean="0">
                <a:solidFill>
                  <a:srgbClr val="FF0000"/>
                </a:solidFill>
              </a:rPr>
              <a:t>тисяч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три </a:t>
            </a:r>
            <a:r>
              <a:rPr lang="ru-RU" sz="2800" b="1" dirty="0">
                <a:solidFill>
                  <a:srgbClr val="7030A0"/>
                </a:solidFill>
              </a:rPr>
              <a:t>і т. 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3439" y="1091724"/>
            <a:ext cx="8064896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indent="-361950">
              <a:buAutoNum type="arabicParenR"/>
            </a:pPr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наступне</a:t>
            </a:r>
            <a:r>
              <a:rPr lang="ru-RU" sz="2800" b="1" dirty="0">
                <a:solidFill>
                  <a:srgbClr val="7030A0"/>
                </a:solidFill>
              </a:rPr>
              <a:t> число для кожного із чисел.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     </a:t>
            </a:r>
            <a:r>
              <a:rPr lang="ru-RU" sz="2800" b="1" dirty="0" smtClean="0">
                <a:solidFill>
                  <a:srgbClr val="FF0000"/>
                </a:solidFill>
              </a:rPr>
              <a:t>9</a:t>
            </a:r>
            <a:r>
              <a:rPr lang="ru-RU" sz="2800" b="1" dirty="0">
                <a:solidFill>
                  <a:srgbClr val="FF0000"/>
                </a:solidFill>
              </a:rPr>
              <a:t>, 99, 999, 9999.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marL="361950" indent="-361950">
              <a:buAutoNum type="arabicParenR"/>
            </a:pPr>
            <a:r>
              <a:rPr lang="ru-RU" sz="2800" b="1" dirty="0" smtClean="0">
                <a:solidFill>
                  <a:srgbClr val="7030A0"/>
                </a:solidFill>
              </a:rPr>
              <a:t>Розгляньте, </a:t>
            </a:r>
            <a:r>
              <a:rPr lang="ru-RU" sz="2800" b="1" dirty="0">
                <a:solidFill>
                  <a:srgbClr val="7030A0"/>
                </a:solidFill>
              </a:rPr>
              <a:t>як </a:t>
            </a:r>
            <a:r>
              <a:rPr lang="ru-RU" sz="2800" b="1" dirty="0" err="1">
                <a:solidFill>
                  <a:srgbClr val="7030A0"/>
                </a:solidFill>
              </a:rPr>
              <a:t>утворилося</a:t>
            </a:r>
            <a:r>
              <a:rPr lang="ru-RU" sz="2800" b="1" dirty="0">
                <a:solidFill>
                  <a:srgbClr val="7030A0"/>
                </a:solidFill>
              </a:rPr>
              <a:t> число </a:t>
            </a:r>
            <a:r>
              <a:rPr lang="ru-RU" sz="2800" b="1" dirty="0">
                <a:solidFill>
                  <a:srgbClr val="FF0000"/>
                </a:solidFill>
              </a:rPr>
              <a:t>100 000 </a:t>
            </a:r>
            <a:r>
              <a:rPr lang="ru-RU" sz="2800" b="1" dirty="0">
                <a:solidFill>
                  <a:srgbClr val="7030A0"/>
                </a:solidFill>
              </a:rPr>
              <a:t>із по </a:t>
            </a:r>
            <a:r>
              <a:rPr lang="ru-RU" sz="2800" b="1" dirty="0" err="1">
                <a:solidFill>
                  <a:srgbClr val="7030A0"/>
                </a:solidFill>
              </a:rPr>
              <a:t>переднього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26711" y="2989035"/>
            <a:ext cx="976762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99 999 + 1 = 99 000 + (999 + 1</a:t>
            </a:r>
            <a:r>
              <a:rPr lang="ru-RU" sz="3200" b="1" dirty="0" smtClean="0"/>
              <a:t>)= </a:t>
            </a:r>
            <a:r>
              <a:rPr lang="ru-RU" sz="3200" b="1" dirty="0"/>
              <a:t>99 000 + </a:t>
            </a:r>
            <a:r>
              <a:rPr lang="ru-RU" sz="3200" b="1" dirty="0" smtClean="0"/>
              <a:t>1 000= </a:t>
            </a:r>
            <a:r>
              <a:rPr lang="ru-RU" sz="3200" b="1" dirty="0">
                <a:solidFill>
                  <a:srgbClr val="FFFF00"/>
                </a:solidFill>
              </a:rPr>
              <a:t>100 000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05147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№313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10585176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/>
              <a:t>Ознайомлення з </a:t>
            </a:r>
            <a:r>
              <a:rPr lang="ru-RU" sz="3600" b="1" dirty="0" err="1"/>
              <a:t>шестицифровими</a:t>
            </a:r>
            <a:r>
              <a:rPr lang="ru-RU" sz="3600" b="1" dirty="0"/>
              <a:t> числами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4 клас\03 МАТЕМАТИКА\1 Листопад\2 Нумерація чисел у межах мільйона\2026-10-11_1844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599" y="3611513"/>
            <a:ext cx="574357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9365" y="6118927"/>
            <a:ext cx="97946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№314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65718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Лічба</a:t>
            </a:r>
            <a:r>
              <a:rPr lang="ru-RU" sz="4000" b="1" dirty="0" smtClean="0"/>
              <a:t> </a:t>
            </a:r>
            <a:r>
              <a:rPr lang="ru-RU" sz="4000" b="1" dirty="0"/>
              <a:t>в межах </a:t>
            </a:r>
            <a:r>
              <a:rPr lang="ru-RU" sz="4000" b="1" dirty="0" err="1"/>
              <a:t>шестицифрових</a:t>
            </a:r>
            <a:r>
              <a:rPr lang="ru-RU" sz="4000" b="1" dirty="0"/>
              <a:t> чисел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1197546"/>
            <a:ext cx="2448272" cy="25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4 клас\03 МАТЕМАТИКА\1 Листопад\2 Нумерація чисел у межах мільйона\2026-10-11_1848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807" y="2586767"/>
            <a:ext cx="471487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66900" y="1197546"/>
            <a:ext cx="8023781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Полічіть </a:t>
            </a:r>
            <a:r>
              <a:rPr lang="ru-RU" sz="2400" b="1" dirty="0">
                <a:solidFill>
                  <a:srgbClr val="7030A0"/>
                </a:solidFill>
              </a:rPr>
              <a:t>сотнями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 від ста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</a:rPr>
              <a:t>дев’ятисот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8130" y="1693617"/>
            <a:ext cx="804255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Розгляньте, </a:t>
            </a:r>
            <a:r>
              <a:rPr lang="ru-RU" sz="2400" b="1" dirty="0">
                <a:solidFill>
                  <a:srgbClr val="7030A0"/>
                </a:solidFill>
              </a:rPr>
              <a:t>як </a:t>
            </a:r>
            <a:r>
              <a:rPr lang="ru-RU" sz="2400" b="1" dirty="0" err="1">
                <a:solidFill>
                  <a:srgbClr val="7030A0"/>
                </a:solidFill>
              </a:rPr>
              <a:t>записують</a:t>
            </a:r>
            <a:r>
              <a:rPr lang="ru-RU" sz="2400" b="1" dirty="0">
                <a:solidFill>
                  <a:srgbClr val="7030A0"/>
                </a:solidFill>
              </a:rPr>
              <a:t> цифрами </a:t>
            </a:r>
            <a:r>
              <a:rPr lang="ru-RU" sz="2400" b="1" dirty="0" err="1">
                <a:solidFill>
                  <a:srgbClr val="7030A0"/>
                </a:solidFill>
              </a:rPr>
              <a:t>розрядні</a:t>
            </a:r>
            <a:r>
              <a:rPr lang="ru-RU" sz="2400" b="1" dirty="0">
                <a:solidFill>
                  <a:srgbClr val="7030A0"/>
                </a:solidFill>
              </a:rPr>
              <a:t> числа </a:t>
            </a:r>
            <a:r>
              <a:rPr lang="ru-RU" sz="2400" b="1" dirty="0" err="1">
                <a:solidFill>
                  <a:srgbClr val="7030A0"/>
                </a:solidFill>
              </a:rPr>
              <a:t>шостого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розряду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3075" name="Picture 3" descr="D:\4 клас\03 МАТЕМАТИКА\1 Листопад\2 Нумерація чисел у межах мільйона\2026-10-11_1852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55" y="2632233"/>
            <a:ext cx="286092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84380" y="4512279"/>
            <a:ext cx="839628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Якщо й далі </a:t>
            </a:r>
            <a:r>
              <a:rPr lang="ru-RU" sz="2400" b="1" dirty="0" err="1">
                <a:solidFill>
                  <a:srgbClr val="7030A0"/>
                </a:solidFill>
              </a:rPr>
              <a:t>лічити</a:t>
            </a:r>
            <a:r>
              <a:rPr lang="ru-RU" sz="2400" b="1" dirty="0">
                <a:solidFill>
                  <a:srgbClr val="7030A0"/>
                </a:solidFill>
              </a:rPr>
              <a:t> сотнями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, то </a:t>
            </a:r>
            <a:r>
              <a:rPr lang="ru-RU" sz="2400" b="1" dirty="0" err="1">
                <a:solidFill>
                  <a:srgbClr val="7030A0"/>
                </a:solidFill>
              </a:rPr>
              <a:t>отримаємо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тисячу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тисяч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3076" name="Picture 4" descr="D:\4 клас\03 МАТЕМАТИКА\1 Листопад\2 Нумерація чисел у межах мільйона\2026-10-11_1854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625" y="5043078"/>
            <a:ext cx="5008726" cy="119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13168" y="6101202"/>
            <a:ext cx="97946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№315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92631" y="434233"/>
            <a:ext cx="1021196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Лічба</a:t>
            </a:r>
            <a:r>
              <a:rPr lang="ru-RU" sz="4000" b="1" dirty="0" smtClean="0"/>
              <a:t> </a:t>
            </a:r>
            <a:r>
              <a:rPr lang="ru-RU" sz="4000" b="1" dirty="0"/>
              <a:t>в межах </a:t>
            </a:r>
            <a:r>
              <a:rPr lang="ru-RU" sz="4000" b="1" dirty="0" err="1"/>
              <a:t>шестицифрових</a:t>
            </a:r>
            <a:r>
              <a:rPr lang="ru-RU" sz="4000" b="1" dirty="0"/>
              <a:t> чисел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8663" y="1197546"/>
            <a:ext cx="10205936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містяться</a:t>
            </a:r>
            <a:r>
              <a:rPr lang="ru-RU" sz="2800" b="1" dirty="0">
                <a:solidFill>
                  <a:srgbClr val="7030A0"/>
                </a:solidFill>
              </a:rPr>
              <a:t> на числовому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відрізку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між числами 200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6 і 200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11.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86777" y="3213770"/>
            <a:ext cx="884967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800" b="1" dirty="0">
                <a:solidFill>
                  <a:srgbClr val="7030A0"/>
                </a:solidFill>
              </a:rPr>
              <a:t>числа </a:t>
            </a:r>
            <a:r>
              <a:rPr lang="ru-RU" sz="2800" b="1" dirty="0" err="1">
                <a:solidFill>
                  <a:srgbClr val="7030A0"/>
                </a:solidFill>
              </a:rPr>
              <a:t>шостого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розряду</a:t>
            </a:r>
            <a:r>
              <a:rPr lang="ru-RU" sz="2800" b="1" dirty="0">
                <a:solidFill>
                  <a:srgbClr val="7030A0"/>
                </a:solidFill>
              </a:rPr>
              <a:t> в порядку зростання. 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pic>
        <p:nvPicPr>
          <p:cNvPr id="4098" name="Picture 2" descr="D:\4 клас\03 МАТЕМАТИКА\1 Листопад\2 Нумерація чисел у межах мільйона\2026-10-11_1858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77" y="2205658"/>
            <a:ext cx="10217822" cy="80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71551" y="3861842"/>
            <a:ext cx="806489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200.000</a:t>
            </a:r>
            <a:r>
              <a:rPr lang="ru-RU" sz="3200" b="1" dirty="0"/>
              <a:t>, </a:t>
            </a:r>
            <a:r>
              <a:rPr lang="ru-RU" sz="3200" b="1" dirty="0" smtClean="0"/>
              <a:t>500.000</a:t>
            </a:r>
            <a:r>
              <a:rPr lang="ru-RU" sz="3200" b="1" dirty="0"/>
              <a:t>, </a:t>
            </a:r>
            <a:r>
              <a:rPr lang="ru-RU" sz="3200" b="1" dirty="0" smtClean="0"/>
              <a:t>800.000</a:t>
            </a:r>
            <a:r>
              <a:rPr lang="ru-RU" sz="3200" b="1" dirty="0"/>
              <a:t>, </a:t>
            </a:r>
            <a:r>
              <a:rPr lang="ru-RU" sz="3200" b="1" dirty="0" smtClean="0"/>
              <a:t>100.000</a:t>
            </a:r>
            <a:r>
              <a:rPr lang="ru-RU" sz="3200" b="1" dirty="0"/>
              <a:t>, </a:t>
            </a:r>
            <a:r>
              <a:rPr lang="ru-RU" sz="3200" b="1" dirty="0" smtClean="0"/>
              <a:t>300.000</a:t>
            </a:r>
            <a:r>
              <a:rPr lang="ru-RU" sz="3200" b="1" dirty="0"/>
              <a:t>, </a:t>
            </a:r>
            <a:r>
              <a:rPr lang="ru-RU" sz="3200" b="1" dirty="0" smtClean="0"/>
              <a:t>700.000</a:t>
            </a:r>
            <a:r>
              <a:rPr lang="ru-RU" sz="3200" b="1" dirty="0"/>
              <a:t>, </a:t>
            </a:r>
            <a:r>
              <a:rPr lang="ru-RU" sz="3200" b="1" dirty="0" smtClean="0"/>
              <a:t>900.000</a:t>
            </a:r>
            <a:r>
              <a:rPr lang="ru-RU" sz="3200" b="1" dirty="0"/>
              <a:t>, </a:t>
            </a:r>
            <a:r>
              <a:rPr lang="ru-RU" sz="3200" b="1" dirty="0" smtClean="0"/>
              <a:t>400.000</a:t>
            </a:r>
            <a:r>
              <a:rPr lang="ru-RU" sz="3200" b="1" dirty="0"/>
              <a:t>, </a:t>
            </a:r>
            <a:r>
              <a:rPr lang="ru-RU" sz="3200" b="1" dirty="0" smtClean="0"/>
              <a:t>600.000</a:t>
            </a:r>
            <a:r>
              <a:rPr lang="ru-RU" sz="3200" b="1" dirty="0"/>
              <a:t>.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486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893" y="1079659"/>
            <a:ext cx="1709714" cy="181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7" y="405458"/>
            <a:ext cx="10412489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Розв’яжіть задачу </a:t>
            </a:r>
            <a:r>
              <a:rPr lang="ru-RU" sz="3600" b="1" dirty="0" err="1" smtClean="0"/>
              <a:t>виразом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19548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№316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4117" y="1079659"/>
            <a:ext cx="8612290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У </a:t>
            </a:r>
            <a:r>
              <a:rPr lang="ru-RU" sz="2800" b="1" dirty="0" err="1"/>
              <a:t>крамниці</a:t>
            </a:r>
            <a:r>
              <a:rPr lang="ru-RU" sz="2800" b="1" dirty="0"/>
              <a:t> було 500 </a:t>
            </a:r>
            <a:r>
              <a:rPr lang="ru-RU" sz="2800" b="1" dirty="0" err="1"/>
              <a:t>повітряних</a:t>
            </a:r>
            <a:r>
              <a:rPr lang="ru-RU" sz="2800" b="1" dirty="0"/>
              <a:t> </a:t>
            </a:r>
            <a:r>
              <a:rPr lang="ru-RU" sz="2800" b="1" dirty="0" err="1"/>
              <a:t>кульок</a:t>
            </a:r>
            <a:r>
              <a:rPr lang="ru-RU" sz="2800" b="1" dirty="0"/>
              <a:t>. Для </a:t>
            </a:r>
            <a:r>
              <a:rPr lang="ru-RU" sz="2800" b="1" dirty="0" err="1"/>
              <a:t>шкільного</a:t>
            </a:r>
            <a:r>
              <a:rPr lang="ru-RU" sz="2800" b="1" dirty="0"/>
              <a:t> свята купили 480 </a:t>
            </a:r>
            <a:r>
              <a:rPr lang="ru-RU" sz="2800" b="1" dirty="0" err="1"/>
              <a:t>кульок</a:t>
            </a:r>
            <a:r>
              <a:rPr lang="ru-RU" sz="2800" b="1" dirty="0"/>
              <a:t>. </a:t>
            </a:r>
            <a:r>
              <a:rPr lang="ru-RU" sz="2800" b="1" dirty="0" err="1"/>
              <a:t>Решту</a:t>
            </a:r>
            <a:r>
              <a:rPr lang="ru-RU" sz="2800" b="1" dirty="0"/>
              <a:t> </a:t>
            </a:r>
            <a:r>
              <a:rPr lang="ru-RU" sz="2800" b="1" dirty="0" err="1" smtClean="0"/>
              <a:t>розкупили</a:t>
            </a:r>
            <a:r>
              <a:rPr lang="ru-RU" sz="2800" b="1" dirty="0" smtClean="0"/>
              <a:t> </a:t>
            </a:r>
            <a:r>
              <a:rPr lang="ru-RU" sz="2800" b="1" dirty="0"/>
              <a:t>4 </a:t>
            </a:r>
            <a:r>
              <a:rPr lang="ru-RU" sz="2800" b="1" dirty="0" err="1"/>
              <a:t>покупці</a:t>
            </a:r>
            <a:r>
              <a:rPr lang="ru-RU" sz="2800" b="1" dirty="0"/>
              <a:t>, </a:t>
            </a:r>
            <a:r>
              <a:rPr lang="ru-RU" sz="2800" b="1" dirty="0" err="1"/>
              <a:t>порівну</a:t>
            </a:r>
            <a:r>
              <a:rPr lang="ru-RU" sz="2800" b="1" dirty="0"/>
              <a:t> кожний. Скільки </a:t>
            </a:r>
            <a:r>
              <a:rPr lang="ru-RU" sz="2800" b="1" dirty="0" err="1"/>
              <a:t>кульок</a:t>
            </a:r>
            <a:r>
              <a:rPr lang="ru-RU" sz="2800" b="1" dirty="0"/>
              <a:t> купив кожний з </a:t>
            </a:r>
            <a:r>
              <a:rPr lang="ru-RU" sz="2800" b="1" dirty="0" err="1"/>
              <a:t>покупців</a:t>
            </a:r>
            <a:r>
              <a:rPr lang="ru-RU" sz="2800" b="1" dirty="0"/>
              <a:t>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59517" y="4602322"/>
            <a:ext cx="182553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59243" y="5121195"/>
            <a:ext cx="561662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5 </a:t>
            </a:r>
            <a:r>
              <a:rPr lang="ru-RU" sz="2800" b="1" dirty="0" err="1" smtClean="0"/>
              <a:t>кульок</a:t>
            </a:r>
            <a:r>
              <a:rPr lang="ru-RU" sz="2800" b="1" dirty="0" smtClean="0"/>
              <a:t> купив кожний з </a:t>
            </a:r>
            <a:r>
              <a:rPr lang="ru-RU" sz="2800" b="1" dirty="0" err="1" smtClean="0"/>
              <a:t>покупців</a:t>
            </a:r>
            <a:r>
              <a:rPr lang="ru-RU" sz="2800" b="1" dirty="0" smtClean="0"/>
              <a:t>.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67091" y="2998360"/>
            <a:ext cx="440499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Купили – 480 к.</a:t>
            </a:r>
          </a:p>
          <a:p>
            <a:r>
              <a:rPr lang="uk-UA" sz="2800" b="1" dirty="0" err="1" smtClean="0">
                <a:solidFill>
                  <a:schemeClr val="bg1"/>
                </a:solidFill>
              </a:rPr>
              <a:t>Розкуп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  <a:r>
              <a:rPr lang="uk-UA" sz="2800" b="1" dirty="0">
                <a:solidFill>
                  <a:schemeClr val="bg1"/>
                </a:solidFill>
              </a:rPr>
              <a:t>– </a:t>
            </a:r>
            <a:r>
              <a:rPr lang="uk-UA" sz="2800" b="1" dirty="0" smtClean="0">
                <a:solidFill>
                  <a:schemeClr val="bg1"/>
                </a:solidFill>
              </a:rPr>
              <a:t>4 п. по ? к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82119" y="4060909"/>
            <a:ext cx="340971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(500 – 48</a:t>
            </a:r>
            <a:r>
              <a:rPr lang="ru-RU" sz="2800" b="1" dirty="0" smtClean="0">
                <a:solidFill>
                  <a:schemeClr val="bg1"/>
                </a:solidFill>
                <a:cs typeface="Calibri"/>
              </a:rPr>
              <a:t>0) : 4 </a:t>
            </a:r>
            <a:r>
              <a:rPr lang="ru-RU" sz="2800" b="1" dirty="0" smtClean="0">
                <a:solidFill>
                  <a:schemeClr val="bg1"/>
                </a:solidFill>
              </a:rPr>
              <a:t>=</a:t>
            </a:r>
            <a:endParaRPr lang="ru-RU" sz="2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555527" y="3799299"/>
            <a:ext cx="648072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20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143159" y="3242621"/>
            <a:ext cx="1324005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500 к.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378060" y="4045455"/>
            <a:ext cx="98577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5(к.)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3876294" y="3121470"/>
            <a:ext cx="266865" cy="765523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43159" y="2411624"/>
            <a:ext cx="547726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Складіть </a:t>
            </a:r>
            <a:r>
              <a:rPr lang="ru-RU" sz="2400" b="1" dirty="0">
                <a:solidFill>
                  <a:srgbClr val="7030A0"/>
                </a:solidFill>
              </a:rPr>
              <a:t>три задачі, </a:t>
            </a:r>
            <a:r>
              <a:rPr lang="ru-RU" sz="2400" b="1" dirty="0" err="1">
                <a:solidFill>
                  <a:srgbClr val="7030A0"/>
                </a:solidFill>
              </a:rPr>
              <a:t>обернені</a:t>
            </a:r>
            <a:r>
              <a:rPr lang="ru-RU" sz="2400" b="1" dirty="0">
                <a:solidFill>
                  <a:srgbClr val="7030A0"/>
                </a:solidFill>
              </a:rPr>
              <a:t> до </a:t>
            </a:r>
            <a:r>
              <a:rPr lang="ru-RU" sz="2400" b="1" dirty="0" err="1">
                <a:solidFill>
                  <a:srgbClr val="7030A0"/>
                </a:solidFill>
              </a:rPr>
              <a:t>даної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511576" y="3027177"/>
            <a:ext cx="440499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Купили – 480 к.</a:t>
            </a:r>
          </a:p>
          <a:p>
            <a:r>
              <a:rPr lang="uk-UA" sz="2800" b="1" dirty="0" err="1" smtClean="0">
                <a:solidFill>
                  <a:schemeClr val="bg1"/>
                </a:solidFill>
              </a:rPr>
              <a:t>Розкуп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  <a:r>
              <a:rPr lang="uk-UA" sz="2800" b="1" dirty="0">
                <a:solidFill>
                  <a:schemeClr val="bg1"/>
                </a:solidFill>
              </a:rPr>
              <a:t>– </a:t>
            </a:r>
            <a:r>
              <a:rPr lang="uk-UA" sz="2800" b="1" dirty="0" smtClean="0">
                <a:solidFill>
                  <a:schemeClr val="bg1"/>
                </a:solidFill>
              </a:rPr>
              <a:t>4 п. </a:t>
            </a:r>
            <a:r>
              <a:rPr lang="uk-UA" sz="2800" b="1" dirty="0" err="1" smtClean="0">
                <a:solidFill>
                  <a:schemeClr val="bg1"/>
                </a:solidFill>
              </a:rPr>
              <a:t>по__к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926294" y="3276079"/>
            <a:ext cx="828387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? к.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9" name="Правая фигурная скобка 18"/>
          <p:cNvSpPr/>
          <p:nvPr/>
        </p:nvSpPr>
        <p:spPr>
          <a:xfrm>
            <a:off x="9654211" y="3150287"/>
            <a:ext cx="266865" cy="765523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74250" y="3429247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5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98743" y="4079102"/>
            <a:ext cx="321627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48</a:t>
            </a:r>
            <a:r>
              <a:rPr lang="ru-RU" sz="2800" b="1" dirty="0" smtClean="0">
                <a:solidFill>
                  <a:schemeClr val="bg1"/>
                </a:solidFill>
                <a:cs typeface="Calibri"/>
              </a:rPr>
              <a:t>0 + 5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</a:t>
            </a:r>
            <a:r>
              <a:rPr lang="ru-RU" sz="2800" b="1" dirty="0" smtClean="0">
                <a:solidFill>
                  <a:schemeClr val="bg1"/>
                </a:solidFill>
                <a:cs typeface="Calibri"/>
              </a:rPr>
              <a:t> 4 </a:t>
            </a:r>
            <a:r>
              <a:rPr lang="ru-RU" sz="2800" b="1" dirty="0" smtClean="0">
                <a:solidFill>
                  <a:schemeClr val="bg1"/>
                </a:solidFill>
              </a:rPr>
              <a:t>=</a:t>
            </a:r>
            <a:endParaRPr lang="ru-RU" sz="2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461126" y="4063648"/>
            <a:ext cx="14473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500(к.)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75867" y="4669742"/>
            <a:ext cx="440499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Купили – ? к.</a:t>
            </a:r>
          </a:p>
          <a:p>
            <a:r>
              <a:rPr lang="uk-UA" sz="2800" b="1" dirty="0" err="1" smtClean="0">
                <a:solidFill>
                  <a:schemeClr val="bg1"/>
                </a:solidFill>
              </a:rPr>
              <a:t>Розкуп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  <a:r>
              <a:rPr lang="uk-UA" sz="2800" b="1" dirty="0">
                <a:solidFill>
                  <a:schemeClr val="bg1"/>
                </a:solidFill>
              </a:rPr>
              <a:t>– </a:t>
            </a:r>
            <a:r>
              <a:rPr lang="uk-UA" sz="2800" b="1" dirty="0" smtClean="0">
                <a:solidFill>
                  <a:schemeClr val="bg1"/>
                </a:solidFill>
              </a:rPr>
              <a:t>4 п. по 5 к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751935" y="4914003"/>
            <a:ext cx="1324005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500 к.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9485070" y="4792852"/>
            <a:ext cx="266865" cy="765523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472433" y="5734050"/>
            <a:ext cx="30944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500 –</a:t>
            </a:r>
            <a:r>
              <a:rPr lang="ru-RU" sz="2800" b="1" dirty="0" smtClean="0">
                <a:solidFill>
                  <a:schemeClr val="bg1"/>
                </a:solidFill>
                <a:cs typeface="Calibri"/>
              </a:rPr>
              <a:t> 5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</a:t>
            </a:r>
            <a:r>
              <a:rPr lang="ru-RU" sz="2800" b="1" dirty="0" smtClean="0">
                <a:solidFill>
                  <a:schemeClr val="bg1"/>
                </a:solidFill>
                <a:cs typeface="Calibri"/>
              </a:rPr>
              <a:t> 4 </a:t>
            </a:r>
            <a:r>
              <a:rPr lang="ru-RU" sz="2800" b="1" dirty="0" smtClean="0">
                <a:solidFill>
                  <a:schemeClr val="bg1"/>
                </a:solidFill>
              </a:rPr>
              <a:t>=</a:t>
            </a:r>
            <a:endParaRPr lang="ru-RU" sz="2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8305580" y="5734050"/>
            <a:ext cx="126131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480(к.)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16" grpId="0" animBg="1"/>
      <p:bldP spid="28" grpId="0"/>
      <p:bldP spid="26" grpId="0"/>
      <p:bldP spid="29" grpId="0"/>
      <p:bldP spid="2" grpId="0" animBg="1"/>
      <p:bldP spid="3" grpId="0" animBg="1"/>
      <p:bldP spid="17" grpId="0" animBg="1"/>
      <p:bldP spid="18" grpId="0"/>
      <p:bldP spid="19" grpId="0" animBg="1"/>
      <p:bldP spid="4" grpId="0"/>
      <p:bldP spid="20" grpId="0" animBg="1"/>
      <p:bldP spid="23" grpId="0"/>
      <p:bldP spid="25" grpId="0" animBg="1"/>
      <p:bldP spid="27" grpId="0"/>
      <p:bldP spid="30" grpId="0" animBg="1"/>
      <p:bldP spid="33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4 клас\03 МАТЕМАТИКА\1 Листопад\2 Нумерація чисел у межах мільйона\2026-10-11_191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6" y="1793015"/>
            <a:ext cx="2773835" cy="36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13168" y="6101202"/>
            <a:ext cx="97946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№317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92631" y="261442"/>
            <a:ext cx="10211968" cy="105134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/>
              <a:t>Розгляньте </a:t>
            </a:r>
            <a:r>
              <a:rPr lang="ru-RU" sz="3200" b="1" dirty="0"/>
              <a:t>світлину, на </a:t>
            </a:r>
            <a:r>
              <a:rPr lang="ru-RU" sz="3200" b="1" dirty="0" err="1"/>
              <a:t>якій</a:t>
            </a:r>
            <a:r>
              <a:rPr lang="ru-RU" sz="3200" b="1" dirty="0"/>
              <a:t> </a:t>
            </a:r>
            <a:r>
              <a:rPr lang="ru-RU" sz="3200" b="1" dirty="0" err="1"/>
              <a:t>зображено</a:t>
            </a:r>
            <a:r>
              <a:rPr lang="ru-RU" sz="3200" b="1" dirty="0"/>
              <a:t> </a:t>
            </a:r>
            <a:r>
              <a:rPr lang="ru-RU" sz="3200" b="1" dirty="0" err="1"/>
              <a:t>прилад</a:t>
            </a:r>
            <a:r>
              <a:rPr lang="ru-RU" sz="3200" b="1" dirty="0"/>
              <a:t> для </a:t>
            </a:r>
            <a:r>
              <a:rPr lang="ru-RU" sz="3200" b="1" dirty="0" err="1"/>
              <a:t>вимірювання</a:t>
            </a:r>
            <a:r>
              <a:rPr lang="ru-RU" sz="3200" b="1" dirty="0"/>
              <a:t> </a:t>
            </a:r>
            <a:r>
              <a:rPr lang="ru-RU" sz="3200" b="1" dirty="0" err="1"/>
              <a:t>опадів</a:t>
            </a:r>
            <a:r>
              <a:rPr lang="ru-RU" sz="3200" b="1" dirty="0"/>
              <a:t>.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9366" y="1311945"/>
            <a:ext cx="10541446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7030A0"/>
                </a:solidFill>
              </a:rPr>
              <a:t>Розгляньте </a:t>
            </a:r>
            <a:r>
              <a:rPr lang="ru-RU" sz="2400" b="1" dirty="0" err="1">
                <a:solidFill>
                  <a:srgbClr val="7030A0"/>
                </a:solidFill>
              </a:rPr>
              <a:t>діаграму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опадів</a:t>
            </a:r>
            <a:r>
              <a:rPr lang="ru-RU" sz="2400" b="1" dirty="0">
                <a:solidFill>
                  <a:srgbClr val="7030A0"/>
                </a:solidFill>
              </a:rPr>
              <a:t> за рік по </a:t>
            </a:r>
            <a:r>
              <a:rPr lang="ru-RU" sz="2400" b="1" dirty="0" err="1">
                <a:solidFill>
                  <a:srgbClr val="7030A0"/>
                </a:solidFill>
              </a:rPr>
              <a:t>місяцях</a:t>
            </a:r>
            <a:r>
              <a:rPr lang="ru-RU" sz="2400" b="1" dirty="0">
                <a:solidFill>
                  <a:srgbClr val="7030A0"/>
                </a:solidFill>
              </a:rPr>
              <a:t> (буквами </a:t>
            </a:r>
            <a:r>
              <a:rPr lang="ru-RU" sz="2400" b="1" dirty="0" err="1">
                <a:solidFill>
                  <a:srgbClr val="7030A0"/>
                </a:solidFill>
              </a:rPr>
              <a:t>позначені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місяці</a:t>
            </a:r>
            <a:r>
              <a:rPr lang="ru-RU" sz="2400" b="1" dirty="0">
                <a:solidFill>
                  <a:srgbClr val="7030A0"/>
                </a:solidFill>
              </a:rPr>
              <a:t> року</a:t>
            </a:r>
            <a:r>
              <a:rPr lang="ru-RU" sz="2400" b="1" dirty="0" smtClean="0">
                <a:solidFill>
                  <a:srgbClr val="7030A0"/>
                </a:solidFill>
              </a:rPr>
              <a:t>)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5123" name="Picture 3" descr="D:\4 клас\03 МАТЕМАТИКА\1 Листопад\2 Нумерація чисел у межах мільйона\2026-10-11_1911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719" y="1838312"/>
            <a:ext cx="4676775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69639" y="1838312"/>
            <a:ext cx="381642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400" b="1" dirty="0"/>
              <a:t>У якому </a:t>
            </a:r>
            <a:r>
              <a:rPr lang="ru-RU" sz="2400" b="1" dirty="0" err="1"/>
              <a:t>місяці</a:t>
            </a:r>
            <a:r>
              <a:rPr lang="ru-RU" sz="2400" b="1" dirty="0"/>
              <a:t> </a:t>
            </a:r>
            <a:r>
              <a:rPr lang="ru-RU" sz="2400" b="1" dirty="0" err="1"/>
              <a:t>опадів</a:t>
            </a:r>
            <a:r>
              <a:rPr lang="ru-RU" sz="2400" b="1" dirty="0"/>
              <a:t> </a:t>
            </a:r>
            <a:r>
              <a:rPr lang="ru-RU" sz="2400" b="1" dirty="0" err="1"/>
              <a:t>випало</a:t>
            </a:r>
            <a:r>
              <a:rPr lang="ru-RU" sz="2400" b="1" dirty="0"/>
              <a:t> </a:t>
            </a:r>
            <a:r>
              <a:rPr lang="ru-RU" sz="2400" b="1" dirty="0" err="1"/>
              <a:t>найбільше</a:t>
            </a:r>
            <a:r>
              <a:rPr lang="ru-RU" sz="2400" b="1" dirty="0"/>
              <a:t>? </a:t>
            </a:r>
            <a:endParaRPr lang="ru-RU" sz="2400" b="1" dirty="0" smtClean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400" b="1" dirty="0" smtClean="0"/>
              <a:t>У </a:t>
            </a:r>
            <a:r>
              <a:rPr lang="ru-RU" sz="2400" b="1" dirty="0"/>
              <a:t>якому </a:t>
            </a:r>
            <a:r>
              <a:rPr lang="ru-RU" sz="2400" b="1" dirty="0" err="1"/>
              <a:t>місяці</a:t>
            </a:r>
            <a:r>
              <a:rPr lang="ru-RU" sz="2400" b="1" dirty="0"/>
              <a:t> </a:t>
            </a:r>
            <a:r>
              <a:rPr lang="ru-RU" sz="2400" b="1" dirty="0" err="1"/>
              <a:t>опадів</a:t>
            </a:r>
            <a:r>
              <a:rPr lang="ru-RU" sz="2400" b="1" dirty="0"/>
              <a:t> </a:t>
            </a:r>
            <a:r>
              <a:rPr lang="ru-RU" sz="2400" b="1" dirty="0" err="1"/>
              <a:t>випало</a:t>
            </a:r>
            <a:r>
              <a:rPr lang="ru-RU" sz="2400" b="1" dirty="0"/>
              <a:t> </a:t>
            </a:r>
            <a:r>
              <a:rPr lang="ru-RU" sz="2400" b="1" dirty="0" err="1"/>
              <a:t>найменше</a:t>
            </a:r>
            <a:r>
              <a:rPr lang="ru-RU" sz="2400" b="1" dirty="0"/>
              <a:t>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98042" y="3487358"/>
            <a:ext cx="3822581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FFFF00"/>
                </a:solidFill>
              </a:rPr>
              <a:t>Доповніть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твердження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endParaRPr lang="ru-RU" sz="2400" b="1" dirty="0" smtClean="0">
              <a:solidFill>
                <a:srgbClr val="FFFF00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400" b="1" dirty="0" smtClean="0"/>
              <a:t>У </a:t>
            </a:r>
            <a:r>
              <a:rPr lang="ru-RU" sz="2400" b="1" dirty="0" err="1"/>
              <a:t>березні</a:t>
            </a:r>
            <a:r>
              <a:rPr lang="ru-RU" sz="2400" b="1" dirty="0"/>
              <a:t> </a:t>
            </a:r>
            <a:r>
              <a:rPr lang="ru-RU" sz="2400" b="1" dirty="0" err="1"/>
              <a:t>випало</a:t>
            </a:r>
            <a:r>
              <a:rPr lang="ru-RU" sz="2400" b="1" dirty="0"/>
              <a:t> </a:t>
            </a:r>
            <a:r>
              <a:rPr lang="ru-RU" sz="2400" b="1" dirty="0" err="1"/>
              <a:t>опадів</a:t>
            </a:r>
            <a:r>
              <a:rPr lang="ru-RU" sz="2400" b="1" dirty="0"/>
              <a:t> </a:t>
            </a:r>
            <a:r>
              <a:rPr lang="ru-RU" sz="2400" b="1" dirty="0" smtClean="0"/>
              <a:t>від __ мм </a:t>
            </a:r>
            <a:r>
              <a:rPr lang="ru-RU" sz="2400" b="1" dirty="0"/>
              <a:t>до </a:t>
            </a:r>
            <a:r>
              <a:rPr lang="ru-RU" sz="2400" b="1" dirty="0" smtClean="0"/>
              <a:t>__ мм</a:t>
            </a:r>
            <a:r>
              <a:rPr lang="ru-RU" sz="2400" b="1" dirty="0"/>
              <a:t>. </a:t>
            </a:r>
            <a:endParaRPr lang="ru-RU" sz="2400" b="1" dirty="0" smtClean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400" b="1" dirty="0" smtClean="0"/>
              <a:t>У </a:t>
            </a:r>
            <a:r>
              <a:rPr lang="ru-RU" sz="2400" b="1" dirty="0" err="1"/>
              <a:t>квітні</a:t>
            </a:r>
            <a:r>
              <a:rPr lang="ru-RU" sz="2400" b="1" dirty="0"/>
              <a:t> </a:t>
            </a:r>
            <a:r>
              <a:rPr lang="ru-RU" sz="2400" b="1" dirty="0" err="1"/>
              <a:t>випало</a:t>
            </a:r>
            <a:r>
              <a:rPr lang="ru-RU" sz="2400" b="1" dirty="0"/>
              <a:t> </a:t>
            </a:r>
            <a:r>
              <a:rPr lang="ru-RU" sz="2400" b="1" dirty="0" err="1"/>
              <a:t>опадів</a:t>
            </a:r>
            <a:r>
              <a:rPr lang="ru-RU" sz="2400" b="1" dirty="0"/>
              <a:t> </a:t>
            </a:r>
            <a:endParaRPr lang="ru-RU" sz="2400" b="1" dirty="0" smtClean="0"/>
          </a:p>
          <a:p>
            <a:r>
              <a:rPr lang="ru-RU" sz="2400" b="1" dirty="0"/>
              <a:t> </a:t>
            </a:r>
            <a:r>
              <a:rPr lang="ru-RU" sz="2400" b="1" dirty="0" smtClean="0"/>
              <a:t>  від __ мм </a:t>
            </a:r>
            <a:r>
              <a:rPr lang="ru-RU" sz="2400" b="1" dirty="0"/>
              <a:t>до </a:t>
            </a:r>
            <a:r>
              <a:rPr lang="ru-RU" sz="2400" b="1" dirty="0" smtClean="0"/>
              <a:t>__ мм</a:t>
            </a:r>
            <a:r>
              <a:rPr lang="ru-RU" sz="2400" b="1" dirty="0"/>
              <a:t>. </a:t>
            </a:r>
            <a:endParaRPr lang="ru-RU" sz="2400" b="1" dirty="0" smtClean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400" b="1" dirty="0" err="1" smtClean="0"/>
              <a:t>Різниця</a:t>
            </a:r>
            <a:r>
              <a:rPr lang="ru-RU" sz="2400" b="1" dirty="0" smtClean="0"/>
              <a:t> </a:t>
            </a:r>
            <a:r>
              <a:rPr lang="ru-RU" sz="2400" b="1" dirty="0"/>
              <a:t>в </a:t>
            </a:r>
            <a:r>
              <a:rPr lang="ru-RU" sz="2400" b="1" dirty="0" err="1"/>
              <a:t>кількості</a:t>
            </a:r>
            <a:r>
              <a:rPr lang="ru-RU" sz="2400" b="1" dirty="0"/>
              <a:t> </a:t>
            </a:r>
            <a:r>
              <a:rPr lang="ru-RU" sz="2400" b="1" dirty="0" err="1"/>
              <a:t>опадів</a:t>
            </a:r>
            <a:r>
              <a:rPr lang="ru-RU" sz="2400" b="1" dirty="0"/>
              <a:t> у </a:t>
            </a:r>
            <a:r>
              <a:rPr lang="ru-RU" sz="2400" b="1" dirty="0" err="1"/>
              <a:t>вересні</a:t>
            </a:r>
            <a:r>
              <a:rPr lang="ru-RU" sz="2400" b="1" dirty="0"/>
              <a:t> й </a:t>
            </a:r>
            <a:r>
              <a:rPr lang="ru-RU" sz="2400" b="1" dirty="0" err="1"/>
              <a:t>жовтні</a:t>
            </a:r>
            <a:r>
              <a:rPr lang="ru-RU" sz="2400" b="1" dirty="0"/>
              <a:t> </a:t>
            </a:r>
            <a:r>
              <a:rPr lang="ru-RU" sz="2400" b="1" dirty="0" smtClean="0"/>
              <a:t>становить __ мм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1232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Ст.60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1014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08697" y="4624091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1026" name="Picture 2" descr="D:\4 клас\03 МАТЕМАТИКА\1 Листопад\2 Нумерація чисел у межах мільйона\2026-10-11_1824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63" y="1125538"/>
            <a:ext cx="8477029" cy="343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69706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13634" y="4625314"/>
            <a:ext cx="217008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61658" y="4625313"/>
            <a:ext cx="1918039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24078" y="4625314"/>
            <a:ext cx="2247579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Відчуваю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задоволення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6" y="2084457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6" y="2092473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8" y="2084457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2" y="2092472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08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15051</TotalTime>
  <Words>760</Words>
  <Application>Microsoft Office PowerPoint</Application>
  <PresentationFormat>Произвольный</PresentationFormat>
  <Paragraphs>170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1179</cp:revision>
  <dcterms:created xsi:type="dcterms:W3CDTF">2025-08-27T14:01:18Z</dcterms:created>
  <dcterms:modified xsi:type="dcterms:W3CDTF">2026-10-13T07:54:57Z</dcterms:modified>
</cp:coreProperties>
</file>