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82" r:id="rId2"/>
    <p:sldId id="918" r:id="rId3"/>
    <p:sldId id="904" r:id="rId4"/>
    <p:sldId id="286" r:id="rId5"/>
    <p:sldId id="828" r:id="rId6"/>
    <p:sldId id="901" r:id="rId7"/>
    <p:sldId id="897" r:id="rId8"/>
    <p:sldId id="915" r:id="rId9"/>
    <p:sldId id="879" r:id="rId10"/>
    <p:sldId id="920" r:id="rId11"/>
    <p:sldId id="923" r:id="rId12"/>
    <p:sldId id="921" r:id="rId13"/>
    <p:sldId id="905" r:id="rId14"/>
    <p:sldId id="922" r:id="rId15"/>
    <p:sldId id="917" r:id="rId16"/>
    <p:sldId id="919" r:id="rId17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8"/>
            <p14:sldId id="904"/>
            <p14:sldId id="286"/>
            <p14:sldId id="828"/>
            <p14:sldId id="901"/>
            <p14:sldId id="897"/>
            <p14:sldId id="915"/>
            <p14:sldId id="879"/>
            <p14:sldId id="920"/>
            <p14:sldId id="923"/>
            <p14:sldId id="921"/>
            <p14:sldId id="905"/>
            <p14:sldId id="922"/>
            <p14:sldId id="917"/>
            <p14:sldId id="9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НУМЕРАЦІЙНОЮ ТАБЛИЦЕЮ. ЧИТАННЯ ТА ЗАПИС ШЕСТИЦИФРОВИХ ЧИСЕЛ 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ТВОРЧА РОБОТА НАД ЗАДАЧЕЮ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ВИРАЗУ ЗІ ЗМІННОЮ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ПОНЯТТЯ </a:t>
          </a:r>
        </a:p>
        <a:p>
          <a:r>
            <a:rPr lang="ru-RU" sz="2800" dirty="0" smtClean="0"/>
            <a:t>«КЛАС ТИСЯЧ», «КЛАС ОДИНИЦЬ»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208420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80819" custLinFactX="221160" custLinFactNeighborX="300000" custLinFactNeighborY="-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38038" custLinFactX="-173525" custLinFactNeighborX="-200000" custLinFactNeighborY="-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73793" custLinFactNeighborX="-11656" custLinFactNeighborY="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37266" y="756573"/>
          <a:ext cx="4273486" cy="276033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ПОНЯТТЯ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«КЛАС ТИСЯЧ», «КЛАС ОДИНИЦЬ»</a:t>
          </a:r>
          <a:endParaRPr lang="en-US" sz="2800" b="1" kern="1200" dirty="0" smtClean="0"/>
        </a:p>
      </dsp:txBody>
      <dsp:txXfrm rot="5400000">
        <a:off x="19308" y="854696"/>
        <a:ext cx="276033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5151187" y="939349"/>
          <a:ext cx="4273486" cy="2394787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ВИРАЗУ ЗІ ЗМІННОЮ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6090536" y="854697"/>
        <a:ext cx="2394787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300305" y="560441"/>
          <a:ext cx="4273486" cy="315260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НУМЕРАЦІЙНОЮ ТАБЛИЦЕЮ. ЧИТАННЯ ТА ЗАПИС ШЕСТИЦИФРОВИХ ЧИСЕЛ 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860747" y="854696"/>
        <a:ext cx="315260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612073" y="985875"/>
          <a:ext cx="4273486" cy="2301734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ТВОРЧА РОБОТА НАД ЗАДАЧЕЮ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597949" y="854696"/>
        <a:ext cx="2301734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1511" y="981522"/>
            <a:ext cx="9577064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Класи багатоцифрових чисел. Розв’язування задач з буквеними даними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32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7" y="2460364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7" y="2468380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9" y="2460364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468379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477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2 Нумерація чисел у межах мільйона\2026-10-11_182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3" y="1413569"/>
            <a:ext cx="8950442" cy="362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46978376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03 МАТЕМАТИКА\1 Листопад\2 Нумерація чисел у межах мільйона\2026-10-11_2017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81" y="2849374"/>
            <a:ext cx="10275230" cy="30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Прямоугольник 55"/>
          <p:cNvSpPr/>
          <p:nvPr/>
        </p:nvSpPr>
        <p:spPr>
          <a:xfrm>
            <a:off x="823989" y="1200248"/>
            <a:ext cx="8355798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7030A0"/>
                </a:solidFill>
              </a:rPr>
              <a:t>Обчисливши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вираз</a:t>
            </a:r>
            <a:r>
              <a:rPr lang="ru-RU" sz="2800" b="1" dirty="0">
                <a:solidFill>
                  <a:srgbClr val="7030A0"/>
                </a:solidFill>
              </a:rPr>
              <a:t>, ви дізнаєтесь, де </a:t>
            </a:r>
            <a:r>
              <a:rPr lang="ru-RU" sz="2800" b="1" dirty="0" err="1">
                <a:solidFill>
                  <a:srgbClr val="7030A0"/>
                </a:solidFill>
              </a:rPr>
              <a:t>зберігають</a:t>
            </a:r>
            <a:r>
              <a:rPr lang="ru-RU" sz="2800" b="1" dirty="0">
                <a:solidFill>
                  <a:srgbClr val="7030A0"/>
                </a:solidFill>
              </a:rPr>
              <a:t> свою </a:t>
            </a:r>
            <a:r>
              <a:rPr lang="ru-RU" sz="2800" b="1" dirty="0" err="1">
                <a:solidFill>
                  <a:srgbClr val="7030A0"/>
                </a:solidFill>
              </a:rPr>
              <a:t>здобич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леопарди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5" y="429543"/>
            <a:ext cx="8653076" cy="62398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596008" y="429422"/>
            <a:ext cx="1825129" cy="22992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1" name="Прямоугольник 60"/>
          <p:cNvSpPr/>
          <p:nvPr/>
        </p:nvSpPr>
        <p:spPr>
          <a:xfrm>
            <a:off x="1239554" y="4085380"/>
            <a:ext cx="113877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072003" y="5168661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377633" y="5111215"/>
            <a:ext cx="110831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194852" y="4085379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70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194852" y="3069754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700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309046" y="3060147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700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313473" y="4085380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2370" y="2216984"/>
            <a:ext cx="8355799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а) На деревах — 8; б) в норах — 1; в) в </a:t>
            </a:r>
            <a:r>
              <a:rPr lang="ru-RU" sz="2800" b="1" dirty="0" err="1">
                <a:solidFill>
                  <a:srgbClr val="7030A0"/>
                </a:solidFill>
              </a:rPr>
              <a:t>печерах</a:t>
            </a:r>
            <a:r>
              <a:rPr lang="ru-RU" sz="2800" b="1" dirty="0">
                <a:solidFill>
                  <a:srgbClr val="7030A0"/>
                </a:solidFill>
              </a:rPr>
              <a:t> — </a:t>
            </a:r>
            <a:r>
              <a:rPr lang="ru-RU" sz="2800" b="1" dirty="0" smtClean="0">
                <a:solidFill>
                  <a:srgbClr val="7030A0"/>
                </a:solidFill>
              </a:rPr>
              <a:t>80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09046" y="5095956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347707" y="5168661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7347707" y="4085380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320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347707" y="3129949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416753" y="3125323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416753" y="4091386"/>
            <a:ext cx="147387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802565" y="5168660"/>
            <a:ext cx="70225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1" grpId="0"/>
      <p:bldP spid="58" grpId="0"/>
      <p:bldP spid="63" grpId="0"/>
      <p:bldP spid="64" grpId="0"/>
      <p:bldP spid="65" grpId="0"/>
      <p:bldP spid="67" grpId="0"/>
      <p:bldP spid="68" grpId="0"/>
      <p:bldP spid="53" grpId="0"/>
      <p:bldP spid="62" grpId="0"/>
      <p:bldP spid="77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053530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8918992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Математичний диктант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29138" y="2800965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71539" y="2788774"/>
            <a:ext cx="482973" cy="603070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501245" y="2857057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79408" y="2788774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7415" y="3716970"/>
            <a:ext cx="11161240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/>
              <a:t>Обчисліть </a:t>
            </a:r>
            <a:r>
              <a:rPr lang="ru-RU" sz="2800" b="1" dirty="0"/>
              <a:t>суму шести </a:t>
            </a:r>
            <a:r>
              <a:rPr lang="ru-RU" sz="2800" b="1" dirty="0" err="1"/>
              <a:t>доданків</a:t>
            </a:r>
            <a:r>
              <a:rPr lang="ru-RU" sz="2800" b="1" dirty="0"/>
              <a:t>, кожний з яких </a:t>
            </a:r>
            <a:r>
              <a:rPr lang="ru-RU" sz="2800" b="1" dirty="0" err="1"/>
              <a:t>дорівнює</a:t>
            </a:r>
            <a:r>
              <a:rPr lang="ru-RU" sz="2800" b="1" dirty="0"/>
              <a:t> 12. </a:t>
            </a:r>
            <a:endParaRPr lang="ru-RU" sz="28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/>
              <a:t>Чому </a:t>
            </a:r>
            <a:r>
              <a:rPr lang="ru-RU" sz="2800" b="1" dirty="0" err="1"/>
              <a:t>дорівнює</a:t>
            </a:r>
            <a:r>
              <a:rPr lang="ru-RU" sz="2800" b="1" dirty="0"/>
              <a:t> </a:t>
            </a:r>
            <a:r>
              <a:rPr lang="ru-RU" sz="2800" b="1" dirty="0" err="1"/>
              <a:t>добуток</a:t>
            </a:r>
            <a:r>
              <a:rPr lang="ru-RU" sz="2800" b="1" dirty="0"/>
              <a:t>, якщо один з </a:t>
            </a:r>
            <a:r>
              <a:rPr lang="ru-RU" sz="2800" b="1" dirty="0" err="1"/>
              <a:t>множників</a:t>
            </a:r>
            <a:r>
              <a:rPr lang="ru-RU" sz="2800" b="1" dirty="0"/>
              <a:t> 154, а </a:t>
            </a:r>
            <a:r>
              <a:rPr lang="ru-RU" sz="2800" b="1" dirty="0" err="1"/>
              <a:t>інший</a:t>
            </a:r>
            <a:r>
              <a:rPr lang="ru-RU" sz="2800" b="1" dirty="0"/>
              <a:t> — 1? </a:t>
            </a:r>
            <a:endParaRPr lang="uk-UA" sz="28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err="1" smtClean="0"/>
              <a:t>Різницю</a:t>
            </a:r>
            <a:r>
              <a:rPr lang="ru-RU" sz="2800" b="1" dirty="0" smtClean="0"/>
              <a:t> </a:t>
            </a:r>
            <a:r>
              <a:rPr lang="ru-RU" sz="2800" b="1" dirty="0"/>
              <a:t>чисел 700 і </a:t>
            </a:r>
            <a:r>
              <a:rPr lang="ru-RU" sz="2800" b="1" dirty="0" smtClean="0"/>
              <a:t>600 </a:t>
            </a:r>
            <a:r>
              <a:rPr lang="ru-RU" sz="2800" b="1" dirty="0" err="1"/>
              <a:t>збільште</a:t>
            </a:r>
            <a:r>
              <a:rPr lang="ru-RU" sz="2800" b="1" dirty="0"/>
              <a:t> у 8 разів. </a:t>
            </a:r>
            <a:endParaRPr lang="ru-RU" sz="28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err="1" smtClean="0"/>
              <a:t>Добуток</a:t>
            </a:r>
            <a:r>
              <a:rPr lang="ru-RU" sz="2800" b="1" dirty="0" smtClean="0"/>
              <a:t> </a:t>
            </a:r>
            <a:r>
              <a:rPr lang="ru-RU" sz="2800" b="1" dirty="0"/>
              <a:t>чисел 120 і 5 </a:t>
            </a:r>
            <a:r>
              <a:rPr lang="ru-RU" sz="2800" b="1" dirty="0" err="1"/>
              <a:t>зменште</a:t>
            </a:r>
            <a:r>
              <a:rPr lang="ru-RU" sz="2800" b="1" dirty="0"/>
              <a:t> в 2 рази. </a:t>
            </a:r>
            <a:endParaRPr lang="uk-UA" sz="28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/>
              <a:t>Ділене </a:t>
            </a:r>
            <a:r>
              <a:rPr lang="ru-RU" sz="2800" b="1" dirty="0"/>
              <a:t>12 000, дільник 12 000. Обчисліть </a:t>
            </a:r>
            <a:r>
              <a:rPr lang="ru-RU" sz="2800" b="1" dirty="0" err="1"/>
              <a:t>частку</a:t>
            </a:r>
            <a:r>
              <a:rPr lang="ru-RU" sz="2800" b="1" dirty="0"/>
              <a:t>. </a:t>
            </a:r>
            <a:endParaRPr lang="uk-UA" sz="28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/>
              <a:t>До </a:t>
            </a:r>
            <a:r>
              <a:rPr lang="ru-RU" sz="2800" b="1" dirty="0"/>
              <a:t>частки чисел 400 і 8 додайте </a:t>
            </a:r>
            <a:r>
              <a:rPr lang="ru-RU" sz="2800" b="1" dirty="0" smtClean="0"/>
              <a:t>6.000</a:t>
            </a:r>
            <a:r>
              <a:rPr lang="ru-RU" sz="2800" b="1" dirty="0"/>
              <a:t>.</a:t>
            </a:r>
          </a:p>
        </p:txBody>
      </p: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389338" y="2846379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927706" y="2828565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483988" y="2835782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137102" y="2840523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3396" y="2788774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828999" y="2865351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414044" y="2873592"/>
            <a:ext cx="420547" cy="53472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27924" y="2828565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835520" y="2810687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11096" y="2840523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547464" y="2805313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290240" y="2846379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4 клас\03 МАТЕМАТИКА\1 Листопад\2 Нумерація чисел у межах мільйона\2026-10-11_203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4" y="1585710"/>
            <a:ext cx="4486176" cy="222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099406" y="1612262"/>
            <a:ext cx="47721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700, 1700, 55 000, 300 000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7455" y="1102483"/>
            <a:ext cx="747260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числа. Скільки </a:t>
            </a:r>
            <a:r>
              <a:rPr lang="ru-RU" sz="2400" b="1" dirty="0" err="1">
                <a:solidFill>
                  <a:srgbClr val="7030A0"/>
                </a:solidFill>
              </a:rPr>
              <a:t>розрядів</a:t>
            </a:r>
            <a:r>
              <a:rPr lang="ru-RU" sz="2400" b="1" dirty="0">
                <a:solidFill>
                  <a:srgbClr val="7030A0"/>
                </a:solidFill>
              </a:rPr>
              <a:t> у кожному </a:t>
            </a:r>
            <a:r>
              <a:rPr lang="ru-RU" sz="2400" b="1" dirty="0" err="1">
                <a:solidFill>
                  <a:srgbClr val="7030A0"/>
                </a:solidFill>
              </a:rPr>
              <a:t>числі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93" y="263785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7743" y="416951"/>
            <a:ext cx="8637260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Читання </a:t>
            </a:r>
            <a:r>
              <a:rPr lang="ru-RU" sz="3600" b="1" dirty="0" err="1" smtClean="0"/>
              <a:t>багатоцифрових</a:t>
            </a:r>
            <a:r>
              <a:rPr lang="ru-RU" sz="3600" b="1" dirty="0" smtClean="0"/>
              <a:t> </a:t>
            </a:r>
            <a:r>
              <a:rPr lang="ru-RU" sz="3600" b="1" dirty="0" smtClean="0"/>
              <a:t>чисел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Ст.60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20-321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15827" y="2349674"/>
            <a:ext cx="661232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Для </a:t>
            </a:r>
            <a:r>
              <a:rPr lang="ru-RU" sz="2400" b="1" dirty="0" err="1">
                <a:solidFill>
                  <a:srgbClr val="7030A0"/>
                </a:solidFill>
              </a:rPr>
              <a:t>зручності</a:t>
            </a:r>
            <a:r>
              <a:rPr lang="ru-RU" sz="2400" b="1" dirty="0">
                <a:solidFill>
                  <a:srgbClr val="7030A0"/>
                </a:solidFill>
              </a:rPr>
              <a:t> читання і запису </a:t>
            </a:r>
            <a:r>
              <a:rPr lang="ru-RU" sz="2400" b="1" dirty="0" err="1">
                <a:solidFill>
                  <a:srgbClr val="7030A0"/>
                </a:solidFill>
              </a:rPr>
              <a:t>багатоцифрових</a:t>
            </a:r>
            <a:r>
              <a:rPr lang="ru-RU" sz="2400" b="1" dirty="0">
                <a:solidFill>
                  <a:srgbClr val="7030A0"/>
                </a:solidFill>
              </a:rPr>
              <a:t> чисел </a:t>
            </a:r>
            <a:r>
              <a:rPr lang="ru-RU" sz="2400" b="1" dirty="0" err="1">
                <a:solidFill>
                  <a:srgbClr val="7030A0"/>
                </a:solidFill>
              </a:rPr>
              <a:t>кожні</a:t>
            </a:r>
            <a:r>
              <a:rPr lang="ru-RU" sz="2400" b="1" dirty="0">
                <a:solidFill>
                  <a:srgbClr val="7030A0"/>
                </a:solidFill>
              </a:rPr>
              <a:t> три </a:t>
            </a:r>
            <a:r>
              <a:rPr lang="ru-RU" sz="2400" b="1" dirty="0" err="1">
                <a:solidFill>
                  <a:srgbClr val="7030A0"/>
                </a:solidFill>
              </a:rPr>
              <a:t>розряди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об’єднують</a:t>
            </a:r>
            <a:r>
              <a:rPr lang="ru-RU" sz="2400" b="1" dirty="0">
                <a:solidFill>
                  <a:srgbClr val="7030A0"/>
                </a:solidFill>
              </a:rPr>
              <a:t> в один клас. </a:t>
            </a:r>
            <a:r>
              <a:rPr lang="ru-RU" sz="2400" b="1" dirty="0" err="1">
                <a:solidFill>
                  <a:srgbClr val="7030A0"/>
                </a:solidFill>
              </a:rPr>
              <a:t>Шестицифрові</a:t>
            </a:r>
            <a:r>
              <a:rPr lang="ru-RU" sz="2400" b="1" dirty="0">
                <a:solidFill>
                  <a:srgbClr val="7030A0"/>
                </a:solidFill>
              </a:rPr>
              <a:t> числа мають два </a:t>
            </a:r>
            <a:r>
              <a:rPr lang="ru-RU" sz="2400" b="1" dirty="0" err="1">
                <a:solidFill>
                  <a:srgbClr val="7030A0"/>
                </a:solidFill>
              </a:rPr>
              <a:t>класи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5407" y="3841634"/>
            <a:ext cx="11252748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Перший клас — клас </a:t>
            </a:r>
            <a:r>
              <a:rPr lang="ru-RU" sz="2800" b="1" dirty="0" err="1">
                <a:solidFill>
                  <a:srgbClr val="FFFF00"/>
                </a:solidFill>
              </a:rPr>
              <a:t>одиниць</a:t>
            </a:r>
            <a:r>
              <a:rPr lang="ru-RU" sz="2800" b="1" dirty="0">
                <a:solidFill>
                  <a:srgbClr val="FFFF00"/>
                </a:solidFill>
              </a:rPr>
              <a:t>. Другий клас — клас </a:t>
            </a:r>
            <a:r>
              <a:rPr lang="ru-RU" sz="2800" b="1" dirty="0" err="1">
                <a:solidFill>
                  <a:srgbClr val="FFFF00"/>
                </a:solidFill>
              </a:rPr>
              <a:t>тисяч</a:t>
            </a:r>
            <a:r>
              <a:rPr lang="ru-RU" sz="2800" dirty="0"/>
              <a:t>. </a:t>
            </a:r>
            <a:r>
              <a:rPr lang="ru-RU" sz="2800" dirty="0" err="1"/>
              <a:t>Одиницею</a:t>
            </a:r>
            <a:r>
              <a:rPr lang="ru-RU" sz="2800" dirty="0"/>
              <a:t> класу </a:t>
            </a:r>
            <a:r>
              <a:rPr lang="ru-RU" sz="2800" dirty="0" err="1" smtClean="0"/>
              <a:t>тисяч</a:t>
            </a:r>
            <a:r>
              <a:rPr lang="ru-RU" sz="2800" dirty="0" smtClean="0"/>
              <a:t> </a:t>
            </a:r>
            <a:r>
              <a:rPr lang="ru-RU" sz="2800" dirty="0"/>
              <a:t>є </a:t>
            </a:r>
            <a:r>
              <a:rPr lang="ru-RU" sz="2800" dirty="0" err="1"/>
              <a:t>тисяча</a:t>
            </a:r>
            <a:r>
              <a:rPr lang="ru-RU" sz="2800" dirty="0"/>
              <a:t>. Щоб прочитати </a:t>
            </a:r>
            <a:r>
              <a:rPr lang="ru-RU" sz="2800" dirty="0" err="1"/>
              <a:t>багатоцифрове</a:t>
            </a:r>
            <a:r>
              <a:rPr lang="ru-RU" sz="2800" dirty="0"/>
              <a:t> число, </a:t>
            </a:r>
            <a:r>
              <a:rPr lang="ru-RU" sz="2800" dirty="0" err="1" smtClean="0"/>
              <a:t>розбиваємо</a:t>
            </a:r>
            <a:r>
              <a:rPr lang="ru-RU" sz="2800" dirty="0" smtClean="0"/>
              <a:t> </a:t>
            </a:r>
            <a:r>
              <a:rPr lang="ru-RU" sz="2800" dirty="0"/>
              <a:t>його на </a:t>
            </a:r>
            <a:r>
              <a:rPr lang="ru-RU" sz="2800" dirty="0" err="1"/>
              <a:t>класи</a:t>
            </a:r>
            <a:r>
              <a:rPr lang="ru-RU" sz="2800" dirty="0"/>
              <a:t> (</a:t>
            </a:r>
            <a:r>
              <a:rPr lang="ru-RU" sz="2800" dirty="0" err="1"/>
              <a:t>усно</a:t>
            </a:r>
            <a:r>
              <a:rPr lang="ru-RU" sz="2800" dirty="0"/>
              <a:t> </a:t>
            </a:r>
            <a:r>
              <a:rPr lang="ru-RU" sz="2800" dirty="0" err="1"/>
              <a:t>відділяємо</a:t>
            </a:r>
            <a:r>
              <a:rPr lang="ru-RU" sz="2800" dirty="0"/>
              <a:t> по три </a:t>
            </a:r>
            <a:r>
              <a:rPr lang="ru-RU" sz="2800" dirty="0" err="1" smtClean="0"/>
              <a:t>цифри</a:t>
            </a:r>
            <a:r>
              <a:rPr lang="ru-RU" sz="2800" dirty="0" smtClean="0"/>
              <a:t> </a:t>
            </a:r>
            <a:r>
              <a:rPr lang="ru-RU" sz="2800" dirty="0"/>
              <a:t>справа </a:t>
            </a:r>
            <a:r>
              <a:rPr lang="ru-RU" sz="2800" dirty="0" err="1"/>
              <a:t>наліво</a:t>
            </a:r>
            <a:r>
              <a:rPr lang="ru-RU" sz="2800" dirty="0"/>
              <a:t>), а потім </a:t>
            </a:r>
            <a:r>
              <a:rPr lang="ru-RU" sz="2800" dirty="0" err="1"/>
              <a:t>зліва</a:t>
            </a:r>
            <a:r>
              <a:rPr lang="ru-RU" sz="2800" dirty="0"/>
              <a:t> направо по </a:t>
            </a:r>
            <a:r>
              <a:rPr lang="ru-RU" sz="2800" dirty="0" err="1"/>
              <a:t>черзі</a:t>
            </a:r>
            <a:r>
              <a:rPr lang="ru-RU" sz="2800" dirty="0"/>
              <a:t> </a:t>
            </a:r>
            <a:r>
              <a:rPr lang="ru-RU" sz="2800" dirty="0" err="1"/>
              <a:t>називаємо</a:t>
            </a:r>
            <a:r>
              <a:rPr lang="ru-RU" sz="2800" dirty="0"/>
              <a:t> число </a:t>
            </a:r>
            <a:r>
              <a:rPr lang="ru-RU" sz="2800" dirty="0" err="1"/>
              <a:t>одиниць</a:t>
            </a:r>
            <a:r>
              <a:rPr lang="ru-RU" sz="2800" dirty="0"/>
              <a:t> кожного класу й до </a:t>
            </a:r>
            <a:r>
              <a:rPr lang="ru-RU" sz="2800" dirty="0" err="1"/>
              <a:t>даємо</a:t>
            </a:r>
            <a:r>
              <a:rPr lang="ru-RU" sz="2800" dirty="0"/>
              <a:t> його назву (</a:t>
            </a:r>
            <a:r>
              <a:rPr lang="ru-RU" sz="2800" dirty="0" err="1"/>
              <a:t>крім</a:t>
            </a:r>
            <a:r>
              <a:rPr lang="ru-RU" sz="2800" dirty="0"/>
              <a:t> класу </a:t>
            </a:r>
            <a:r>
              <a:rPr lang="ru-RU" sz="2800" dirty="0" err="1"/>
              <a:t>одиниць</a:t>
            </a:r>
            <a:r>
              <a:rPr lang="ru-RU" sz="2800" dirty="0"/>
              <a:t>). </a:t>
            </a:r>
            <a:r>
              <a:rPr lang="ru-RU" sz="2800" dirty="0" err="1"/>
              <a:t>Читаємо</a:t>
            </a:r>
            <a:r>
              <a:rPr lang="ru-RU" sz="2800" dirty="0"/>
              <a:t> зображене число: </a:t>
            </a:r>
            <a:r>
              <a:rPr lang="ru-RU" sz="2800" b="1" dirty="0" err="1">
                <a:solidFill>
                  <a:srgbClr val="FFFF00"/>
                </a:solidFill>
              </a:rPr>
              <a:t>двісті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тридцять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сім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тисяч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чотириста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п’ятдесят</a:t>
            </a:r>
            <a:r>
              <a:rPr lang="ru-RU" sz="2800" b="1" dirty="0">
                <a:solidFill>
                  <a:srgbClr val="FFFF00"/>
                </a:solidFill>
              </a:rPr>
              <a:t> три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30288" y="6120924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347449" y="5929628"/>
            <a:ext cx="157442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237.453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4 клас\03 МАТЕМАТИКА\1 Листопад\2 Нумерація чисел у межах мільйона\2026-10-11_204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1" y="2348830"/>
            <a:ext cx="8035624" cy="295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3438" y="1091723"/>
            <a:ext cx="8496945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Перше число </a:t>
            </a:r>
            <a:r>
              <a:rPr lang="ru-RU" sz="2400" b="1" dirty="0" err="1">
                <a:solidFill>
                  <a:srgbClr val="7030A0"/>
                </a:solidFill>
              </a:rPr>
              <a:t>таблиці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читаємо</a:t>
            </a:r>
            <a:r>
              <a:rPr lang="ru-RU" sz="2400" b="1" dirty="0">
                <a:solidFill>
                  <a:srgbClr val="7030A0"/>
                </a:solidFill>
              </a:rPr>
              <a:t> так: </a:t>
            </a:r>
            <a:r>
              <a:rPr lang="ru-RU" sz="2400" b="1" dirty="0">
                <a:solidFill>
                  <a:srgbClr val="FF0000"/>
                </a:solidFill>
              </a:rPr>
              <a:t>сто </a:t>
            </a:r>
            <a:r>
              <a:rPr lang="ru-RU" sz="2400" b="1" dirty="0" err="1" smtClean="0">
                <a:solidFill>
                  <a:srgbClr val="FF0000"/>
                </a:solidFill>
              </a:rPr>
              <a:t>тридцять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чотири</a:t>
            </a:r>
            <a:r>
              <a:rPr lang="ru-RU" sz="2400" b="1" dirty="0">
                <a:solidFill>
                  <a:srgbClr val="FF0000"/>
                </a:solidFill>
              </a:rPr>
              <a:t> тисячі </a:t>
            </a:r>
            <a:r>
              <a:rPr lang="ru-RU" sz="2400" b="1" dirty="0" err="1">
                <a:solidFill>
                  <a:srgbClr val="FF0000"/>
                </a:solidFill>
              </a:rPr>
              <a:t>сімсот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вісімдесят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дев’ять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smtClean="0">
                <a:solidFill>
                  <a:srgbClr val="7030A0"/>
                </a:solidFill>
              </a:rPr>
              <a:t>(</a:t>
            </a:r>
            <a:r>
              <a:rPr lang="ru-RU" sz="2400" b="1" dirty="0">
                <a:solidFill>
                  <a:srgbClr val="7030A0"/>
                </a:solidFill>
              </a:rPr>
              <a:t>Обов’язково </a:t>
            </a:r>
            <a:r>
              <a:rPr lang="ru-RU" sz="2400" b="1" dirty="0" err="1">
                <a:solidFill>
                  <a:srgbClr val="7030A0"/>
                </a:solidFill>
              </a:rPr>
              <a:t>вимовляємо</a:t>
            </a:r>
            <a:r>
              <a:rPr lang="ru-RU" sz="2400" b="1" dirty="0">
                <a:solidFill>
                  <a:srgbClr val="7030A0"/>
                </a:solidFill>
              </a:rPr>
              <a:t> слово «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»; слово «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» не </a:t>
            </a:r>
            <a:r>
              <a:rPr lang="ru-RU" sz="2400" b="1" dirty="0" err="1">
                <a:solidFill>
                  <a:srgbClr val="7030A0"/>
                </a:solidFill>
              </a:rPr>
              <a:t>вимовляємо</a:t>
            </a:r>
            <a:r>
              <a:rPr lang="ru-RU" sz="2400" b="1" dirty="0">
                <a:solidFill>
                  <a:srgbClr val="7030A0"/>
                </a:solidFill>
              </a:rPr>
              <a:t>)</a:t>
            </a: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58" y="333450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468295" y="3573810"/>
            <a:ext cx="3414911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друге число. Скільки в ньому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класу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; класу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05147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849694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Розгляньте </a:t>
            </a:r>
            <a:r>
              <a:rPr lang="ru-RU" sz="3600" b="1" dirty="0" err="1" smtClean="0"/>
              <a:t>таблицю</a:t>
            </a:r>
            <a:r>
              <a:rPr lang="ru-RU" sz="3600" b="1" dirty="0" smtClean="0"/>
              <a:t> класів чисел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51471" y="5335285"/>
            <a:ext cx="10191717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Прочитай </a:t>
            </a:r>
            <a:r>
              <a:rPr lang="ru-RU" sz="2400" b="1" dirty="0">
                <a:solidFill>
                  <a:srgbClr val="7030A0"/>
                </a:solidFill>
              </a:rPr>
              <a:t>третє й </a:t>
            </a:r>
            <a:r>
              <a:rPr lang="ru-RU" sz="2400" b="1" dirty="0" err="1">
                <a:solidFill>
                  <a:srgbClr val="7030A0"/>
                </a:solidFill>
              </a:rPr>
              <a:t>четверте</a:t>
            </a:r>
            <a:r>
              <a:rPr lang="ru-RU" sz="2400" b="1" dirty="0">
                <a:solidFill>
                  <a:srgbClr val="7030A0"/>
                </a:solidFill>
              </a:rPr>
              <a:t> числа. Що в них спільного, а що — </a:t>
            </a:r>
            <a:r>
              <a:rPr lang="ru-RU" sz="2400" b="1" dirty="0" err="1">
                <a:solidFill>
                  <a:srgbClr val="7030A0"/>
                </a:solidFill>
              </a:rPr>
              <a:t>відмінного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Що </a:t>
            </a:r>
            <a:r>
              <a:rPr lang="ru-RU" sz="2400" b="1" dirty="0" err="1">
                <a:solidFill>
                  <a:srgbClr val="7030A0"/>
                </a:solidFill>
              </a:rPr>
              <a:t>означають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нулі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записі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п’ятого</a:t>
            </a:r>
            <a:r>
              <a:rPr lang="ru-RU" sz="2400" b="1" dirty="0">
                <a:solidFill>
                  <a:srgbClr val="7030A0"/>
                </a:solidFill>
              </a:rPr>
              <a:t> числа?</a:t>
            </a: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Ст.61-62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№323-324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Лічба</a:t>
            </a:r>
            <a:r>
              <a:rPr lang="ru-RU" sz="4000" b="1" dirty="0" smtClean="0"/>
              <a:t> </a:t>
            </a:r>
            <a:r>
              <a:rPr lang="ru-RU" sz="4000" b="1" dirty="0"/>
              <a:t>в межах </a:t>
            </a:r>
            <a:r>
              <a:rPr lang="ru-RU" sz="4000" b="1" dirty="0" err="1"/>
              <a:t>шестицифрових</a:t>
            </a:r>
            <a:r>
              <a:rPr lang="ru-RU" sz="4000" b="1" dirty="0"/>
              <a:t> чисел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1197546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6900" y="1197546"/>
            <a:ext cx="802378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числа. Скільки всього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у кожному </a:t>
            </a:r>
            <a:r>
              <a:rPr lang="ru-RU" sz="2400" b="1" dirty="0" err="1">
                <a:solidFill>
                  <a:srgbClr val="7030A0"/>
                </a:solidFill>
              </a:rPr>
              <a:t>числі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2851" y="2662286"/>
            <a:ext cx="386902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цифрами числа</a:t>
            </a:r>
            <a:r>
              <a:rPr lang="ru-RU" sz="2400" b="1" dirty="0" smtClean="0">
                <a:solidFill>
                  <a:srgbClr val="7030A0"/>
                </a:solidFill>
              </a:rPr>
              <a:t>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5985" y="3917007"/>
            <a:ext cx="1081463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Пригадайте! </a:t>
            </a:r>
            <a:r>
              <a:rPr lang="ru-RU" sz="2800" b="1" dirty="0"/>
              <a:t>Якщо </a:t>
            </a:r>
            <a:r>
              <a:rPr lang="ru-RU" sz="2800" b="1" dirty="0" err="1"/>
              <a:t>одиниць</a:t>
            </a:r>
            <a:r>
              <a:rPr lang="ru-RU" sz="2800" b="1" dirty="0"/>
              <a:t> </a:t>
            </a:r>
            <a:r>
              <a:rPr lang="ru-RU" sz="2800" b="1" dirty="0" err="1"/>
              <a:t>певного</a:t>
            </a:r>
            <a:r>
              <a:rPr lang="ru-RU" sz="2800" b="1" dirty="0"/>
              <a:t> </a:t>
            </a:r>
            <a:r>
              <a:rPr lang="ru-RU" sz="2800" b="1" dirty="0" err="1"/>
              <a:t>розряду</a:t>
            </a:r>
            <a:r>
              <a:rPr lang="ru-RU" sz="2800" b="1" dirty="0"/>
              <a:t> в </a:t>
            </a:r>
            <a:r>
              <a:rPr lang="ru-RU" sz="2800" b="1" dirty="0" err="1"/>
              <a:t>числі</a:t>
            </a:r>
            <a:r>
              <a:rPr lang="ru-RU" sz="2800" b="1" dirty="0"/>
              <a:t> </a:t>
            </a:r>
            <a:r>
              <a:rPr lang="ru-RU" sz="2800" b="1" dirty="0" err="1"/>
              <a:t>немає</a:t>
            </a:r>
            <a:r>
              <a:rPr lang="ru-RU" sz="2800" b="1" dirty="0"/>
              <a:t>, то в </a:t>
            </a:r>
            <a:r>
              <a:rPr lang="ru-RU" sz="2800" b="1" dirty="0" err="1"/>
              <a:t>усній</a:t>
            </a:r>
            <a:r>
              <a:rPr lang="ru-RU" sz="2800" b="1" dirty="0"/>
              <a:t> </a:t>
            </a:r>
            <a:r>
              <a:rPr lang="ru-RU" sz="2800" b="1" dirty="0" err="1"/>
              <a:t>нумерації</a:t>
            </a:r>
            <a:r>
              <a:rPr lang="ru-RU" sz="2800" b="1" dirty="0"/>
              <a:t> їх не називають, а в </a:t>
            </a:r>
            <a:r>
              <a:rPr lang="ru-RU" sz="2800" b="1" dirty="0" err="1"/>
              <a:t>письмовій</a:t>
            </a:r>
            <a:r>
              <a:rPr lang="ru-RU" sz="2800" b="1" dirty="0"/>
              <a:t> </a:t>
            </a:r>
            <a:r>
              <a:rPr lang="ru-RU" sz="2800" b="1" dirty="0" err="1"/>
              <a:t>позначають</a:t>
            </a:r>
            <a:r>
              <a:rPr lang="ru-RU" sz="2800" b="1" dirty="0"/>
              <a:t> нулем.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2851" y="1761811"/>
            <a:ext cx="802378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145 </a:t>
            </a:r>
            <a:r>
              <a:rPr lang="ru-RU" sz="3200" b="1" dirty="0"/>
              <a:t>803, 54 284, 500 201, 3005, 12 000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2851" y="3239294"/>
            <a:ext cx="80425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120 </a:t>
            </a:r>
            <a:r>
              <a:rPr lang="ru-RU" sz="3200" b="1" dirty="0" err="1"/>
              <a:t>тисяч</a:t>
            </a:r>
            <a:r>
              <a:rPr lang="ru-RU" sz="3200" b="1" dirty="0"/>
              <a:t> 340, 245 </a:t>
            </a:r>
            <a:r>
              <a:rPr lang="ru-RU" sz="3200" b="1" dirty="0" err="1" smtClean="0"/>
              <a:t>тисяч</a:t>
            </a:r>
            <a:r>
              <a:rPr lang="ru-RU" sz="3200" b="1" dirty="0" smtClean="0"/>
              <a:t> </a:t>
            </a:r>
            <a:r>
              <a:rPr lang="ru-RU" sz="3200" b="1" dirty="0"/>
              <a:t>70, 300 </a:t>
            </a:r>
            <a:r>
              <a:rPr lang="ru-RU" sz="3200" b="1" dirty="0" err="1"/>
              <a:t>тисяч</a:t>
            </a:r>
            <a:r>
              <a:rPr lang="ru-RU" sz="3200" b="1" dirty="0"/>
              <a:t> 3.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4331" y="5013970"/>
            <a:ext cx="18193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120.340</a:t>
            </a:r>
            <a:r>
              <a:rPr lang="ru-RU" sz="3200" b="1" dirty="0"/>
              <a:t>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63639" y="5013970"/>
            <a:ext cx="17281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245.070</a:t>
            </a:r>
            <a:r>
              <a:rPr lang="ru-RU" sz="3200" b="1" dirty="0"/>
              <a:t>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91831" y="5018161"/>
            <a:ext cx="165618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300.003</a:t>
            </a:r>
            <a:r>
              <a:rPr lang="ru-RU" sz="3200" b="1" dirty="0"/>
              <a:t>. 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10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3168" y="6101202"/>
            <a:ext cx="111031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8671" y="290873"/>
            <a:ext cx="8248474" cy="57606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Прочитайте речення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8671" y="1027940"/>
            <a:ext cx="8424936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>
              <a:buAutoNum type="arabicParenR"/>
            </a:pPr>
            <a:r>
              <a:rPr lang="ru-RU" sz="2800" b="1" dirty="0" err="1" smtClean="0">
                <a:solidFill>
                  <a:srgbClr val="7030A0"/>
                </a:solidFill>
              </a:rPr>
              <a:t>Маса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Землі </a:t>
            </a:r>
            <a:r>
              <a:rPr lang="ru-RU" sz="2800" b="1" dirty="0" err="1">
                <a:solidFill>
                  <a:srgbClr val="7030A0"/>
                </a:solidFill>
              </a:rPr>
              <a:t>менша</a:t>
            </a:r>
            <a:r>
              <a:rPr lang="ru-RU" sz="2800" b="1" dirty="0">
                <a:solidFill>
                  <a:srgbClr val="7030A0"/>
                </a:solidFill>
              </a:rPr>
              <a:t> від </a:t>
            </a:r>
            <a:r>
              <a:rPr lang="ru-RU" sz="2800" b="1" dirty="0" err="1">
                <a:solidFill>
                  <a:srgbClr val="7030A0"/>
                </a:solidFill>
              </a:rPr>
              <a:t>маси</a:t>
            </a:r>
            <a:r>
              <a:rPr lang="ru-RU" sz="2800" b="1" dirty="0">
                <a:solidFill>
                  <a:srgbClr val="7030A0"/>
                </a:solidFill>
              </a:rPr>
              <a:t> Сонця у 329 000 </a:t>
            </a:r>
            <a:r>
              <a:rPr lang="ru-RU" sz="2800" b="1" dirty="0" smtClean="0">
                <a:solidFill>
                  <a:srgbClr val="7030A0"/>
                </a:solidFill>
              </a:rPr>
              <a:t>разів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61950" indent="-361950">
              <a:buAutoNum type="arabicParenR"/>
            </a:pPr>
            <a:r>
              <a:rPr lang="ru-RU" sz="2800" b="1" dirty="0" err="1" smtClean="0">
                <a:solidFill>
                  <a:srgbClr val="7030A0"/>
                </a:solidFill>
              </a:rPr>
              <a:t>Найвища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точка Землі — вершина гори </a:t>
            </a:r>
            <a:r>
              <a:rPr lang="ru-RU" sz="2800" b="1" dirty="0" err="1" smtClean="0">
                <a:solidFill>
                  <a:srgbClr val="7030A0"/>
                </a:solidFill>
              </a:rPr>
              <a:t>Еверест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— </a:t>
            </a:r>
            <a:r>
              <a:rPr lang="ru-RU" sz="2800" b="1" dirty="0" err="1">
                <a:solidFill>
                  <a:srgbClr val="7030A0"/>
                </a:solidFill>
              </a:rPr>
              <a:t>розташована</a:t>
            </a:r>
            <a:r>
              <a:rPr lang="ru-RU" sz="2800" b="1" dirty="0">
                <a:solidFill>
                  <a:srgbClr val="7030A0"/>
                </a:solidFill>
              </a:rPr>
              <a:t> на </a:t>
            </a:r>
            <a:r>
              <a:rPr lang="ru-RU" sz="2800" b="1" dirty="0" err="1">
                <a:solidFill>
                  <a:srgbClr val="7030A0"/>
                </a:solidFill>
              </a:rPr>
              <a:t>висоті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8 848 </a:t>
            </a:r>
            <a:r>
              <a:rPr lang="ru-RU" sz="2800" b="1" dirty="0">
                <a:solidFill>
                  <a:srgbClr val="7030A0"/>
                </a:solidFill>
              </a:rPr>
              <a:t>м над </a:t>
            </a:r>
            <a:r>
              <a:rPr lang="ru-RU" sz="2800" b="1" dirty="0" err="1" smtClean="0">
                <a:solidFill>
                  <a:srgbClr val="7030A0"/>
                </a:solidFill>
              </a:rPr>
              <a:t>рівнем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моря.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361950" indent="-361950">
              <a:buAutoNum type="arabicParenR"/>
            </a:pPr>
            <a:r>
              <a:rPr lang="ru-RU" sz="2800" b="1" dirty="0" err="1" smtClean="0">
                <a:solidFill>
                  <a:srgbClr val="7030A0"/>
                </a:solidFill>
              </a:rPr>
              <a:t>Найнижча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точка на </a:t>
            </a:r>
            <a:r>
              <a:rPr lang="ru-RU" sz="2800" b="1" dirty="0" err="1">
                <a:solidFill>
                  <a:srgbClr val="7030A0"/>
                </a:solidFill>
              </a:rPr>
              <a:t>земній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кулі</a:t>
            </a:r>
            <a:r>
              <a:rPr lang="ru-RU" sz="2800" b="1" dirty="0">
                <a:solidFill>
                  <a:srgbClr val="7030A0"/>
                </a:solidFill>
              </a:rPr>
              <a:t> — </a:t>
            </a:r>
            <a:r>
              <a:rPr lang="ru-RU" sz="2800" b="1" dirty="0" err="1">
                <a:solidFill>
                  <a:srgbClr val="7030A0"/>
                </a:solidFill>
              </a:rPr>
              <a:t>Маріанський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жолоб</a:t>
            </a:r>
            <a:r>
              <a:rPr lang="ru-RU" sz="2800" b="1" dirty="0">
                <a:solidFill>
                  <a:srgbClr val="7030A0"/>
                </a:solidFill>
              </a:rPr>
              <a:t> — </a:t>
            </a:r>
            <a:r>
              <a:rPr lang="ru-RU" sz="2800" b="1" dirty="0" err="1">
                <a:solidFill>
                  <a:srgbClr val="7030A0"/>
                </a:solidFill>
              </a:rPr>
              <a:t>розташована</a:t>
            </a:r>
            <a:r>
              <a:rPr lang="ru-RU" sz="2800" b="1" dirty="0">
                <a:solidFill>
                  <a:srgbClr val="7030A0"/>
                </a:solidFill>
              </a:rPr>
              <a:t> на глибині 11 022 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8672" y="3357786"/>
            <a:ext cx="774761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Зверніть</a:t>
            </a:r>
            <a:r>
              <a:rPr lang="ru-RU" sz="2800" b="1" dirty="0" smtClean="0"/>
              <a:t> </a:t>
            </a:r>
            <a:r>
              <a:rPr lang="ru-RU" sz="2800" b="1" dirty="0"/>
              <a:t>увагу! </a:t>
            </a:r>
            <a:r>
              <a:rPr lang="ru-RU" sz="2800" b="1" dirty="0" smtClean="0"/>
              <a:t>У </a:t>
            </a:r>
            <a:r>
              <a:rPr lang="ru-RU" sz="2800" b="1" dirty="0" err="1"/>
              <a:t>записі</a:t>
            </a:r>
            <a:r>
              <a:rPr lang="ru-RU" sz="2800" b="1" dirty="0"/>
              <a:t> </a:t>
            </a:r>
            <a:r>
              <a:rPr lang="ru-RU" sz="2800" b="1" dirty="0" err="1"/>
              <a:t>багатоцифрових</a:t>
            </a:r>
            <a:r>
              <a:rPr lang="ru-RU" sz="2800" b="1" dirty="0"/>
              <a:t> чисел кожний клас </a:t>
            </a:r>
            <a:r>
              <a:rPr lang="ru-RU" sz="2800" b="1" dirty="0" err="1"/>
              <a:t>відділяють</a:t>
            </a:r>
            <a:r>
              <a:rPr lang="ru-RU" sz="2800" b="1" dirty="0"/>
              <a:t> невеликим </a:t>
            </a:r>
            <a:r>
              <a:rPr lang="ru-RU" sz="2800" b="1" dirty="0" err="1" smtClean="0"/>
              <a:t>проміжком</a:t>
            </a:r>
            <a:r>
              <a:rPr lang="ru-RU" sz="2800" b="1" dirty="0" smtClean="0"/>
              <a:t> (або </a:t>
            </a:r>
            <a:r>
              <a:rPr lang="ru-RU" sz="2800" b="1" dirty="0" err="1" smtClean="0"/>
              <a:t>крапкою</a:t>
            </a:r>
            <a:r>
              <a:rPr lang="ru-RU" sz="2800" b="1" dirty="0" smtClean="0"/>
              <a:t>).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2128" y="5458675"/>
            <a:ext cx="12691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8.848.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6406" y="5461913"/>
            <a:ext cx="144016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11.022,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86919" y="5461913"/>
            <a:ext cx="167859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329.000,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2950" y="4941962"/>
            <a:ext cx="502707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числа в порядку </a:t>
            </a:r>
            <a:r>
              <a:rPr lang="ru-RU" sz="2400" b="1" dirty="0" err="1" smtClean="0">
                <a:solidFill>
                  <a:srgbClr val="7030A0"/>
                </a:solidFill>
              </a:rPr>
              <a:t>спадання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Еверест — Вікіпеді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1" y="4231057"/>
            <a:ext cx="3864056" cy="234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Что скрывает Марианская впад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607" y="258853"/>
            <a:ext cx="2542630" cy="34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48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3168" y="6101202"/>
            <a:ext cx="154235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№326-327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04497" y="515108"/>
            <a:ext cx="7973873" cy="57606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Запишіть числа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2208" y="2997746"/>
            <a:ext cx="8166165" cy="304698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err="1" smtClean="0"/>
              <a:t>Двісті</a:t>
            </a:r>
            <a:r>
              <a:rPr lang="ru-RU" sz="3200" b="1" dirty="0" smtClean="0"/>
              <a:t> </a:t>
            </a:r>
            <a:r>
              <a:rPr lang="ru-RU" sz="3200" b="1" dirty="0" err="1"/>
              <a:t>двадцять</a:t>
            </a:r>
            <a:r>
              <a:rPr lang="ru-RU" sz="3200" b="1" dirty="0"/>
              <a:t> </a:t>
            </a:r>
            <a:r>
              <a:rPr lang="ru-RU" sz="3200" b="1" dirty="0" err="1"/>
              <a:t>одиниць</a:t>
            </a:r>
            <a:r>
              <a:rPr lang="ru-RU" sz="3200" b="1" dirty="0"/>
              <a:t> класу </a:t>
            </a:r>
            <a:r>
              <a:rPr lang="ru-RU" sz="3200" b="1" dirty="0" err="1"/>
              <a:t>тисяч</a:t>
            </a:r>
            <a:r>
              <a:rPr lang="ru-RU" sz="3200" b="1" dirty="0"/>
              <a:t> і </a:t>
            </a:r>
            <a:r>
              <a:rPr lang="ru-RU" sz="3200" b="1" dirty="0" err="1"/>
              <a:t>п’ятнадцять</a:t>
            </a:r>
            <a:r>
              <a:rPr lang="ru-RU" sz="3200" b="1" dirty="0"/>
              <a:t> </a:t>
            </a:r>
            <a:r>
              <a:rPr lang="ru-RU" sz="3200" b="1" dirty="0" err="1"/>
              <a:t>одиниць</a:t>
            </a:r>
            <a:r>
              <a:rPr lang="ru-RU" sz="3200" b="1" dirty="0"/>
              <a:t> класу </a:t>
            </a:r>
            <a:r>
              <a:rPr lang="ru-RU" sz="3200" b="1" dirty="0" err="1"/>
              <a:t>одиниць</a:t>
            </a:r>
            <a:r>
              <a:rPr lang="ru-RU" sz="3200" b="1" dirty="0"/>
              <a:t>; </a:t>
            </a:r>
            <a:endParaRPr lang="ru-RU" sz="32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err="1" smtClean="0"/>
              <a:t>дев’ять</a:t>
            </a:r>
            <a:r>
              <a:rPr lang="ru-RU" sz="3200" b="1" dirty="0" smtClean="0"/>
              <a:t> </a:t>
            </a:r>
            <a:r>
              <a:rPr lang="ru-RU" sz="3200" b="1" dirty="0" err="1"/>
              <a:t>одиниць</a:t>
            </a:r>
            <a:r>
              <a:rPr lang="ru-RU" sz="3200" b="1" dirty="0"/>
              <a:t> класу </a:t>
            </a:r>
            <a:r>
              <a:rPr lang="ru-RU" sz="3200" b="1" dirty="0" err="1"/>
              <a:t>тисяч</a:t>
            </a:r>
            <a:r>
              <a:rPr lang="ru-RU" sz="3200" b="1" dirty="0"/>
              <a:t> і сто </a:t>
            </a:r>
            <a:r>
              <a:rPr lang="ru-RU" sz="3200" b="1" dirty="0" err="1" smtClean="0"/>
              <a:t>одиниць</a:t>
            </a:r>
            <a:r>
              <a:rPr lang="ru-RU" sz="3200" b="1" dirty="0" smtClean="0"/>
              <a:t> </a:t>
            </a:r>
            <a:r>
              <a:rPr lang="ru-RU" sz="3200" b="1" dirty="0"/>
              <a:t>класу </a:t>
            </a:r>
            <a:r>
              <a:rPr lang="ru-RU" sz="3200" b="1" dirty="0" err="1"/>
              <a:t>одиниць</a:t>
            </a:r>
            <a:r>
              <a:rPr lang="ru-RU" sz="3200" b="1" dirty="0"/>
              <a:t>; </a:t>
            </a:r>
            <a:endParaRPr lang="ru-RU" sz="32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err="1" smtClean="0"/>
              <a:t>п’ятсот</a:t>
            </a:r>
            <a:r>
              <a:rPr lang="ru-RU" sz="3200" b="1" dirty="0" smtClean="0"/>
              <a:t> </a:t>
            </a:r>
            <a:r>
              <a:rPr lang="ru-RU" sz="3200" b="1" dirty="0"/>
              <a:t>три </a:t>
            </a:r>
            <a:r>
              <a:rPr lang="ru-RU" sz="3200" b="1" dirty="0" err="1"/>
              <a:t>одиниці</a:t>
            </a:r>
            <a:r>
              <a:rPr lang="ru-RU" sz="3200" b="1" dirty="0"/>
              <a:t> класу </a:t>
            </a:r>
            <a:r>
              <a:rPr lang="ru-RU" sz="3200" b="1" dirty="0" err="1"/>
              <a:t>тисяч</a:t>
            </a:r>
            <a:r>
              <a:rPr lang="ru-RU" sz="3200" b="1" dirty="0"/>
              <a:t> і </a:t>
            </a:r>
            <a:r>
              <a:rPr lang="ru-RU" sz="3200" b="1" dirty="0" err="1"/>
              <a:t>двадцять</a:t>
            </a:r>
            <a:r>
              <a:rPr lang="ru-RU" sz="3200" b="1" dirty="0"/>
              <a:t> п’ять </a:t>
            </a:r>
            <a:r>
              <a:rPr lang="ru-RU" sz="3200" b="1" dirty="0" err="1"/>
              <a:t>одиниць</a:t>
            </a:r>
            <a:r>
              <a:rPr lang="ru-RU" sz="3200" b="1" dirty="0"/>
              <a:t> класу </a:t>
            </a:r>
            <a:r>
              <a:rPr lang="ru-RU" sz="3200" b="1" dirty="0" err="1"/>
              <a:t>одиниць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53257" y="1274397"/>
            <a:ext cx="17251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17.305,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53257" y="1802077"/>
            <a:ext cx="17251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102.021,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79003" y="2386852"/>
            <a:ext cx="169936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500.011,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946" y="1269554"/>
            <a:ext cx="624917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err="1" smtClean="0">
                <a:solidFill>
                  <a:schemeClr val="bg1"/>
                </a:solidFill>
              </a:rPr>
              <a:t>Сімнадцять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тисяч</a:t>
            </a:r>
            <a:r>
              <a:rPr lang="ru-RU" sz="3200" b="1" dirty="0">
                <a:solidFill>
                  <a:schemeClr val="bg1"/>
                </a:solidFill>
              </a:rPr>
              <a:t> триста </a:t>
            </a:r>
            <a:r>
              <a:rPr lang="ru-RU" sz="3200" b="1" dirty="0" smtClean="0">
                <a:solidFill>
                  <a:schemeClr val="bg1"/>
                </a:solidFill>
              </a:rPr>
              <a:t>п’ять;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smtClean="0">
                <a:solidFill>
                  <a:schemeClr val="bg1"/>
                </a:solidFill>
              </a:rPr>
              <a:t>сто </a:t>
            </a:r>
            <a:r>
              <a:rPr lang="ru-RU" sz="3200" b="1" dirty="0">
                <a:solidFill>
                  <a:schemeClr val="bg1"/>
                </a:solidFill>
              </a:rPr>
              <a:t>дві тисячі </a:t>
            </a:r>
            <a:r>
              <a:rPr lang="ru-RU" sz="3200" b="1" dirty="0" err="1">
                <a:solidFill>
                  <a:schemeClr val="bg1"/>
                </a:solidFill>
              </a:rPr>
              <a:t>двадцять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один;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err="1" smtClean="0">
                <a:solidFill>
                  <a:schemeClr val="bg1"/>
                </a:solidFill>
              </a:rPr>
              <a:t>п’ятсот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тисяч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одинадцять</a:t>
            </a:r>
            <a:r>
              <a:rPr lang="ru-RU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678371" y="3234354"/>
            <a:ext cx="1733757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220. 015,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78370" y="4365898"/>
            <a:ext cx="1733757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9.100,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678372" y="5459959"/>
            <a:ext cx="1733756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503.025.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2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431" y="360988"/>
            <a:ext cx="1984082" cy="268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881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3168" y="6101202"/>
            <a:ext cx="118231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35447" y="434233"/>
            <a:ext cx="1051316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/>
              <a:t>Знайдіть</a:t>
            </a:r>
            <a:r>
              <a:rPr lang="ru-RU" sz="4000" b="1" dirty="0"/>
              <a:t> значення </a:t>
            </a:r>
            <a:r>
              <a:rPr lang="ru-RU" sz="4000" b="1" dirty="0" err="1" smtClean="0"/>
              <a:t>виразу</a:t>
            </a:r>
            <a:r>
              <a:rPr lang="ru-RU" sz="4000" b="1" dirty="0"/>
              <a:t> (с + 200) : </a:t>
            </a:r>
            <a:r>
              <a:rPr lang="ru-RU" sz="4000" b="1" dirty="0" smtClean="0"/>
              <a:t>100 </a:t>
            </a:r>
            <a:endParaRPr lang="ru-RU" sz="4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35447" y="1341562"/>
            <a:ext cx="1051316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Якщо </a:t>
            </a:r>
            <a:r>
              <a:rPr lang="ru-RU" sz="3600" b="1" dirty="0"/>
              <a:t>с = 300, </a:t>
            </a:r>
            <a:r>
              <a:rPr lang="ru-RU" sz="3600" b="1" dirty="0" smtClean="0"/>
              <a:t>то (с </a:t>
            </a:r>
            <a:r>
              <a:rPr lang="ru-RU" sz="3600" b="1" dirty="0"/>
              <a:t>+ 200) : </a:t>
            </a:r>
            <a:r>
              <a:rPr lang="ru-RU" sz="3600" b="1" dirty="0" smtClean="0"/>
              <a:t>100 =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5447" y="2597108"/>
            <a:ext cx="1052679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Якщо с </a:t>
            </a:r>
            <a:r>
              <a:rPr lang="ru-RU" sz="3600" b="1" dirty="0"/>
              <a:t>= 500, </a:t>
            </a:r>
            <a:r>
              <a:rPr lang="ru-RU" sz="3600" b="1" dirty="0" smtClean="0"/>
              <a:t>то (с </a:t>
            </a:r>
            <a:r>
              <a:rPr lang="ru-RU" sz="3600" b="1" dirty="0"/>
              <a:t>+ 200) : </a:t>
            </a:r>
            <a:r>
              <a:rPr lang="ru-RU" sz="3600" b="1" dirty="0" smtClean="0"/>
              <a:t>100 =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5447" y="3798476"/>
            <a:ext cx="1051316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Якщо с </a:t>
            </a:r>
            <a:r>
              <a:rPr lang="ru-RU" sz="3600" b="1" dirty="0"/>
              <a:t>= 800, </a:t>
            </a:r>
            <a:r>
              <a:rPr lang="ru-RU" sz="3600" b="1" dirty="0" smtClean="0"/>
              <a:t>то (с </a:t>
            </a:r>
            <a:r>
              <a:rPr lang="ru-RU" sz="3600" b="1" dirty="0"/>
              <a:t>+ 200) : </a:t>
            </a:r>
            <a:r>
              <a:rPr lang="ru-RU" sz="3600" b="1" dirty="0" smtClean="0"/>
              <a:t>100 = </a:t>
            </a:r>
            <a:endParaRPr lang="ru-RU" sz="3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28135" y="1341562"/>
            <a:ext cx="367240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(300 + 200) : 100 =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00543" y="1341562"/>
            <a:ext cx="509300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5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24138" y="2597107"/>
            <a:ext cx="367240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(500 + 200) : 100 =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859614" y="2597108"/>
            <a:ext cx="509300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7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00143" y="3811971"/>
            <a:ext cx="367240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(800 + 200) : 100 =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577845" y="3798476"/>
            <a:ext cx="770770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10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17" name="Picture 2" descr="D:\Картинки до тестів\Емоції Листя\загрузка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90"/>
          <a:stretch/>
        </p:blipFill>
        <p:spPr bwMode="auto">
          <a:xfrm>
            <a:off x="10014644" y="4581922"/>
            <a:ext cx="1331990" cy="173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549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831959" y="3021110"/>
            <a:ext cx="1042856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На </a:t>
            </a:r>
            <a:r>
              <a:rPr lang="ru-RU" sz="3200" b="1" dirty="0" err="1" smtClean="0"/>
              <a:t>ділянці</a:t>
            </a:r>
            <a:r>
              <a:rPr lang="ru-RU" sz="3200" b="1" dirty="0" smtClean="0"/>
              <a:t> лісу росте 78 беріз, а </a:t>
            </a:r>
            <a:r>
              <a:rPr lang="ru-RU" sz="3200" b="1" dirty="0" err="1" smtClean="0"/>
              <a:t>осик</a:t>
            </a:r>
            <a:r>
              <a:rPr lang="ru-RU" sz="3200" b="1" dirty="0" smtClean="0"/>
              <a:t> — на х більше. Скільки </a:t>
            </a:r>
            <a:r>
              <a:rPr lang="ru-RU" sz="3200" b="1" dirty="0" err="1" smtClean="0"/>
              <a:t>осик</a:t>
            </a:r>
            <a:r>
              <a:rPr lang="ru-RU" sz="3200" b="1" dirty="0" smtClean="0"/>
              <a:t> росте на </a:t>
            </a:r>
            <a:r>
              <a:rPr lang="ru-RU" sz="3200" b="1" dirty="0" err="1" smtClean="0"/>
              <a:t>ділянці</a:t>
            </a:r>
            <a:r>
              <a:rPr lang="ru-RU" sz="3200" b="1" dirty="0" smtClean="0"/>
              <a:t>? </a:t>
            </a:r>
          </a:p>
          <a:p>
            <a:r>
              <a:rPr lang="ru-RU" sz="3200" b="1" dirty="0" smtClean="0"/>
              <a:t>Скільки всього беріз та </a:t>
            </a:r>
            <a:r>
              <a:rPr lang="ru-RU" sz="3200" b="1" dirty="0" err="1" smtClean="0"/>
              <a:t>осик</a:t>
            </a:r>
            <a:r>
              <a:rPr lang="ru-RU" sz="3200" b="1" dirty="0" smtClean="0"/>
              <a:t> росте на </a:t>
            </a:r>
            <a:r>
              <a:rPr lang="ru-RU" sz="3200" b="1" dirty="0" err="1" smtClean="0"/>
              <a:t>ділянці</a:t>
            </a:r>
            <a:r>
              <a:rPr lang="ru-RU" sz="3200" b="1" dirty="0" smtClean="0"/>
              <a:t>? </a:t>
            </a:r>
            <a:endParaRPr lang="ru-RU" sz="3200" b="1" dirty="0"/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893" y="1079659"/>
            <a:ext cx="1709714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7" y="405458"/>
            <a:ext cx="10412489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Розв’яжіть задачу </a:t>
            </a:r>
            <a:r>
              <a:rPr lang="ru-RU" sz="3600" b="1" dirty="0" err="1" smtClean="0"/>
              <a:t>виразом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усно</a:t>
            </a:r>
            <a:r>
              <a:rPr lang="ru-RU" sz="3600" b="1" dirty="0" smtClean="0"/>
              <a:t>)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9548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№329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7" y="1079659"/>
            <a:ext cx="803622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3200" b="1" dirty="0" smtClean="0"/>
              <a:t>На </a:t>
            </a:r>
            <a:r>
              <a:rPr lang="ru-RU" sz="3200" b="1" dirty="0" err="1"/>
              <a:t>ділянці</a:t>
            </a:r>
            <a:r>
              <a:rPr lang="ru-RU" sz="3200" b="1" dirty="0"/>
              <a:t> лісу росте </a:t>
            </a:r>
            <a:r>
              <a:rPr lang="ru-RU" sz="3200" b="1" dirty="0">
                <a:solidFill>
                  <a:srgbClr val="FFFF00"/>
                </a:solidFill>
              </a:rPr>
              <a:t>145</a:t>
            </a:r>
            <a:r>
              <a:rPr lang="ru-RU" sz="3200" b="1" dirty="0"/>
              <a:t> </a:t>
            </a:r>
            <a:r>
              <a:rPr lang="ru-RU" sz="3200" b="1" dirty="0" err="1"/>
              <a:t>кленів</a:t>
            </a:r>
            <a:r>
              <a:rPr lang="ru-RU" sz="3200" b="1" dirty="0"/>
              <a:t> і </a:t>
            </a:r>
            <a:r>
              <a:rPr lang="ru-RU" sz="3200" b="1" dirty="0">
                <a:solidFill>
                  <a:srgbClr val="FFFF00"/>
                </a:solidFill>
              </a:rPr>
              <a:t>с </a:t>
            </a:r>
            <a:r>
              <a:rPr lang="ru-RU" sz="3200" b="1" dirty="0" err="1"/>
              <a:t>дубів</a:t>
            </a:r>
            <a:r>
              <a:rPr lang="ru-RU" sz="3200" b="1" dirty="0"/>
              <a:t>. </a:t>
            </a:r>
            <a:endParaRPr lang="ru-RU" sz="3200" b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1555527" y="1773610"/>
            <a:ext cx="691625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Поясніть, </a:t>
            </a:r>
            <a:r>
              <a:rPr lang="ru-RU" sz="3200" b="1" dirty="0"/>
              <a:t>що означає кожний </a:t>
            </a:r>
            <a:r>
              <a:rPr lang="ru-RU" sz="3200" b="1" dirty="0" err="1"/>
              <a:t>вираз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145 </a:t>
            </a:r>
            <a:r>
              <a:rPr lang="ru-RU" sz="3200" b="1" dirty="0"/>
              <a:t>+ с </a:t>
            </a:r>
            <a:r>
              <a:rPr lang="ru-RU" sz="3200" b="1" dirty="0" smtClean="0"/>
              <a:t>       </a:t>
            </a:r>
            <a:r>
              <a:rPr lang="ru-RU" sz="3200" b="1" dirty="0" err="1" smtClean="0"/>
              <a:t>с</a:t>
            </a:r>
            <a:r>
              <a:rPr lang="ru-RU" sz="3200" b="1" dirty="0" smtClean="0"/>
              <a:t> </a:t>
            </a:r>
            <a:r>
              <a:rPr lang="ru-RU" sz="3200" b="1" dirty="0"/>
              <a:t>– 145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1959" y="4797946"/>
            <a:ext cx="1038033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800" b="1" dirty="0" err="1">
                <a:solidFill>
                  <a:srgbClr val="7030A0"/>
                </a:solidFill>
              </a:rPr>
              <a:t>вираз</a:t>
            </a:r>
            <a:r>
              <a:rPr lang="ru-RU" sz="2800" b="1" dirty="0">
                <a:solidFill>
                  <a:srgbClr val="7030A0"/>
                </a:solidFill>
              </a:rPr>
              <a:t> для </a:t>
            </a:r>
            <a:r>
              <a:rPr lang="ru-RU" sz="2800" b="1" dirty="0" err="1">
                <a:solidFill>
                  <a:srgbClr val="7030A0"/>
                </a:solidFill>
              </a:rPr>
              <a:t>знаходження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відповіді</a:t>
            </a:r>
            <a:r>
              <a:rPr lang="ru-RU" sz="2800" b="1" dirty="0">
                <a:solidFill>
                  <a:srgbClr val="7030A0"/>
                </a:solidFill>
              </a:rPr>
              <a:t> на кожне запитання.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52071" y="3513552"/>
            <a:ext cx="151565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78 </a:t>
            </a:r>
            <a:r>
              <a:rPr lang="ru-RU" sz="3200" b="1" dirty="0"/>
              <a:t>+ </a:t>
            </a:r>
            <a:r>
              <a:rPr lang="ru-RU" sz="3200" b="1" dirty="0" smtClean="0"/>
              <a:t>х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124059" y="4005995"/>
            <a:ext cx="20882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78 + 78 </a:t>
            </a:r>
            <a:r>
              <a:rPr lang="ru-RU" sz="3200" b="1" dirty="0"/>
              <a:t>+ </a:t>
            </a:r>
            <a:r>
              <a:rPr lang="ru-RU" sz="3200" b="1" dirty="0" smtClean="0"/>
              <a:t>х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7145553" y="4602751"/>
            <a:ext cx="434978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120 + 178 + 240=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6844" y="333450"/>
            <a:ext cx="781224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9548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№330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9205" y="1079659"/>
            <a:ext cx="778131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У </a:t>
            </a:r>
            <a:r>
              <a:rPr lang="ru-RU" sz="3200" b="1" dirty="0" err="1"/>
              <a:t>магазині</a:t>
            </a:r>
            <a:r>
              <a:rPr lang="ru-RU" sz="3200" b="1" dirty="0"/>
              <a:t> є </a:t>
            </a:r>
            <a:r>
              <a:rPr lang="ru-RU" sz="3200" b="1" dirty="0">
                <a:solidFill>
                  <a:srgbClr val="FFFF00"/>
                </a:solidFill>
              </a:rPr>
              <a:t>х</a:t>
            </a:r>
            <a:r>
              <a:rPr lang="ru-RU" sz="3200" b="1" dirty="0"/>
              <a:t> кг слив, </a:t>
            </a:r>
            <a:r>
              <a:rPr lang="ru-RU" sz="3200" b="1" dirty="0">
                <a:solidFill>
                  <a:srgbClr val="FFFF00"/>
                </a:solidFill>
              </a:rPr>
              <a:t>b</a:t>
            </a:r>
            <a:r>
              <a:rPr lang="ru-RU" sz="3200" b="1" dirty="0"/>
              <a:t> кг груш, а </a:t>
            </a:r>
            <a:r>
              <a:rPr lang="ru-RU" sz="3200" b="1" dirty="0" err="1"/>
              <a:t>яблук</a:t>
            </a:r>
            <a:r>
              <a:rPr lang="ru-RU" sz="3200" b="1" dirty="0"/>
              <a:t> — на 240 кг більше, </a:t>
            </a:r>
            <a:r>
              <a:rPr lang="ru-RU" sz="3200" b="1" dirty="0" err="1"/>
              <a:t>ніж</a:t>
            </a:r>
            <a:r>
              <a:rPr lang="ru-RU" sz="3200" b="1" dirty="0"/>
              <a:t> слив і груш разом. Скільки кілограмів </a:t>
            </a:r>
            <a:r>
              <a:rPr lang="ru-RU" sz="3200" b="1" dirty="0" err="1"/>
              <a:t>яблук</a:t>
            </a:r>
            <a:r>
              <a:rPr lang="ru-RU" sz="3200" b="1" dirty="0"/>
              <a:t> є в </a:t>
            </a:r>
            <a:r>
              <a:rPr lang="ru-RU" sz="3200" b="1" dirty="0" err="1"/>
              <a:t>магазині</a:t>
            </a:r>
            <a:r>
              <a:rPr lang="ru-RU" sz="3200" b="1" dirty="0"/>
              <a:t>?</a:t>
            </a:r>
            <a:endParaRPr lang="ru-RU" sz="3200" b="1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895741" y="5487711"/>
            <a:ext cx="217195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67695" y="5457448"/>
            <a:ext cx="47709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538 кг </a:t>
            </a:r>
            <a:r>
              <a:rPr lang="ru-RU" sz="3200" b="1" dirty="0" err="1" smtClean="0"/>
              <a:t>яблук</a:t>
            </a:r>
            <a:r>
              <a:rPr lang="ru-RU" sz="3200" b="1" dirty="0" smtClean="0"/>
              <a:t> є в </a:t>
            </a:r>
            <a:r>
              <a:rPr lang="ru-RU" sz="3200" b="1" dirty="0" err="1" smtClean="0"/>
              <a:t>магазині</a:t>
            </a:r>
            <a:r>
              <a:rPr lang="ru-RU" sz="3200" b="1" dirty="0" smtClean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6844" y="2781722"/>
            <a:ext cx="829333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800" b="1" dirty="0" err="1" smtClean="0">
                <a:solidFill>
                  <a:srgbClr val="7030A0"/>
                </a:solidFill>
              </a:rPr>
              <a:t>вираз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до задачі та </a:t>
            </a:r>
            <a:r>
              <a:rPr lang="ru-RU" sz="28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його </a:t>
            </a:r>
            <a:r>
              <a:rPr lang="ru-RU" sz="2800" b="1" dirty="0" smtClean="0">
                <a:solidFill>
                  <a:srgbClr val="7030A0"/>
                </a:solidFill>
              </a:rPr>
              <a:t>значення</a:t>
            </a:r>
            <a:r>
              <a:rPr lang="ru-RU" sz="2800" b="1" dirty="0">
                <a:solidFill>
                  <a:srgbClr val="7030A0"/>
                </a:solidFill>
              </a:rPr>
              <a:t>, якщо х = 120, b = 178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28924" y="3809134"/>
            <a:ext cx="3650940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С – </a:t>
            </a:r>
            <a:r>
              <a:rPr lang="uk-UA" sz="3200" b="1" dirty="0" smtClean="0">
                <a:solidFill>
                  <a:srgbClr val="FFFF00"/>
                </a:solidFill>
              </a:rPr>
              <a:t>Х</a:t>
            </a:r>
            <a:r>
              <a:rPr lang="uk-UA" sz="3200" b="1" dirty="0" smtClean="0">
                <a:solidFill>
                  <a:schemeClr val="bg1"/>
                </a:solidFill>
              </a:rPr>
              <a:t> кг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Г </a:t>
            </a:r>
            <a:r>
              <a:rPr lang="uk-UA" sz="3200" b="1" dirty="0">
                <a:solidFill>
                  <a:schemeClr val="bg1"/>
                </a:solidFill>
              </a:rPr>
              <a:t>– </a:t>
            </a:r>
            <a:r>
              <a:rPr lang="uk-UA" sz="3200" b="1" dirty="0" smtClean="0">
                <a:solidFill>
                  <a:srgbClr val="FFFF00"/>
                </a:solidFill>
              </a:rPr>
              <a:t>В</a:t>
            </a:r>
            <a:r>
              <a:rPr lang="uk-UA" sz="3200" b="1" dirty="0" smtClean="0">
                <a:solidFill>
                  <a:schemeClr val="bg1"/>
                </a:solidFill>
              </a:rPr>
              <a:t> кг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Я – ?кг, на 240кг &gt;</a:t>
            </a: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2284569" y="3929027"/>
            <a:ext cx="266865" cy="765523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798843" y="3809134"/>
            <a:ext cx="309446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Х = 120,  В = 178</a:t>
            </a:r>
            <a:endParaRPr lang="ru-RU" sz="28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9986119" y="4587956"/>
            <a:ext cx="151487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538(кг)</a:t>
            </a:r>
            <a:endParaRPr lang="ru-RU" sz="2800" dirty="0">
              <a:solidFill>
                <a:srgbClr val="FFFF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4291831" y="4311788"/>
            <a:ext cx="0" cy="80773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779663" y="4332354"/>
            <a:ext cx="1512168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763044" y="4624742"/>
            <a:ext cx="23762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Х + В + 240 =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11" y="549474"/>
            <a:ext cx="3149768" cy="2099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874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4" grpId="0" animBg="1"/>
      <p:bldP spid="25" grpId="0" animBg="1"/>
      <p:bldP spid="30" grpId="0" animBg="1"/>
      <p:bldP spid="33" grpId="0" animBg="1"/>
      <p:bldP spid="34" grpId="0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Ст.63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1014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83719" y="374697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050" name="Picture 2" descr="D:\4 клас\03 МАТЕМАТИКА\1 Листопад\2 Нумерація чисел у межах мільйона\2026-10-11_2030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63" y="1144701"/>
            <a:ext cx="8518508" cy="206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69706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3634" y="4625314"/>
            <a:ext cx="217008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1658" y="4625313"/>
            <a:ext cx="1918039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24078" y="4625314"/>
            <a:ext cx="2247579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Відчуваю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задоволення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6" y="2084457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6" y="2092473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8" y="2084457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2" y="2092472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08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15292</TotalTime>
  <Words>916</Words>
  <Application>Microsoft Office PowerPoint</Application>
  <PresentationFormat>Произвольный</PresentationFormat>
  <Paragraphs>163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1199</cp:revision>
  <dcterms:created xsi:type="dcterms:W3CDTF">2025-08-27T14:01:18Z</dcterms:created>
  <dcterms:modified xsi:type="dcterms:W3CDTF">2026-10-14T07:56:52Z</dcterms:modified>
</cp:coreProperties>
</file>