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5"/>
  </p:notesMasterIdLst>
  <p:sldIdLst>
    <p:sldId id="282" r:id="rId2"/>
    <p:sldId id="918" r:id="rId3"/>
    <p:sldId id="904" r:id="rId4"/>
    <p:sldId id="286" r:id="rId5"/>
    <p:sldId id="828" r:id="rId6"/>
    <p:sldId id="901" r:id="rId7"/>
    <p:sldId id="897" r:id="rId8"/>
    <p:sldId id="915" r:id="rId9"/>
    <p:sldId id="879" r:id="rId10"/>
    <p:sldId id="905" r:id="rId11"/>
    <p:sldId id="922" r:id="rId12"/>
    <p:sldId id="917" r:id="rId13"/>
    <p:sldId id="919" r:id="rId14"/>
  </p:sldIdLst>
  <p:sldSz cx="12184063" cy="6859588"/>
  <p:notesSz cx="6858000" cy="9144000"/>
  <p:defaultTextStyle>
    <a:defPPr>
      <a:defRPr lang="ru-RU"/>
    </a:defPPr>
    <a:lvl1pPr marL="0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352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704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056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408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6760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8114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49465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0817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3C63B972-18A9-4008-81B7-F9F6ED7A9182}">
          <p14:sldIdLst>
            <p14:sldId id="282"/>
            <p14:sldId id="918"/>
            <p14:sldId id="904"/>
            <p14:sldId id="286"/>
            <p14:sldId id="828"/>
            <p14:sldId id="901"/>
            <p14:sldId id="897"/>
            <p14:sldId id="915"/>
            <p14:sldId id="879"/>
            <p14:sldId id="905"/>
            <p14:sldId id="922"/>
            <p14:sldId id="917"/>
            <p14:sldId id="919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7695" autoAdjust="0"/>
  </p:normalViewPr>
  <p:slideViewPr>
    <p:cSldViewPr>
      <p:cViewPr>
        <p:scale>
          <a:sx n="90" d="100"/>
          <a:sy n="90" d="100"/>
        </p:scale>
        <p:origin x="-462" y="-72"/>
      </p:cViewPr>
      <p:guideLst>
        <p:guide orient="horz" pos="2161"/>
        <p:guide pos="38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9AA968-9F58-4A6E-B11C-582CA574AD65}" type="doc">
      <dgm:prSet loTypeId="urn:microsoft.com/office/officeart/2005/8/layout/hList6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17FCBCD0-5166-44EF-A995-697AB50FC98B}">
      <dgm:prSet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ЧИТАННЯ ТА ЗАПИС БАГАТОЦИ-ФРОВИХ ЧИСЕЛ</a:t>
          </a:r>
          <a:endParaRPr lang="ru-RU" sz="2800" b="1" dirty="0">
            <a:solidFill>
              <a:schemeClr val="bg1"/>
            </a:solidFill>
          </a:endParaRPr>
        </a:p>
      </dgm:t>
    </dgm:pt>
    <dgm:pt modelId="{5DA8E561-7845-4F5E-8BAA-7476E17DE152}" type="parTrans" cxnId="{61173E0E-C7CE-4D50-8A41-FB11AB1EF1A9}">
      <dgm:prSet/>
      <dgm:spPr/>
      <dgm:t>
        <a:bodyPr/>
        <a:lstStyle/>
        <a:p>
          <a:endParaRPr lang="ru-RU"/>
        </a:p>
      </dgm:t>
    </dgm:pt>
    <dgm:pt modelId="{51DA5559-1D76-4E84-9E22-8C1484394DD0}" type="sibTrans" cxnId="{61173E0E-C7CE-4D50-8A41-FB11AB1EF1A9}">
      <dgm:prSet/>
      <dgm:spPr/>
      <dgm:t>
        <a:bodyPr/>
        <a:lstStyle/>
        <a:p>
          <a:endParaRPr lang="ru-RU"/>
        </a:p>
      </dgm:t>
    </dgm:pt>
    <dgm:pt modelId="{BC7931E8-86A7-44AD-A246-C659A84EF1D0}">
      <dgm:prSet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РОЗВ’ЯЗУВА-ННЯ ТА ПОРІВНЯННЯ ЗАДАЧ</a:t>
          </a:r>
          <a:endParaRPr lang="uk-UA" sz="2800" b="1" dirty="0">
            <a:solidFill>
              <a:schemeClr val="bg1"/>
            </a:solidFill>
          </a:endParaRPr>
        </a:p>
      </dgm:t>
    </dgm:pt>
    <dgm:pt modelId="{F78F4AAA-2F15-475F-922E-F959D1C7547E}" type="parTrans" cxnId="{1256F933-2110-4277-86C1-A231C153A6C9}">
      <dgm:prSet/>
      <dgm:spPr/>
      <dgm:t>
        <a:bodyPr/>
        <a:lstStyle/>
        <a:p>
          <a:endParaRPr lang="ru-RU"/>
        </a:p>
      </dgm:t>
    </dgm:pt>
    <dgm:pt modelId="{46BA457C-7EE8-4DE0-8B1E-DA724D446462}" type="sibTrans" cxnId="{1256F933-2110-4277-86C1-A231C153A6C9}">
      <dgm:prSet/>
      <dgm:spPr/>
      <dgm:t>
        <a:bodyPr/>
        <a:lstStyle/>
        <a:p>
          <a:endParaRPr lang="ru-RU"/>
        </a:p>
      </dgm:t>
    </dgm:pt>
    <dgm:pt modelId="{6115EC9A-5D0A-49BC-89B0-C823DAA39B65}">
      <dgm:prSet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РОБОТА З РІВНЯННЯМИ</a:t>
          </a:r>
          <a:endParaRPr lang="ru-RU" sz="2800" b="1" dirty="0">
            <a:solidFill>
              <a:schemeClr val="bg1"/>
            </a:solidFill>
          </a:endParaRPr>
        </a:p>
      </dgm:t>
    </dgm:pt>
    <dgm:pt modelId="{A4FE801B-8756-4E15-A4D7-1BF852671781}" type="parTrans" cxnId="{AE6A85AA-C1E7-4CC6-AD76-7491E08E3E96}">
      <dgm:prSet/>
      <dgm:spPr/>
      <dgm:t>
        <a:bodyPr/>
        <a:lstStyle/>
        <a:p>
          <a:endParaRPr lang="ru-RU"/>
        </a:p>
      </dgm:t>
    </dgm:pt>
    <dgm:pt modelId="{626858F5-C7D4-4A07-AB22-3CCF0B1FAB8F}" type="sibTrans" cxnId="{AE6A85AA-C1E7-4CC6-AD76-7491E08E3E96}">
      <dgm:prSet/>
      <dgm:spPr/>
      <dgm:t>
        <a:bodyPr/>
        <a:lstStyle/>
        <a:p>
          <a:endParaRPr lang="ru-RU"/>
        </a:p>
      </dgm:t>
    </dgm:pt>
    <dgm:pt modelId="{B8BDD424-9492-4512-80FF-938BF7CFE1AC}">
      <dgm:prSet custT="1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ОБЧИСЛЕННЯ ВИРАЗІВ</a:t>
          </a:r>
          <a:endParaRPr lang="en-US" sz="2800" b="1" dirty="0" smtClean="0"/>
        </a:p>
      </dgm:t>
    </dgm:pt>
    <dgm:pt modelId="{9C4AEB6D-170E-4FA1-996A-D5B2176042C0}" type="parTrans" cxnId="{23143B07-9FAC-47C8-A13D-B50BD72BCA06}">
      <dgm:prSet/>
      <dgm:spPr/>
      <dgm:t>
        <a:bodyPr/>
        <a:lstStyle/>
        <a:p>
          <a:endParaRPr lang="ru-RU"/>
        </a:p>
      </dgm:t>
    </dgm:pt>
    <dgm:pt modelId="{46CD9F72-CA7A-48F6-8E67-73B59B19B81F}" type="sibTrans" cxnId="{23143B07-9FAC-47C8-A13D-B50BD72BCA06}">
      <dgm:prSet/>
      <dgm:spPr/>
      <dgm:t>
        <a:bodyPr/>
        <a:lstStyle/>
        <a:p>
          <a:endParaRPr lang="ru-RU"/>
        </a:p>
      </dgm:t>
    </dgm:pt>
    <dgm:pt modelId="{6408D3F1-0C0E-4F5D-B5D5-053E6D4B4C50}" type="pres">
      <dgm:prSet presAssocID="{289AA968-9F58-4A6E-B11C-582CA574AD6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128CD1A-1E54-41AB-ABBF-267B83BF69D9}" type="pres">
      <dgm:prSet presAssocID="{B8BDD424-9492-4512-80FF-938BF7CFE1AC}" presName="node" presStyleLbl="node1" presStyleIdx="0" presStyleCnt="4" custScaleX="208420" custLinFactNeighborX="15605" custLinFactNeighborY="-11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BD397D-046F-40AA-B079-23418C3C10A6}" type="pres">
      <dgm:prSet presAssocID="{46CD9F72-CA7A-48F6-8E67-73B59B19B81F}" presName="sibTrans" presStyleCnt="0"/>
      <dgm:spPr/>
    </dgm:pt>
    <dgm:pt modelId="{00E23834-4C97-4BAD-9028-AA93134EBB29}" type="pres">
      <dgm:prSet presAssocID="{6115EC9A-5D0A-49BC-89B0-C823DAA39B65}" presName="node" presStyleLbl="node1" presStyleIdx="1" presStyleCnt="4" custScaleX="199879" custLinFactX="195442" custLinFactNeighborX="200000" custLinFactNeighborY="-10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76FB75-3E41-41EA-914C-4542E25630F3}" type="pres">
      <dgm:prSet presAssocID="{626858F5-C7D4-4A07-AB22-3CCF0B1FAB8F}" presName="sibTrans" presStyleCnt="0"/>
      <dgm:spPr/>
    </dgm:pt>
    <dgm:pt modelId="{8C93B566-6306-40C5-A3D5-B84E788E517B}" type="pres">
      <dgm:prSet presAssocID="{17FCBCD0-5166-44EF-A995-697AB50FC98B}" presName="node" presStyleLbl="node1" presStyleIdx="2" presStyleCnt="4" custScaleX="206494" custLinFactX="-196633" custLinFactNeighborX="-200000" custLinFactNeighborY="-12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E8D5E2-E5AE-41CC-80D3-5A0016AFADCC}" type="pres">
      <dgm:prSet presAssocID="{51DA5559-1D76-4E84-9E22-8C1484394DD0}" presName="sibTrans" presStyleCnt="0"/>
      <dgm:spPr/>
    </dgm:pt>
    <dgm:pt modelId="{D2B473EA-0294-46C9-BEB1-B63C89DB6F91}" type="pres">
      <dgm:prSet presAssocID="{BC7931E8-86A7-44AD-A246-C659A84EF1D0}" presName="node" presStyleLbl="node1" presStyleIdx="3" presStyleCnt="4" custScaleX="185146" custLinFactNeighborX="-11656" custLinFactNeighborY="5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BA305DF-F2D1-469F-A188-E615459E2DD9}" type="presOf" srcId="{6115EC9A-5D0A-49BC-89B0-C823DAA39B65}" destId="{00E23834-4C97-4BAD-9028-AA93134EBB29}" srcOrd="0" destOrd="0" presId="urn:microsoft.com/office/officeart/2005/8/layout/hList6"/>
    <dgm:cxn modelId="{AE6A85AA-C1E7-4CC6-AD76-7491E08E3E96}" srcId="{289AA968-9F58-4A6E-B11C-582CA574AD65}" destId="{6115EC9A-5D0A-49BC-89B0-C823DAA39B65}" srcOrd="1" destOrd="0" parTransId="{A4FE801B-8756-4E15-A4D7-1BF852671781}" sibTransId="{626858F5-C7D4-4A07-AB22-3CCF0B1FAB8F}"/>
    <dgm:cxn modelId="{1256F933-2110-4277-86C1-A231C153A6C9}" srcId="{289AA968-9F58-4A6E-B11C-582CA574AD65}" destId="{BC7931E8-86A7-44AD-A246-C659A84EF1D0}" srcOrd="3" destOrd="0" parTransId="{F78F4AAA-2F15-475F-922E-F959D1C7547E}" sibTransId="{46BA457C-7EE8-4DE0-8B1E-DA724D446462}"/>
    <dgm:cxn modelId="{5D06D076-AA30-444E-81CD-7C3D8E16BEDD}" type="presOf" srcId="{B8BDD424-9492-4512-80FF-938BF7CFE1AC}" destId="{D128CD1A-1E54-41AB-ABBF-267B83BF69D9}" srcOrd="0" destOrd="0" presId="urn:microsoft.com/office/officeart/2005/8/layout/hList6"/>
    <dgm:cxn modelId="{5CDAA885-2502-456B-888F-86EAEC823115}" type="presOf" srcId="{17FCBCD0-5166-44EF-A995-697AB50FC98B}" destId="{8C93B566-6306-40C5-A3D5-B84E788E517B}" srcOrd="0" destOrd="0" presId="urn:microsoft.com/office/officeart/2005/8/layout/hList6"/>
    <dgm:cxn modelId="{A7E97C1C-AF6F-4389-8A70-9488635D44AA}" type="presOf" srcId="{BC7931E8-86A7-44AD-A246-C659A84EF1D0}" destId="{D2B473EA-0294-46C9-BEB1-B63C89DB6F91}" srcOrd="0" destOrd="0" presId="urn:microsoft.com/office/officeart/2005/8/layout/hList6"/>
    <dgm:cxn modelId="{2BB2753D-7677-45FC-BD9A-A055991F4404}" type="presOf" srcId="{289AA968-9F58-4A6E-B11C-582CA574AD65}" destId="{6408D3F1-0C0E-4F5D-B5D5-053E6D4B4C50}" srcOrd="0" destOrd="0" presId="urn:microsoft.com/office/officeart/2005/8/layout/hList6"/>
    <dgm:cxn modelId="{61173E0E-C7CE-4D50-8A41-FB11AB1EF1A9}" srcId="{289AA968-9F58-4A6E-B11C-582CA574AD65}" destId="{17FCBCD0-5166-44EF-A995-697AB50FC98B}" srcOrd="2" destOrd="0" parTransId="{5DA8E561-7845-4F5E-8BAA-7476E17DE152}" sibTransId="{51DA5559-1D76-4E84-9E22-8C1484394DD0}"/>
    <dgm:cxn modelId="{23143B07-9FAC-47C8-A13D-B50BD72BCA06}" srcId="{289AA968-9F58-4A6E-B11C-582CA574AD65}" destId="{B8BDD424-9492-4512-80FF-938BF7CFE1AC}" srcOrd="0" destOrd="0" parTransId="{9C4AEB6D-170E-4FA1-996A-D5B2176042C0}" sibTransId="{46CD9F72-CA7A-48F6-8E67-73B59B19B81F}"/>
    <dgm:cxn modelId="{69E273D6-FC6E-4B04-9AC8-FC3832C4333D}" type="presParOf" srcId="{6408D3F1-0C0E-4F5D-B5D5-053E6D4B4C50}" destId="{D128CD1A-1E54-41AB-ABBF-267B83BF69D9}" srcOrd="0" destOrd="0" presId="urn:microsoft.com/office/officeart/2005/8/layout/hList6"/>
    <dgm:cxn modelId="{D9600C9C-0EAD-4D15-87C3-EDFDF1A5DD80}" type="presParOf" srcId="{6408D3F1-0C0E-4F5D-B5D5-053E6D4B4C50}" destId="{ECBD397D-046F-40AA-B079-23418C3C10A6}" srcOrd="1" destOrd="0" presId="urn:microsoft.com/office/officeart/2005/8/layout/hList6"/>
    <dgm:cxn modelId="{B70D6CEE-6637-41E6-9B3A-0FAF7F3A3717}" type="presParOf" srcId="{6408D3F1-0C0E-4F5D-B5D5-053E6D4B4C50}" destId="{00E23834-4C97-4BAD-9028-AA93134EBB29}" srcOrd="2" destOrd="0" presId="urn:microsoft.com/office/officeart/2005/8/layout/hList6"/>
    <dgm:cxn modelId="{7BE1A9B5-A942-4785-AE3E-68E88B006EC8}" type="presParOf" srcId="{6408D3F1-0C0E-4F5D-B5D5-053E6D4B4C50}" destId="{8876FB75-3E41-41EA-914C-4542E25630F3}" srcOrd="3" destOrd="0" presId="urn:microsoft.com/office/officeart/2005/8/layout/hList6"/>
    <dgm:cxn modelId="{1FBC6E4A-21F2-4BF4-8D83-73FDFAD90F18}" type="presParOf" srcId="{6408D3F1-0C0E-4F5D-B5D5-053E6D4B4C50}" destId="{8C93B566-6306-40C5-A3D5-B84E788E517B}" srcOrd="4" destOrd="0" presId="urn:microsoft.com/office/officeart/2005/8/layout/hList6"/>
    <dgm:cxn modelId="{8992CE1B-F086-41BA-9C4C-39D9D6391CE1}" type="presParOf" srcId="{6408D3F1-0C0E-4F5D-B5D5-053E6D4B4C50}" destId="{B4E8D5E2-E5AE-41CC-80D3-5A0016AFADCC}" srcOrd="5" destOrd="0" presId="urn:microsoft.com/office/officeart/2005/8/layout/hList6"/>
    <dgm:cxn modelId="{39A03257-633E-4574-8F06-9149194EABE1}" type="presParOf" srcId="{6408D3F1-0C0E-4F5D-B5D5-053E6D4B4C50}" destId="{D2B473EA-0294-46C9-BEB1-B63C89DB6F91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28CD1A-1E54-41AB-ABBF-267B83BF69D9}">
      <dsp:nvSpPr>
        <dsp:cNvPr id="0" name=""/>
        <dsp:cNvSpPr/>
      </dsp:nvSpPr>
      <dsp:spPr>
        <a:xfrm rot="16200000">
          <a:off x="-737927" y="753796"/>
          <a:ext cx="4273486" cy="2765892"/>
        </a:xfrm>
        <a:prstGeom prst="flowChartManualOperation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ОБЧИСЛЕННЯ ВИРАЗІВ</a:t>
          </a:r>
          <a:endParaRPr lang="en-US" sz="2800" b="1" kern="1200" dirty="0" smtClean="0"/>
        </a:p>
      </dsp:txBody>
      <dsp:txXfrm rot="5400000">
        <a:off x="15870" y="854696"/>
        <a:ext cx="2765892" cy="2564092"/>
      </dsp:txXfrm>
    </dsp:sp>
    <dsp:sp modelId="{00E23834-4C97-4BAD-9028-AA93134EBB29}">
      <dsp:nvSpPr>
        <dsp:cNvPr id="0" name=""/>
        <dsp:cNvSpPr/>
      </dsp:nvSpPr>
      <dsp:spPr>
        <a:xfrm rot="16200000">
          <a:off x="4848016" y="810469"/>
          <a:ext cx="4273486" cy="2652546"/>
        </a:xfrm>
        <a:prstGeom prst="flowChartManualOperation">
          <a:avLst/>
        </a:prstGeom>
        <a:solidFill>
          <a:schemeClr val="accent2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РОБОТА З РІВНЯННЯМИ</a:t>
          </a:r>
          <a:endParaRPr lang="ru-RU" sz="2800" b="1" kern="1200" dirty="0">
            <a:solidFill>
              <a:schemeClr val="bg1"/>
            </a:solidFill>
          </a:endParaRPr>
        </a:p>
      </dsp:txBody>
      <dsp:txXfrm rot="5400000">
        <a:off x="5658486" y="854696"/>
        <a:ext cx="2652546" cy="2564092"/>
      </dsp:txXfrm>
    </dsp:sp>
    <dsp:sp modelId="{8C93B566-6306-40C5-A3D5-B84E788E517B}">
      <dsp:nvSpPr>
        <dsp:cNvPr id="0" name=""/>
        <dsp:cNvSpPr/>
      </dsp:nvSpPr>
      <dsp:spPr>
        <a:xfrm rot="16200000">
          <a:off x="2042730" y="766576"/>
          <a:ext cx="4273486" cy="2740332"/>
        </a:xfrm>
        <a:prstGeom prst="flowChartManualOperation">
          <a:avLst/>
        </a:prstGeom>
        <a:solidFill>
          <a:schemeClr val="accent3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ЧИТАННЯ ТА ЗАПИС БАГАТОЦИ-ФРОВИХ ЧИСЕЛ</a:t>
          </a:r>
          <a:endParaRPr lang="ru-RU" sz="2800" b="1" kern="1200" dirty="0">
            <a:solidFill>
              <a:schemeClr val="bg1"/>
            </a:solidFill>
          </a:endParaRPr>
        </a:p>
      </dsp:txBody>
      <dsp:txXfrm rot="5400000">
        <a:off x="2809307" y="854696"/>
        <a:ext cx="2740332" cy="2564092"/>
      </dsp:txXfrm>
    </dsp:sp>
    <dsp:sp modelId="{D2B473EA-0294-46C9-BEB1-B63C89DB6F91}">
      <dsp:nvSpPr>
        <dsp:cNvPr id="0" name=""/>
        <dsp:cNvSpPr/>
      </dsp:nvSpPr>
      <dsp:spPr>
        <a:xfrm rot="16200000">
          <a:off x="7537871" y="908228"/>
          <a:ext cx="4273486" cy="2457028"/>
        </a:xfrm>
        <a:prstGeom prst="flowChartManualOperation">
          <a:avLst/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РОЗВ’ЯЗУВА-ННЯ ТА ПОРІВНЯННЯ ЗАДАЧ</a:t>
          </a:r>
          <a:endParaRPr lang="uk-UA" sz="2800" b="1" kern="1200" dirty="0">
            <a:solidFill>
              <a:schemeClr val="bg1"/>
            </a:solidFill>
          </a:endParaRPr>
        </a:p>
      </dsp:txBody>
      <dsp:txXfrm rot="5400000">
        <a:off x="8446100" y="854696"/>
        <a:ext cx="2457028" cy="25640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83D0F-16AD-4207-BA1B-9AA45B8CA75D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896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F4673B-B7F4-4A21-9006-118821B4F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948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352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704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056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5408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6760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8114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49465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0817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3805" y="2130919"/>
            <a:ext cx="10356454" cy="147036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7610" y="3887100"/>
            <a:ext cx="8528844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1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2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6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0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4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84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25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5669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7696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457" y="4407921"/>
            <a:ext cx="10356454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457" y="2907387"/>
            <a:ext cx="10356454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06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13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22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627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03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440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0847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254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5254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203" y="1600571"/>
            <a:ext cx="5381294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3566" y="1600571"/>
            <a:ext cx="5381294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9116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535469"/>
            <a:ext cx="5383410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68" indent="0">
              <a:buNone/>
              <a:defRPr sz="2400" b="1"/>
            </a:lvl2pPr>
            <a:lvl3pPr marL="1088136" indent="0">
              <a:buNone/>
              <a:defRPr sz="2100" b="1"/>
            </a:lvl3pPr>
            <a:lvl4pPr marL="1632204" indent="0">
              <a:buNone/>
              <a:defRPr sz="1900" b="1"/>
            </a:lvl4pPr>
            <a:lvl5pPr marL="2176272" indent="0">
              <a:buNone/>
              <a:defRPr sz="1900" b="1"/>
            </a:lvl5pPr>
            <a:lvl6pPr marL="2720340" indent="0">
              <a:buNone/>
              <a:defRPr sz="1900" b="1"/>
            </a:lvl6pPr>
            <a:lvl7pPr marL="3264408" indent="0">
              <a:buNone/>
              <a:defRPr sz="1900" b="1"/>
            </a:lvl7pPr>
            <a:lvl8pPr marL="3808476" indent="0">
              <a:buNone/>
              <a:defRPr sz="1900" b="1"/>
            </a:lvl8pPr>
            <a:lvl9pPr marL="4352544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203" y="2175379"/>
            <a:ext cx="5383410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89335" y="1535469"/>
            <a:ext cx="5385525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68" indent="0">
              <a:buNone/>
              <a:defRPr sz="2400" b="1"/>
            </a:lvl2pPr>
            <a:lvl3pPr marL="1088136" indent="0">
              <a:buNone/>
              <a:defRPr sz="2100" b="1"/>
            </a:lvl3pPr>
            <a:lvl4pPr marL="1632204" indent="0">
              <a:buNone/>
              <a:defRPr sz="1900" b="1"/>
            </a:lvl4pPr>
            <a:lvl5pPr marL="2176272" indent="0">
              <a:buNone/>
              <a:defRPr sz="1900" b="1"/>
            </a:lvl5pPr>
            <a:lvl6pPr marL="2720340" indent="0">
              <a:buNone/>
              <a:defRPr sz="1900" b="1"/>
            </a:lvl6pPr>
            <a:lvl7pPr marL="3264408" indent="0">
              <a:buNone/>
              <a:defRPr sz="1900" b="1"/>
            </a:lvl7pPr>
            <a:lvl8pPr marL="3808476" indent="0">
              <a:buNone/>
              <a:defRPr sz="1900" b="1"/>
            </a:lvl8pPr>
            <a:lvl9pPr marL="4352544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89335" y="2175379"/>
            <a:ext cx="5385525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8536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065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9211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4" y="273113"/>
            <a:ext cx="4008473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3630" y="273114"/>
            <a:ext cx="6811230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204" y="1435433"/>
            <a:ext cx="4008473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068" indent="0">
              <a:buNone/>
              <a:defRPr sz="1400"/>
            </a:lvl2pPr>
            <a:lvl3pPr marL="1088136" indent="0">
              <a:buNone/>
              <a:defRPr sz="1200"/>
            </a:lvl3pPr>
            <a:lvl4pPr marL="1632204" indent="0">
              <a:buNone/>
              <a:defRPr sz="1100"/>
            </a:lvl4pPr>
            <a:lvl5pPr marL="2176272" indent="0">
              <a:buNone/>
              <a:defRPr sz="1100"/>
            </a:lvl5pPr>
            <a:lvl6pPr marL="2720340" indent="0">
              <a:buNone/>
              <a:defRPr sz="1100"/>
            </a:lvl6pPr>
            <a:lvl7pPr marL="3264408" indent="0">
              <a:buNone/>
              <a:defRPr sz="1100"/>
            </a:lvl7pPr>
            <a:lvl8pPr marL="3808476" indent="0">
              <a:buNone/>
              <a:defRPr sz="1100"/>
            </a:lvl8pPr>
            <a:lvl9pPr marL="435254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3901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8162" y="4801712"/>
            <a:ext cx="731043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8162" y="612917"/>
            <a:ext cx="731043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068" indent="0">
              <a:buNone/>
              <a:defRPr sz="3300"/>
            </a:lvl2pPr>
            <a:lvl3pPr marL="1088136" indent="0">
              <a:buNone/>
              <a:defRPr sz="2900"/>
            </a:lvl3pPr>
            <a:lvl4pPr marL="1632204" indent="0">
              <a:buNone/>
              <a:defRPr sz="2400"/>
            </a:lvl4pPr>
            <a:lvl5pPr marL="2176272" indent="0">
              <a:buNone/>
              <a:defRPr sz="2400"/>
            </a:lvl5pPr>
            <a:lvl6pPr marL="2720340" indent="0">
              <a:buNone/>
              <a:defRPr sz="2400"/>
            </a:lvl6pPr>
            <a:lvl7pPr marL="3264408" indent="0">
              <a:buNone/>
              <a:defRPr sz="2400"/>
            </a:lvl7pPr>
            <a:lvl8pPr marL="3808476" indent="0">
              <a:buNone/>
              <a:defRPr sz="2400"/>
            </a:lvl8pPr>
            <a:lvl9pPr marL="4352544" indent="0">
              <a:buNone/>
              <a:defRPr sz="24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8162" y="5368581"/>
            <a:ext cx="731043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068" indent="0">
              <a:buNone/>
              <a:defRPr sz="1400"/>
            </a:lvl2pPr>
            <a:lvl3pPr marL="1088136" indent="0">
              <a:buNone/>
              <a:defRPr sz="1200"/>
            </a:lvl3pPr>
            <a:lvl4pPr marL="1632204" indent="0">
              <a:buNone/>
              <a:defRPr sz="1100"/>
            </a:lvl4pPr>
            <a:lvl5pPr marL="2176272" indent="0">
              <a:buNone/>
              <a:defRPr sz="1100"/>
            </a:lvl5pPr>
            <a:lvl6pPr marL="2720340" indent="0">
              <a:buNone/>
              <a:defRPr sz="1100"/>
            </a:lvl6pPr>
            <a:lvl7pPr marL="3264408" indent="0">
              <a:buNone/>
              <a:defRPr sz="1100"/>
            </a:lvl7pPr>
            <a:lvl8pPr marL="3808476" indent="0">
              <a:buNone/>
              <a:defRPr sz="1100"/>
            </a:lvl8pPr>
            <a:lvl9pPr marL="435254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32020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5682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3446" y="274702"/>
            <a:ext cx="2741414" cy="58528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203" y="274702"/>
            <a:ext cx="8021175" cy="58528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2944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3" y="274701"/>
            <a:ext cx="10965657" cy="1143265"/>
          </a:xfrm>
          <a:prstGeom prst="rect">
            <a:avLst/>
          </a:prstGeom>
        </p:spPr>
        <p:txBody>
          <a:bodyPr vert="horz" lIns="108814" tIns="54407" rIns="108814" bIns="54407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600571"/>
            <a:ext cx="10965657" cy="4527011"/>
          </a:xfrm>
          <a:prstGeom prst="rect">
            <a:avLst/>
          </a:prstGeom>
        </p:spPr>
        <p:txBody>
          <a:bodyPr vert="horz" lIns="108814" tIns="54407" rIns="108814" bIns="54407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203" y="6357822"/>
            <a:ext cx="2842948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6B65A-C128-4DF6-9DC2-5A7C37140CA0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2888" y="6357822"/>
            <a:ext cx="3858287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1912" y="6357822"/>
            <a:ext cx="2842948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244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push dir="u"/>
  </p:transition>
  <p:timing>
    <p:tnLst>
      <p:par>
        <p:cTn id="1" dur="indefinite" restart="never" nodeType="tmRoot"/>
      </p:par>
    </p:tnLst>
  </p:timing>
  <p:txStyles>
    <p:titleStyle>
      <a:lvl1pPr algn="ctr" defTabSz="1088136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051" indent="-408051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111" indent="-340043" algn="l" defTabSz="1088136" rtl="0" eaLnBrk="1" latinLnBrk="0" hangingPunct="1">
        <a:spcBef>
          <a:spcPct val="20000"/>
        </a:spcBef>
        <a:buFont typeface="Arial" panose="020B0604020202020204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170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238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8306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2374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6442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0510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4578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068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136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204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6272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0340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4408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8476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2544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1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5.png"/><Relationship Id="rId5" Type="http://schemas.openxmlformats.org/officeDocument/2006/relationships/image" Target="../media/image11.png"/><Relationship Id="rId10" Type="http://schemas.openxmlformats.org/officeDocument/2006/relationships/image" Target="../media/image14.png"/><Relationship Id="rId4" Type="http://schemas.openxmlformats.org/officeDocument/2006/relationships/image" Target="../media/image10.png"/><Relationship Id="rId9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11511" y="981522"/>
            <a:ext cx="9577064" cy="1938978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lvl="0" algn="ctr"/>
            <a:r>
              <a:rPr lang="uk-UA" sz="4000" b="1" dirty="0">
                <a:solidFill>
                  <a:srgbClr val="7030A0"/>
                </a:solidFill>
              </a:rPr>
              <a:t>Нумерація багатоцифрових чисел. Складання і розв’язування рівнянь. Задачі на знаходження частини числа</a:t>
            </a:r>
            <a:endParaRPr lang="uk-UA" sz="4000" b="1" dirty="0" smtClean="0">
              <a:solidFill>
                <a:srgbClr val="7030A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925196" y="3943142"/>
            <a:ext cx="3672408" cy="1938978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2400" b="1" dirty="0">
                <a:solidFill>
                  <a:srgbClr val="7030A0"/>
                </a:solidFill>
              </a:rPr>
              <a:t>Математика</a:t>
            </a:r>
            <a:endParaRPr lang="en-US" sz="2400" b="1" dirty="0">
              <a:solidFill>
                <a:srgbClr val="7030A0"/>
              </a:solidFill>
            </a:endParaRPr>
          </a:p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4</a:t>
            </a:r>
            <a:r>
              <a:rPr lang="en-US" sz="2400" b="1" dirty="0" smtClean="0">
                <a:solidFill>
                  <a:srgbClr val="7030A0"/>
                </a:solidFill>
              </a:rPr>
              <a:t> </a:t>
            </a:r>
            <a:r>
              <a:rPr lang="uk-UA" sz="2400" b="1" dirty="0">
                <a:solidFill>
                  <a:srgbClr val="7030A0"/>
                </a:solidFill>
              </a:rPr>
              <a:t>клас</a:t>
            </a:r>
          </a:p>
          <a:p>
            <a:pPr algn="ctr"/>
            <a:r>
              <a:rPr lang="uk-UA" sz="2400" b="1" i="1" dirty="0">
                <a:solidFill>
                  <a:srgbClr val="7030A0"/>
                </a:solidFill>
              </a:rPr>
              <a:t>Розділ </a:t>
            </a:r>
            <a:r>
              <a:rPr lang="uk-UA" sz="2400" b="1" i="1" dirty="0" smtClean="0">
                <a:solidFill>
                  <a:srgbClr val="7030A0"/>
                </a:solidFill>
              </a:rPr>
              <a:t>2. </a:t>
            </a:r>
            <a:r>
              <a:rPr lang="uk-UA" sz="2400" b="1" i="1" dirty="0">
                <a:solidFill>
                  <a:srgbClr val="7030A0"/>
                </a:solidFill>
              </a:rPr>
              <a:t>Нумерація чисел у межах </a:t>
            </a:r>
            <a:r>
              <a:rPr lang="uk-UA" sz="2400" b="1" i="1" dirty="0" smtClean="0">
                <a:solidFill>
                  <a:srgbClr val="7030A0"/>
                </a:solidFill>
              </a:rPr>
              <a:t>мільйона</a:t>
            </a:r>
            <a:endParaRPr lang="uk-UA" sz="2400" b="1" dirty="0">
              <a:solidFill>
                <a:schemeClr val="bg1"/>
              </a:solidFill>
            </a:endParaRPr>
          </a:p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Урок 33</a:t>
            </a:r>
            <a:endParaRPr lang="uk-UA" sz="2400" b="1" dirty="0">
              <a:solidFill>
                <a:srgbClr val="7030A0"/>
              </a:solidFill>
            </a:endParaRPr>
          </a:p>
        </p:txBody>
      </p:sp>
      <p:pic>
        <p:nvPicPr>
          <p:cNvPr id="3074" name="Picture 2" descr="D:\Картинки до тестів\!!! Учні\_free_2024-01-20-22-09-20_0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527" y="3415634"/>
            <a:ext cx="2554434" cy="2459030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46120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315408" y="1485578"/>
            <a:ext cx="8827231" cy="684234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108814" tIns="54407" rIns="108814" bIns="54407" rtlCol="0" anchor="ctr"/>
          <a:lstStyle/>
          <a:p>
            <a:pPr algn="ctr"/>
            <a:r>
              <a:rPr lang="uk-UA" sz="3200" b="1" dirty="0" smtClean="0">
                <a:solidFill>
                  <a:srgbClr val="7030A0"/>
                </a:solidFill>
                <a:cs typeface="Times New Roman" panose="02020603050405020304" pitchFamily="18" charset="0"/>
              </a:rPr>
              <a:t>Оберіть плід </a:t>
            </a:r>
            <a:r>
              <a:rPr lang="uk-UA" sz="3200" b="1" dirty="0">
                <a:solidFill>
                  <a:srgbClr val="7030A0"/>
                </a:solidFill>
                <a:cs typeface="Times New Roman" panose="02020603050405020304" pitchFamily="18" charset="0"/>
              </a:rPr>
              <a:t>свого настрою</a:t>
            </a:r>
            <a:endParaRPr lang="ru-RU" sz="3200" b="1" dirty="0">
              <a:solidFill>
                <a:srgbClr val="7030A0"/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63440" y="549474"/>
            <a:ext cx="10517640" cy="684234"/>
          </a:xfrm>
          <a:prstGeom prst="round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08814" tIns="54407" rIns="108814" bIns="54407" rtlCol="0" anchor="ctr"/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Налаштування на урок </a:t>
            </a:r>
            <a:endParaRPr lang="ru-RU" sz="4000" b="1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6146" name="Picture 2" descr="D:\Картинки до тестів\Емоції Овочі фрукти\Цибуля весел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0237" y="2460364"/>
            <a:ext cx="1895475" cy="240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D:\Картинки до тестів\Емоції Овочі фрукти\Морква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5767" y="2468380"/>
            <a:ext cx="2409825" cy="240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D:\Картинки до тестів\Емоції Овочі фрукти\Картопля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079" y="2460364"/>
            <a:ext cx="2376662" cy="2376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Мультяшный фруктовый персонажсчастливый помидор с лицом и глазами на белом  фоне Фруктовая серия | Премиум AI-сгенерированное изображение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463" y="2468379"/>
            <a:ext cx="2409825" cy="240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04773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2" y="5950074"/>
            <a:ext cx="1123477" cy="909514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1400" b="1" dirty="0">
                <a:solidFill>
                  <a:schemeClr val="bg1"/>
                </a:solidFill>
              </a:rPr>
              <a:t>Підручник</a:t>
            </a:r>
          </a:p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Ст.63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37203" y="549474"/>
            <a:ext cx="10108647" cy="72008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Перевірка домашнього завдання</a:t>
            </a:r>
          </a:p>
        </p:txBody>
      </p:sp>
      <p:pic>
        <p:nvPicPr>
          <p:cNvPr id="9" name="Picture 2" descr="D:\4 клас\03 МАТЕМАТИКА\1 Листопад\2 Нумерація чисел у межах мільйона\2026-10-11_2030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212" y="1485578"/>
            <a:ext cx="10079714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:\Картинки до тестів\!!! Учні\634ce2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6447" y="3668930"/>
            <a:ext cx="1741451" cy="2709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49407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233088" y="599705"/>
            <a:ext cx="9886706" cy="7078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План уроку</a:t>
            </a: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1187541660"/>
              </p:ext>
            </p:extLst>
          </p:nvPr>
        </p:nvGraphicFramePr>
        <p:xfrm>
          <a:off x="649570" y="1577826"/>
          <a:ext cx="10915068" cy="4273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234181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4 клас\03 МАТЕМАТИКА\1 Листопад\2 Нумерація чисел у межах мільйона\Аріфм дії 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5779"/>
          <a:stretch/>
        </p:blipFill>
        <p:spPr bwMode="auto">
          <a:xfrm>
            <a:off x="691431" y="1398314"/>
            <a:ext cx="10785560" cy="2247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Рисунок 32">
            <a:extLst>
              <a:ext uri="{FF2B5EF4-FFF2-40B4-BE49-F238E27FC236}">
                <a16:creationId xmlns="" xmlns:a16="http://schemas.microsoft.com/office/drawing/2014/main" id="{5E716230-8E03-4B95-B600-E59172F545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2091" r="84872" b="82918"/>
          <a:stretch/>
        </p:blipFill>
        <p:spPr>
          <a:xfrm>
            <a:off x="2728605" y="-510299"/>
            <a:ext cx="420932" cy="276565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5410166" y="-664526"/>
            <a:ext cx="454720" cy="567792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716443" y="-664526"/>
            <a:ext cx="454720" cy="567792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7010284" y="-611907"/>
            <a:ext cx="420547" cy="534723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441632" y="-611907"/>
            <a:ext cx="454720" cy="567792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7857286" y="-650098"/>
            <a:ext cx="454720" cy="567792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239041" y="-628442"/>
            <a:ext cx="454720" cy="567792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="" xmlns:a16="http://schemas.microsoft.com/office/drawing/2014/main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1321651" y="-545185"/>
            <a:ext cx="302667" cy="272949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="" xmlns:a16="http://schemas.microsoft.com/office/drawing/2014/main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9821960" y="-552900"/>
            <a:ext cx="312405" cy="29164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42698" y="-728431"/>
            <a:ext cx="301490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·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2420708" y="-689442"/>
            <a:ext cx="307897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4318" y="-683909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(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2123541" y="-689442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)</a:t>
            </a:r>
          </a:p>
        </p:txBody>
      </p:sp>
      <p:sp>
        <p:nvSpPr>
          <p:cNvPr id="14" name="Прямоугольник 4"/>
          <p:cNvSpPr/>
          <p:nvPr/>
        </p:nvSpPr>
        <p:spPr>
          <a:xfrm>
            <a:off x="779035" y="429543"/>
            <a:ext cx="10569580" cy="623987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err="1" smtClean="0"/>
              <a:t>Усні</a:t>
            </a:r>
            <a:r>
              <a:rPr lang="ru-RU" sz="4000" b="1" dirty="0" smtClean="0"/>
              <a:t> обчислення</a:t>
            </a:r>
            <a:endParaRPr lang="ru-RU" sz="4000" b="1" dirty="0"/>
          </a:p>
        </p:txBody>
      </p:sp>
      <p:sp>
        <p:nvSpPr>
          <p:cNvPr id="99" name="TextBox 98"/>
          <p:cNvSpPr txBox="1"/>
          <p:nvPr/>
        </p:nvSpPr>
        <p:spPr>
          <a:xfrm>
            <a:off x="9002184" y="-899523"/>
            <a:ext cx="4299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919727" y="-813734"/>
            <a:ext cx="466490" cy="7696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1" name="Рисунок 110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6219023" y="-659045"/>
            <a:ext cx="454720" cy="567792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4688651" y="-611907"/>
            <a:ext cx="454720" cy="567792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339119" y="-720896"/>
            <a:ext cx="580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кг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432110" y="-821837"/>
            <a:ext cx="389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114097" y="-769513"/>
            <a:ext cx="6848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" name="Рисунок 70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555564" y="-650098"/>
            <a:ext cx="454720" cy="567792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3584741" y="-785514"/>
            <a:ext cx="5902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4" name="Рисунок 83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993577" y="-655913"/>
            <a:ext cx="454720" cy="567792"/>
          </a:xfrm>
          <a:prstGeom prst="rect">
            <a:avLst/>
          </a:prstGeom>
        </p:spPr>
      </p:pic>
      <p:sp>
        <p:nvSpPr>
          <p:cNvPr id="78" name="Полилиния 77"/>
          <p:cNvSpPr/>
          <p:nvPr/>
        </p:nvSpPr>
        <p:spPr>
          <a:xfrm>
            <a:off x="10134365" y="-494417"/>
            <a:ext cx="295562" cy="233162"/>
          </a:xfrm>
          <a:custGeom>
            <a:avLst/>
            <a:gdLst>
              <a:gd name="connsiteX0" fmla="*/ 0 w 226218"/>
              <a:gd name="connsiteY0" fmla="*/ 109816 h 155060"/>
              <a:gd name="connsiteX1" fmla="*/ 28575 w 226218"/>
              <a:gd name="connsiteY1" fmla="*/ 152678 h 155060"/>
              <a:gd name="connsiteX2" fmla="*/ 126206 w 226218"/>
              <a:gd name="connsiteY2" fmla="*/ 69335 h 155060"/>
              <a:gd name="connsiteX3" fmla="*/ 171450 w 226218"/>
              <a:gd name="connsiteY3" fmla="*/ 278 h 155060"/>
              <a:gd name="connsiteX4" fmla="*/ 128587 w 226218"/>
              <a:gd name="connsiteY4" fmla="*/ 95528 h 155060"/>
              <a:gd name="connsiteX5" fmla="*/ 138112 w 226218"/>
              <a:gd name="connsiteY5" fmla="*/ 155060 h 155060"/>
              <a:gd name="connsiteX6" fmla="*/ 226218 w 226218"/>
              <a:gd name="connsiteY6" fmla="*/ 95528 h 155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18" h="155060">
                <a:moveTo>
                  <a:pt x="0" y="109816"/>
                </a:moveTo>
                <a:cubicBezTo>
                  <a:pt x="3770" y="134620"/>
                  <a:pt x="7541" y="159425"/>
                  <a:pt x="28575" y="152678"/>
                </a:cubicBezTo>
                <a:cubicBezTo>
                  <a:pt x="49609" y="145931"/>
                  <a:pt x="102394" y="94735"/>
                  <a:pt x="126206" y="69335"/>
                </a:cubicBezTo>
                <a:cubicBezTo>
                  <a:pt x="150019" y="43935"/>
                  <a:pt x="171053" y="-4087"/>
                  <a:pt x="171450" y="278"/>
                </a:cubicBezTo>
                <a:cubicBezTo>
                  <a:pt x="171847" y="4643"/>
                  <a:pt x="134143" y="69731"/>
                  <a:pt x="128587" y="95528"/>
                </a:cubicBezTo>
                <a:cubicBezTo>
                  <a:pt x="123031" y="121325"/>
                  <a:pt x="121840" y="155060"/>
                  <a:pt x="138112" y="155060"/>
                </a:cubicBezTo>
                <a:cubicBezTo>
                  <a:pt x="154384" y="155060"/>
                  <a:pt x="190301" y="125294"/>
                  <a:pt x="226218" y="95528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" name="Рисунок 91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3" t="44399" r="73691" b="47079"/>
          <a:stretch/>
        </p:blipFill>
        <p:spPr>
          <a:xfrm>
            <a:off x="10412511" y="-781131"/>
            <a:ext cx="695281" cy="658298"/>
          </a:xfrm>
          <a:prstGeom prst="rect">
            <a:avLst/>
          </a:prstGeom>
        </p:spPr>
      </p:pic>
      <p:pic>
        <p:nvPicPr>
          <p:cNvPr id="112" name="Рисунок 111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00" t="44307" r="57192" b="46372"/>
          <a:stretch/>
        </p:blipFill>
        <p:spPr>
          <a:xfrm>
            <a:off x="10701439" y="-759716"/>
            <a:ext cx="719698" cy="661118"/>
          </a:xfrm>
          <a:prstGeom prst="rect">
            <a:avLst/>
          </a:prstGeom>
        </p:spPr>
      </p:pic>
      <p:pic>
        <p:nvPicPr>
          <p:cNvPr id="113" name="Рисунок 112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46" t="48814" r="66137" b="36566"/>
          <a:stretch/>
        </p:blipFill>
        <p:spPr>
          <a:xfrm>
            <a:off x="2941452" y="-815079"/>
            <a:ext cx="921940" cy="879860"/>
          </a:xfrm>
          <a:prstGeom prst="rect">
            <a:avLst/>
          </a:prstGeom>
        </p:spPr>
      </p:pic>
      <p:pic>
        <p:nvPicPr>
          <p:cNvPr id="44" name="Picture 2" descr="D:\Картинки до тестів\Емоції Листя\Букет листя.pn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8" r="-3700"/>
          <a:stretch/>
        </p:blipFill>
        <p:spPr bwMode="auto">
          <a:xfrm>
            <a:off x="9353113" y="3717826"/>
            <a:ext cx="2153628" cy="271310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61" name="Прямоугольник 60"/>
          <p:cNvSpPr/>
          <p:nvPr/>
        </p:nvSpPr>
        <p:spPr>
          <a:xfrm>
            <a:off x="2574656" y="1793942"/>
            <a:ext cx="753889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50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3590048" y="1701602"/>
            <a:ext cx="400981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5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5386706" y="1764899"/>
            <a:ext cx="849341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230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6066877" y="1662100"/>
            <a:ext cx="727299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10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6719635" y="1674203"/>
            <a:ext cx="668540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80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8110234" y="1557586"/>
            <a:ext cx="862117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360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4100688" y="2687634"/>
            <a:ext cx="871757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400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9321338" y="2135391"/>
            <a:ext cx="803141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600" b="1" dirty="0" smtClean="0">
                <a:solidFill>
                  <a:srgbClr val="FF0000"/>
                </a:solidFill>
              </a:rPr>
              <a:t>40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3479681" y="1771893"/>
            <a:ext cx="596126" cy="50577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Овал 49"/>
          <p:cNvSpPr/>
          <p:nvPr/>
        </p:nvSpPr>
        <p:spPr>
          <a:xfrm>
            <a:off x="6734830" y="1741102"/>
            <a:ext cx="596126" cy="50577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Овал 50"/>
          <p:cNvSpPr/>
          <p:nvPr/>
        </p:nvSpPr>
        <p:spPr>
          <a:xfrm>
            <a:off x="8084646" y="1585149"/>
            <a:ext cx="836475" cy="50577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40051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61" grpId="0"/>
      <p:bldP spid="58" grpId="0"/>
      <p:bldP spid="63" grpId="0"/>
      <p:bldP spid="64" grpId="0"/>
      <p:bldP spid="65" grpId="0"/>
      <p:bldP spid="67" grpId="0"/>
      <p:bldP spid="68" grpId="0"/>
      <p:bldP spid="53" grpId="0"/>
      <p:bldP spid="4" grpId="0" animBg="1"/>
      <p:bldP spid="50" grpId="0" animBg="1"/>
      <p:bldP spid="5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081" y="1053530"/>
            <a:ext cx="10278148" cy="548204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33" name="Рисунок 32">
            <a:extLst>
              <a:ext uri="{FF2B5EF4-FFF2-40B4-BE49-F238E27FC236}">
                <a16:creationId xmlns="" xmlns:a16="http://schemas.microsoft.com/office/drawing/2014/main" id="{5E716230-8E03-4B95-B600-E59172F545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2091" r="84872" b="82918"/>
          <a:stretch/>
        </p:blipFill>
        <p:spPr>
          <a:xfrm>
            <a:off x="2728605" y="-510299"/>
            <a:ext cx="420932" cy="276565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5410166" y="-664526"/>
            <a:ext cx="454720" cy="567792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716443" y="-664526"/>
            <a:ext cx="454720" cy="567792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7010284" y="-611907"/>
            <a:ext cx="420547" cy="534723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441632" y="-611907"/>
            <a:ext cx="454720" cy="567792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7857286" y="-650098"/>
            <a:ext cx="454720" cy="567792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239041" y="-628442"/>
            <a:ext cx="454720" cy="567792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="" xmlns:a16="http://schemas.microsoft.com/office/drawing/2014/main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1321651" y="-545185"/>
            <a:ext cx="302667" cy="272949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="" xmlns:a16="http://schemas.microsoft.com/office/drawing/2014/main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9821960" y="-372018"/>
            <a:ext cx="312405" cy="29164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59686" y="-664526"/>
            <a:ext cx="301490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·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2420708" y="-689442"/>
            <a:ext cx="307897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4318" y="-683909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(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2123541" y="-689442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)</a:t>
            </a:r>
          </a:p>
        </p:txBody>
      </p:sp>
      <p:sp>
        <p:nvSpPr>
          <p:cNvPr id="14" name="Прямоугольник 4"/>
          <p:cNvSpPr/>
          <p:nvPr/>
        </p:nvSpPr>
        <p:spPr>
          <a:xfrm>
            <a:off x="629423" y="405137"/>
            <a:ext cx="8918992" cy="71064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/>
              <a:t>Математичний диктант</a:t>
            </a:r>
            <a:endParaRPr lang="ru-RU" sz="4000" b="1" dirty="0"/>
          </a:p>
        </p:txBody>
      </p:sp>
      <p:pic>
        <p:nvPicPr>
          <p:cNvPr id="63" name="Рисунок 6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01" t="46720" r="16769" b="36401"/>
          <a:stretch/>
        </p:blipFill>
        <p:spPr>
          <a:xfrm>
            <a:off x="3168000" y="1730687"/>
            <a:ext cx="4999524" cy="1080000"/>
          </a:xfrm>
          <a:prstGeom prst="rect">
            <a:avLst/>
          </a:prstGeom>
        </p:spPr>
      </p:pic>
      <p:sp>
        <p:nvSpPr>
          <p:cNvPr id="99" name="TextBox 98"/>
          <p:cNvSpPr txBox="1"/>
          <p:nvPr/>
        </p:nvSpPr>
        <p:spPr>
          <a:xfrm>
            <a:off x="9002184" y="-782452"/>
            <a:ext cx="4299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919727" y="-813734"/>
            <a:ext cx="466490" cy="7696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1" name="Рисунок 110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6219023" y="-659045"/>
            <a:ext cx="454720" cy="567792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4688651" y="-611907"/>
            <a:ext cx="454720" cy="567792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339119" y="-720896"/>
            <a:ext cx="580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кг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429586" y="-695183"/>
            <a:ext cx="389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114097" y="-769513"/>
            <a:ext cx="6848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" name="Рисунок 70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555564" y="-650098"/>
            <a:ext cx="454720" cy="567792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3584741" y="-785514"/>
            <a:ext cx="5902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4" name="Рисунок 83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993577" y="-655913"/>
            <a:ext cx="454720" cy="567792"/>
          </a:xfrm>
          <a:prstGeom prst="rect">
            <a:avLst/>
          </a:prstGeom>
        </p:spPr>
      </p:pic>
      <p:pic>
        <p:nvPicPr>
          <p:cNvPr id="5122" name="Picture 2" descr="D:\Картинки до тестів\Емоції Листя\05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7083" y="356934"/>
            <a:ext cx="21336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" name="Полилиния 77"/>
          <p:cNvSpPr/>
          <p:nvPr/>
        </p:nvSpPr>
        <p:spPr>
          <a:xfrm>
            <a:off x="10134365" y="-397732"/>
            <a:ext cx="295562" cy="233162"/>
          </a:xfrm>
          <a:custGeom>
            <a:avLst/>
            <a:gdLst>
              <a:gd name="connsiteX0" fmla="*/ 0 w 226218"/>
              <a:gd name="connsiteY0" fmla="*/ 109816 h 155060"/>
              <a:gd name="connsiteX1" fmla="*/ 28575 w 226218"/>
              <a:gd name="connsiteY1" fmla="*/ 152678 h 155060"/>
              <a:gd name="connsiteX2" fmla="*/ 126206 w 226218"/>
              <a:gd name="connsiteY2" fmla="*/ 69335 h 155060"/>
              <a:gd name="connsiteX3" fmla="*/ 171450 w 226218"/>
              <a:gd name="connsiteY3" fmla="*/ 278 h 155060"/>
              <a:gd name="connsiteX4" fmla="*/ 128587 w 226218"/>
              <a:gd name="connsiteY4" fmla="*/ 95528 h 155060"/>
              <a:gd name="connsiteX5" fmla="*/ 138112 w 226218"/>
              <a:gd name="connsiteY5" fmla="*/ 155060 h 155060"/>
              <a:gd name="connsiteX6" fmla="*/ 226218 w 226218"/>
              <a:gd name="connsiteY6" fmla="*/ 95528 h 155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18" h="155060">
                <a:moveTo>
                  <a:pt x="0" y="109816"/>
                </a:moveTo>
                <a:cubicBezTo>
                  <a:pt x="3770" y="134620"/>
                  <a:pt x="7541" y="159425"/>
                  <a:pt x="28575" y="152678"/>
                </a:cubicBezTo>
                <a:cubicBezTo>
                  <a:pt x="49609" y="145931"/>
                  <a:pt x="102394" y="94735"/>
                  <a:pt x="126206" y="69335"/>
                </a:cubicBezTo>
                <a:cubicBezTo>
                  <a:pt x="150019" y="43935"/>
                  <a:pt x="171053" y="-4087"/>
                  <a:pt x="171450" y="278"/>
                </a:cubicBezTo>
                <a:cubicBezTo>
                  <a:pt x="171847" y="4643"/>
                  <a:pt x="134143" y="69731"/>
                  <a:pt x="128587" y="95528"/>
                </a:cubicBezTo>
                <a:cubicBezTo>
                  <a:pt x="123031" y="121325"/>
                  <a:pt x="121840" y="155060"/>
                  <a:pt x="138112" y="155060"/>
                </a:cubicBezTo>
                <a:cubicBezTo>
                  <a:pt x="154384" y="155060"/>
                  <a:pt x="190301" y="125294"/>
                  <a:pt x="226218" y="95528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" name="Рисунок 91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3" t="44399" r="73691" b="47079"/>
          <a:stretch/>
        </p:blipFill>
        <p:spPr>
          <a:xfrm>
            <a:off x="10412511" y="-781131"/>
            <a:ext cx="695281" cy="658298"/>
          </a:xfrm>
          <a:prstGeom prst="rect">
            <a:avLst/>
          </a:prstGeom>
        </p:spPr>
      </p:pic>
      <p:pic>
        <p:nvPicPr>
          <p:cNvPr id="112" name="Рисунок 111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00" t="44307" r="57192" b="46372"/>
          <a:stretch/>
        </p:blipFill>
        <p:spPr>
          <a:xfrm>
            <a:off x="10701439" y="-633591"/>
            <a:ext cx="719698" cy="661118"/>
          </a:xfrm>
          <a:prstGeom prst="rect">
            <a:avLst/>
          </a:prstGeom>
        </p:spPr>
      </p:pic>
      <p:pic>
        <p:nvPicPr>
          <p:cNvPr id="113" name="Рисунок 112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46" t="48814" r="66137" b="36566"/>
          <a:stretch/>
        </p:blipFill>
        <p:spPr>
          <a:xfrm>
            <a:off x="2941452" y="-815079"/>
            <a:ext cx="921940" cy="879860"/>
          </a:xfrm>
          <a:prstGeom prst="rect">
            <a:avLst/>
          </a:prstGeom>
        </p:spPr>
      </p:pic>
      <p:pic>
        <p:nvPicPr>
          <p:cNvPr id="61" name="Рисунок 60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1" t="31292" r="43786" b="57627"/>
          <a:stretch/>
        </p:blipFill>
        <p:spPr>
          <a:xfrm>
            <a:off x="5158792" y="1197546"/>
            <a:ext cx="2024742" cy="720000"/>
          </a:xfrm>
          <a:prstGeom prst="rect">
            <a:avLst/>
          </a:prstGeom>
        </p:spPr>
      </p:pic>
      <p:pic>
        <p:nvPicPr>
          <p:cNvPr id="87" name="Рисунок 86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1706456" y="2810687"/>
            <a:ext cx="454720" cy="567792"/>
          </a:xfrm>
          <a:prstGeom prst="rect">
            <a:avLst/>
          </a:prstGeom>
        </p:spPr>
      </p:pic>
      <p:pic>
        <p:nvPicPr>
          <p:cNvPr id="115" name="Рисунок 114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4571539" y="2788774"/>
            <a:ext cx="482973" cy="603070"/>
          </a:xfrm>
          <a:prstGeom prst="rect">
            <a:avLst/>
          </a:prstGeom>
        </p:spPr>
      </p:pic>
      <p:pic>
        <p:nvPicPr>
          <p:cNvPr id="116" name="Рисунок 115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3947607" y="2824052"/>
            <a:ext cx="454720" cy="567792"/>
          </a:xfrm>
          <a:prstGeom prst="rect">
            <a:avLst/>
          </a:prstGeom>
        </p:spPr>
      </p:pic>
      <p:pic>
        <p:nvPicPr>
          <p:cNvPr id="121" name="Рисунок 120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7128463" y="2820050"/>
            <a:ext cx="454720" cy="56779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72776" y="4005858"/>
            <a:ext cx="11161240" cy="181588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2800" dirty="0" err="1"/>
              <a:t>Знайдіть</a:t>
            </a:r>
            <a:r>
              <a:rPr lang="ru-RU" sz="2800" dirty="0"/>
              <a:t> </a:t>
            </a:r>
            <a:r>
              <a:rPr lang="ru-RU" sz="2800" dirty="0" smtClean="0"/>
              <a:t>1/3 </a:t>
            </a:r>
            <a:r>
              <a:rPr lang="ru-RU" sz="2800" dirty="0"/>
              <a:t>від 180. </a:t>
            </a:r>
            <a:r>
              <a:rPr lang="ru-RU" sz="2800" dirty="0" smtClean="0"/>
              <a:t>                           - Число </a:t>
            </a:r>
            <a:r>
              <a:rPr lang="ru-RU" sz="2800" dirty="0"/>
              <a:t>725 </a:t>
            </a:r>
            <a:r>
              <a:rPr lang="ru-RU" sz="2800" dirty="0" err="1"/>
              <a:t>зменште</a:t>
            </a:r>
            <a:r>
              <a:rPr lang="ru-RU" sz="2800" dirty="0"/>
              <a:t> на 205. </a:t>
            </a:r>
            <a:endParaRPr lang="uk-U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2800" dirty="0" err="1" smtClean="0"/>
              <a:t>Знайдіть</a:t>
            </a:r>
            <a:r>
              <a:rPr lang="ru-RU" sz="2800" dirty="0" smtClean="0"/>
              <a:t> </a:t>
            </a:r>
            <a:r>
              <a:rPr lang="ru-RU" sz="2800" dirty="0" err="1"/>
              <a:t>різницю</a:t>
            </a:r>
            <a:r>
              <a:rPr lang="ru-RU" sz="2800" dirty="0"/>
              <a:t> чисел 500 і 4. </a:t>
            </a:r>
            <a:r>
              <a:rPr lang="uk-UA" sz="2800" dirty="0" smtClean="0"/>
              <a:t>       - </a:t>
            </a:r>
            <a:r>
              <a:rPr lang="ru-RU" sz="2800" dirty="0" err="1" smtClean="0"/>
              <a:t>Знайдіть</a:t>
            </a:r>
            <a:r>
              <a:rPr lang="ru-RU" sz="2800" dirty="0" smtClean="0"/>
              <a:t> </a:t>
            </a:r>
            <a:r>
              <a:rPr lang="ru-RU" sz="2800" dirty="0"/>
              <a:t>суму чисел 235 і 560. </a:t>
            </a:r>
            <a:endParaRPr lang="uk-UA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2800" dirty="0" smtClean="0"/>
              <a:t>Число </a:t>
            </a:r>
            <a:r>
              <a:rPr lang="ru-RU" sz="2800" dirty="0"/>
              <a:t>45 </a:t>
            </a:r>
            <a:r>
              <a:rPr lang="ru-RU" sz="2800" dirty="0" err="1"/>
              <a:t>збільште</a:t>
            </a:r>
            <a:r>
              <a:rPr lang="ru-RU" sz="2800" dirty="0"/>
              <a:t> в 4 рази. </a:t>
            </a:r>
            <a:r>
              <a:rPr lang="ru-RU" sz="2800" dirty="0" smtClean="0"/>
              <a:t>             - </a:t>
            </a:r>
            <a:r>
              <a:rPr lang="en-US" sz="2800" dirty="0"/>
              <a:t>1</a:t>
            </a:r>
            <a:r>
              <a:rPr lang="uk-UA" sz="2800" dirty="0"/>
              <a:t>/</a:t>
            </a:r>
            <a:r>
              <a:rPr lang="en-US" sz="2800" dirty="0"/>
              <a:t>9 — </a:t>
            </a:r>
            <a:r>
              <a:rPr lang="ru-RU" sz="2800" dirty="0"/>
              <a:t>це 40. Визначте </a:t>
            </a:r>
            <a:r>
              <a:rPr lang="ru-RU" sz="2800" dirty="0" err="1"/>
              <a:t>ціле</a:t>
            </a:r>
            <a:r>
              <a:rPr lang="ru-RU" sz="2800" dirty="0"/>
              <a:t> </a:t>
            </a:r>
            <a:r>
              <a:rPr lang="ru-RU" sz="2800" dirty="0" smtClean="0"/>
              <a:t>число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2800" dirty="0" smtClean="0"/>
              <a:t>У </a:t>
            </a:r>
            <a:r>
              <a:rPr lang="ru-RU" sz="2800" dirty="0" err="1"/>
              <a:t>скільки</a:t>
            </a:r>
            <a:r>
              <a:rPr lang="ru-RU" sz="2800" dirty="0"/>
              <a:t> разів 46 більше від 1?  </a:t>
            </a:r>
            <a:r>
              <a:rPr lang="ru-RU" sz="2800" dirty="0" smtClean="0"/>
              <a:t>     </a:t>
            </a:r>
            <a:endParaRPr lang="ru-RU" sz="2800" b="1" dirty="0"/>
          </a:p>
        </p:txBody>
      </p:sp>
      <p:pic>
        <p:nvPicPr>
          <p:cNvPr id="98" name="Рисунок 97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9382984" y="2830367"/>
            <a:ext cx="454720" cy="567792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4271354" y="2852430"/>
            <a:ext cx="454720" cy="567792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1327265" y="2824052"/>
            <a:ext cx="454720" cy="567792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2420708" y="2840523"/>
            <a:ext cx="454720" cy="567792"/>
          </a:xfrm>
          <a:prstGeom prst="rect">
            <a:avLst/>
          </a:prstGeom>
        </p:spPr>
      </p:pic>
      <p:pic>
        <p:nvPicPr>
          <p:cNvPr id="82" name="Рисунок 81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10054786" y="2817568"/>
            <a:ext cx="454720" cy="567792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6446383" y="2842410"/>
            <a:ext cx="454720" cy="567792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7957250" y="2865354"/>
            <a:ext cx="420547" cy="534723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6794165" y="2840523"/>
            <a:ext cx="454720" cy="567792"/>
          </a:xfrm>
          <a:prstGeom prst="rect">
            <a:avLst/>
          </a:prstGeom>
        </p:spPr>
      </p:pic>
      <p:pic>
        <p:nvPicPr>
          <p:cNvPr id="73" name="Рисунок 72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8619009" y="2846379"/>
            <a:ext cx="454720" cy="567792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2851671" y="2835942"/>
            <a:ext cx="454720" cy="567792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3139703" y="2824052"/>
            <a:ext cx="454720" cy="567792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315227" y="2832285"/>
            <a:ext cx="454720" cy="567792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5709319" y="2824556"/>
            <a:ext cx="454720" cy="567792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8277022" y="2839262"/>
            <a:ext cx="454720" cy="567792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9676268" y="2849087"/>
            <a:ext cx="454720" cy="567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4508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6524079" y="1162838"/>
            <a:ext cx="1446404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3, 0, 7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95412" y="1202770"/>
            <a:ext cx="5928667" cy="2062103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а</a:t>
            </a:r>
            <a:r>
              <a:rPr lang="ru-RU" sz="3200" b="1" dirty="0">
                <a:solidFill>
                  <a:srgbClr val="7030A0"/>
                </a:solidFill>
              </a:rPr>
              <a:t>) три </a:t>
            </a:r>
            <a:r>
              <a:rPr lang="ru-RU" sz="3200" b="1" dirty="0" err="1">
                <a:solidFill>
                  <a:srgbClr val="7030A0"/>
                </a:solidFill>
              </a:rPr>
              <a:t>одноцифрові</a:t>
            </a:r>
            <a:r>
              <a:rPr lang="ru-RU" sz="3200" b="1" dirty="0">
                <a:solidFill>
                  <a:srgbClr val="7030A0"/>
                </a:solidFill>
              </a:rPr>
              <a:t> числа; </a:t>
            </a:r>
            <a:endParaRPr lang="ru-RU" sz="3200" b="1" dirty="0" smtClean="0">
              <a:solidFill>
                <a:srgbClr val="7030A0"/>
              </a:solidFill>
            </a:endParaRPr>
          </a:p>
          <a:p>
            <a:r>
              <a:rPr lang="ru-RU" sz="3200" b="1" dirty="0" smtClean="0">
                <a:solidFill>
                  <a:srgbClr val="7030A0"/>
                </a:solidFill>
              </a:rPr>
              <a:t>б</a:t>
            </a:r>
            <a:r>
              <a:rPr lang="ru-RU" sz="3200" b="1" dirty="0">
                <a:solidFill>
                  <a:srgbClr val="7030A0"/>
                </a:solidFill>
              </a:rPr>
              <a:t>) </a:t>
            </a:r>
            <a:r>
              <a:rPr lang="ru-RU" sz="3200" b="1" dirty="0" err="1">
                <a:solidFill>
                  <a:srgbClr val="7030A0"/>
                </a:solidFill>
              </a:rPr>
              <a:t>чотири</a:t>
            </a:r>
            <a:r>
              <a:rPr lang="ru-RU" sz="3200" b="1" dirty="0">
                <a:solidFill>
                  <a:srgbClr val="7030A0"/>
                </a:solidFill>
              </a:rPr>
              <a:t> </a:t>
            </a:r>
            <a:r>
              <a:rPr lang="ru-RU" sz="3200" b="1" dirty="0" err="1">
                <a:solidFill>
                  <a:srgbClr val="7030A0"/>
                </a:solidFill>
              </a:rPr>
              <a:t>двоцифрові</a:t>
            </a:r>
            <a:r>
              <a:rPr lang="ru-RU" sz="3200" b="1" dirty="0">
                <a:solidFill>
                  <a:srgbClr val="7030A0"/>
                </a:solidFill>
              </a:rPr>
              <a:t> числа; </a:t>
            </a:r>
            <a:endParaRPr lang="ru-RU" sz="3200" b="1" dirty="0" smtClean="0">
              <a:solidFill>
                <a:srgbClr val="7030A0"/>
              </a:solidFill>
            </a:endParaRPr>
          </a:p>
          <a:p>
            <a:r>
              <a:rPr lang="ru-RU" sz="3200" b="1" dirty="0" smtClean="0">
                <a:solidFill>
                  <a:srgbClr val="7030A0"/>
                </a:solidFill>
              </a:rPr>
              <a:t>в</a:t>
            </a:r>
            <a:r>
              <a:rPr lang="ru-RU" sz="3200" b="1" dirty="0">
                <a:solidFill>
                  <a:srgbClr val="7030A0"/>
                </a:solidFill>
              </a:rPr>
              <a:t>) </a:t>
            </a:r>
            <a:r>
              <a:rPr lang="ru-RU" sz="3200" b="1" dirty="0" err="1">
                <a:solidFill>
                  <a:srgbClr val="7030A0"/>
                </a:solidFill>
              </a:rPr>
              <a:t>чотири</a:t>
            </a:r>
            <a:r>
              <a:rPr lang="ru-RU" sz="3200" b="1" dirty="0">
                <a:solidFill>
                  <a:srgbClr val="7030A0"/>
                </a:solidFill>
              </a:rPr>
              <a:t> </a:t>
            </a:r>
            <a:r>
              <a:rPr lang="ru-RU" sz="3200" b="1" dirty="0" err="1">
                <a:solidFill>
                  <a:srgbClr val="7030A0"/>
                </a:solidFill>
              </a:rPr>
              <a:t>чотирицифрові</a:t>
            </a:r>
            <a:r>
              <a:rPr lang="ru-RU" sz="3200" b="1" dirty="0">
                <a:solidFill>
                  <a:srgbClr val="7030A0"/>
                </a:solidFill>
              </a:rPr>
              <a:t> числа; </a:t>
            </a:r>
            <a:endParaRPr lang="ru-RU" sz="3200" b="1" dirty="0" smtClean="0">
              <a:solidFill>
                <a:srgbClr val="7030A0"/>
              </a:solidFill>
            </a:endParaRPr>
          </a:p>
          <a:p>
            <a:r>
              <a:rPr lang="ru-RU" sz="3200" b="1" dirty="0" smtClean="0">
                <a:solidFill>
                  <a:srgbClr val="7030A0"/>
                </a:solidFill>
              </a:rPr>
              <a:t>г</a:t>
            </a:r>
            <a:r>
              <a:rPr lang="ru-RU" sz="3200" b="1" dirty="0">
                <a:solidFill>
                  <a:srgbClr val="7030A0"/>
                </a:solidFill>
              </a:rPr>
              <a:t>) одне </a:t>
            </a:r>
            <a:r>
              <a:rPr lang="ru-RU" sz="3200" b="1" dirty="0" err="1">
                <a:solidFill>
                  <a:srgbClr val="7030A0"/>
                </a:solidFill>
              </a:rPr>
              <a:t>шестицифрове</a:t>
            </a:r>
            <a:r>
              <a:rPr lang="ru-RU" sz="3200" b="1" dirty="0">
                <a:solidFill>
                  <a:srgbClr val="7030A0"/>
                </a:solidFill>
              </a:rPr>
              <a:t> число.</a:t>
            </a:r>
          </a:p>
        </p:txBody>
      </p:sp>
      <p:pic>
        <p:nvPicPr>
          <p:cNvPr id="19" name="Picture 2" descr="D:\Картинки до тестів\Емоції Листя\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4593" y="263785"/>
            <a:ext cx="1931809" cy="1931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97743" y="416951"/>
            <a:ext cx="9238704" cy="646317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ru-RU" sz="3600" b="1" dirty="0" smtClean="0"/>
              <a:t>Утворіть числа, </a:t>
            </a:r>
            <a:r>
              <a:rPr lang="ru-RU" sz="3600" b="1" dirty="0" err="1" smtClean="0"/>
              <a:t>використавши</a:t>
            </a:r>
            <a:r>
              <a:rPr lang="ru-RU" sz="3600" b="1" dirty="0" smtClean="0"/>
              <a:t> </a:t>
            </a:r>
            <a:r>
              <a:rPr lang="ru-RU" sz="3600" b="1" dirty="0" err="1"/>
              <a:t>цифри</a:t>
            </a:r>
            <a:r>
              <a:rPr lang="ru-RU" sz="3600" b="1" dirty="0"/>
              <a:t> 3, 0 і 7</a:t>
            </a:r>
            <a:endParaRPr lang="uk-UA" sz="3600" b="1" dirty="0">
              <a:solidFill>
                <a:schemeClr val="bg1"/>
              </a:solidFill>
            </a:endParaRPr>
          </a:p>
        </p:txBody>
      </p:sp>
      <p:sp>
        <p:nvSpPr>
          <p:cNvPr id="44" name="Прямоугольник 43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123600"/>
            <a:ext cx="1627535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Ст.63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</a:t>
            </a:r>
            <a:r>
              <a:rPr lang="en-US" sz="2400" b="1" dirty="0" smtClean="0">
                <a:solidFill>
                  <a:schemeClr val="bg1"/>
                </a:solidFill>
              </a:rPr>
              <a:t>3</a:t>
            </a:r>
            <a:r>
              <a:rPr lang="uk-UA" sz="2400" b="1" dirty="0" smtClean="0">
                <a:solidFill>
                  <a:schemeClr val="bg1"/>
                </a:solidFill>
              </a:rPr>
              <a:t>33-334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30288" y="6120924"/>
            <a:ext cx="6089650" cy="4154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611473" y="3717826"/>
            <a:ext cx="3032286" cy="5232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Прочитайте числа 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499977" y="1701603"/>
            <a:ext cx="1446404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30, 37,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961292" y="1701602"/>
            <a:ext cx="1446404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70, 73.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514888" y="2306326"/>
            <a:ext cx="1305335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3.037,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9134662" y="2286378"/>
            <a:ext cx="1277849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3.370,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820223" y="2306326"/>
            <a:ext cx="1314439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3.073,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0412511" y="2286377"/>
            <a:ext cx="1277849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7.073.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514888" y="2831211"/>
            <a:ext cx="1593367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307.037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97743" y="4270014"/>
            <a:ext cx="9598744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7.893</a:t>
            </a:r>
            <a:r>
              <a:rPr lang="ru-RU" sz="3200" b="1" dirty="0"/>
              <a:t>, </a:t>
            </a:r>
            <a:r>
              <a:rPr lang="ru-RU" sz="3200" b="1" dirty="0" smtClean="0"/>
              <a:t>  407</a:t>
            </a:r>
            <a:r>
              <a:rPr lang="ru-RU" sz="3200" b="1" dirty="0"/>
              <a:t>, </a:t>
            </a:r>
            <a:r>
              <a:rPr lang="ru-RU" sz="3200" b="1" dirty="0" smtClean="0"/>
              <a:t>  88.888</a:t>
            </a:r>
            <a:r>
              <a:rPr lang="ru-RU" sz="3200" b="1" dirty="0"/>
              <a:t>, </a:t>
            </a:r>
            <a:r>
              <a:rPr lang="ru-RU" sz="3200" b="1" dirty="0" smtClean="0"/>
              <a:t>  3.020</a:t>
            </a:r>
            <a:r>
              <a:rPr lang="ru-RU" sz="3200" b="1" dirty="0"/>
              <a:t>, </a:t>
            </a:r>
            <a:r>
              <a:rPr lang="ru-RU" sz="3200" b="1" dirty="0" smtClean="0"/>
              <a:t>  900</a:t>
            </a:r>
            <a:r>
              <a:rPr lang="ru-RU" sz="3200" b="1" dirty="0"/>
              <a:t>, </a:t>
            </a:r>
            <a:r>
              <a:rPr lang="ru-RU" sz="3200" b="1" dirty="0" smtClean="0"/>
              <a:t>  333</a:t>
            </a:r>
            <a:r>
              <a:rPr lang="ru-RU" sz="3200" b="1" dirty="0"/>
              <a:t>, </a:t>
            </a:r>
            <a:r>
              <a:rPr lang="ru-RU" sz="3200" b="1" dirty="0" smtClean="0"/>
              <a:t>  60</a:t>
            </a:r>
            <a:r>
              <a:rPr lang="ru-RU" sz="3200" b="1" dirty="0"/>
              <a:t>, </a:t>
            </a:r>
            <a:r>
              <a:rPr lang="ru-RU" sz="3200" b="1" dirty="0" smtClean="0"/>
              <a:t>  45.004</a:t>
            </a:r>
            <a:r>
              <a:rPr lang="ru-RU" sz="3200" b="1" dirty="0"/>
              <a:t>. 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595412" y="5013970"/>
            <a:ext cx="11078886" cy="5232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Випишіть </a:t>
            </a:r>
            <a:r>
              <a:rPr lang="ru-RU" sz="2800" b="1" dirty="0">
                <a:solidFill>
                  <a:srgbClr val="7030A0"/>
                </a:solidFill>
              </a:rPr>
              <a:t>тільки </a:t>
            </a:r>
            <a:r>
              <a:rPr lang="ru-RU" sz="2800" b="1" dirty="0" err="1">
                <a:solidFill>
                  <a:srgbClr val="7030A0"/>
                </a:solidFill>
              </a:rPr>
              <a:t>ті</a:t>
            </a:r>
            <a:r>
              <a:rPr lang="ru-RU" sz="2800" b="1" dirty="0">
                <a:solidFill>
                  <a:srgbClr val="7030A0"/>
                </a:solidFill>
              </a:rPr>
              <a:t> числа, у яких </a:t>
            </a:r>
            <a:r>
              <a:rPr lang="ru-RU" sz="2800" b="1" dirty="0" err="1">
                <a:solidFill>
                  <a:srgbClr val="7030A0"/>
                </a:solidFill>
              </a:rPr>
              <a:t>немає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>
                <a:solidFill>
                  <a:srgbClr val="7030A0"/>
                </a:solidFill>
              </a:rPr>
              <a:t>одиниць</a:t>
            </a:r>
            <a:r>
              <a:rPr lang="ru-RU" sz="2800" b="1" dirty="0">
                <a:solidFill>
                  <a:srgbClr val="7030A0"/>
                </a:solidFill>
              </a:rPr>
              <a:t> будь-</a:t>
            </a:r>
            <a:r>
              <a:rPr lang="ru-RU" sz="2800" b="1" dirty="0" err="1">
                <a:solidFill>
                  <a:srgbClr val="7030A0"/>
                </a:solidFill>
              </a:rPr>
              <a:t>якого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>
                <a:solidFill>
                  <a:srgbClr val="7030A0"/>
                </a:solidFill>
              </a:rPr>
              <a:t>розряду</a:t>
            </a:r>
            <a:r>
              <a:rPr lang="ru-RU" sz="2800" b="1" dirty="0">
                <a:solidFill>
                  <a:srgbClr val="7030A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147272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" grpId="0" animBg="1"/>
      <p:bldP spid="10" grpId="0" animBg="1"/>
      <p:bldP spid="12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0" grpId="0" animBg="1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45786" y="1125538"/>
            <a:ext cx="8730621" cy="95410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</a:rPr>
              <a:t>Прочитайте </a:t>
            </a:r>
            <a:r>
              <a:rPr lang="ru-RU" sz="2800" b="1" dirty="0">
                <a:solidFill>
                  <a:srgbClr val="7030A0"/>
                </a:solidFill>
              </a:rPr>
              <a:t>числа. </a:t>
            </a:r>
            <a:r>
              <a:rPr lang="ru-RU" sz="2800" b="1" dirty="0" smtClean="0">
                <a:solidFill>
                  <a:srgbClr val="7030A0"/>
                </a:solidFill>
              </a:rPr>
              <a:t>Скільки </a:t>
            </a:r>
            <a:r>
              <a:rPr lang="ru-RU" sz="2800" b="1" dirty="0" err="1">
                <a:solidFill>
                  <a:srgbClr val="7030A0"/>
                </a:solidFill>
              </a:rPr>
              <a:t>одиниць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>
                <a:solidFill>
                  <a:srgbClr val="7030A0"/>
                </a:solidFill>
              </a:rPr>
              <a:t>першого</a:t>
            </a:r>
            <a:r>
              <a:rPr lang="ru-RU" sz="2800" b="1" dirty="0">
                <a:solidFill>
                  <a:srgbClr val="7030A0"/>
                </a:solidFill>
              </a:rPr>
              <a:t> класу та </a:t>
            </a:r>
            <a:r>
              <a:rPr lang="ru-RU" sz="2800" b="1" dirty="0" err="1">
                <a:solidFill>
                  <a:srgbClr val="7030A0"/>
                </a:solidFill>
              </a:rPr>
              <a:t>скільки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одиниць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>
                <a:solidFill>
                  <a:srgbClr val="7030A0"/>
                </a:solidFill>
              </a:rPr>
              <a:t>другого класу в кожному із чисел?</a:t>
            </a:r>
          </a:p>
        </p:txBody>
      </p:sp>
      <p:pic>
        <p:nvPicPr>
          <p:cNvPr id="30" name="Picture 2" descr="D:\Картинки до тестів\Емоції Листя\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9458" y="333450"/>
            <a:ext cx="1929754" cy="2109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Прямоугольник 21"/>
          <p:cNvSpPr/>
          <p:nvPr/>
        </p:nvSpPr>
        <p:spPr>
          <a:xfrm>
            <a:off x="1267495" y="2189884"/>
            <a:ext cx="7488832" cy="584775"/>
          </a:xfrm>
          <a:prstGeom prst="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23.678</a:t>
            </a:r>
            <a:r>
              <a:rPr lang="ru-RU" sz="3200" b="1" dirty="0"/>
              <a:t>, </a:t>
            </a:r>
            <a:r>
              <a:rPr lang="ru-RU" sz="3200" b="1" dirty="0" smtClean="0"/>
              <a:t>   3.904</a:t>
            </a:r>
            <a:r>
              <a:rPr lang="ru-RU" sz="3200" b="1" dirty="0"/>
              <a:t>, </a:t>
            </a:r>
            <a:r>
              <a:rPr lang="ru-RU" sz="3200" b="1" dirty="0" smtClean="0"/>
              <a:t>   77.707</a:t>
            </a:r>
            <a:r>
              <a:rPr lang="ru-RU" sz="3200" b="1" dirty="0"/>
              <a:t>, </a:t>
            </a:r>
            <a:r>
              <a:rPr lang="ru-RU" sz="3200" b="1" dirty="0" smtClean="0"/>
              <a:t>   456</a:t>
            </a:r>
            <a:r>
              <a:rPr lang="ru-RU" sz="3200" b="1" dirty="0"/>
              <a:t>, </a:t>
            </a:r>
            <a:r>
              <a:rPr lang="ru-RU" sz="3200" b="1" dirty="0" smtClean="0"/>
              <a:t>   6.320</a:t>
            </a:r>
            <a:r>
              <a:rPr lang="ru-RU" sz="3200" b="1" dirty="0"/>
              <a:t>.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094090"/>
            <a:ext cx="1573619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Ст.64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№335-336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63439" y="333450"/>
            <a:ext cx="8496944" cy="691305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3600" b="1" dirty="0" smtClean="0"/>
              <a:t>Читання і запис </a:t>
            </a:r>
            <a:r>
              <a:rPr lang="ru-RU" sz="3600" b="1" dirty="0" err="1" smtClean="0"/>
              <a:t>багатоцифрових</a:t>
            </a:r>
            <a:r>
              <a:rPr lang="ru-RU" sz="3600" b="1" dirty="0" smtClean="0"/>
              <a:t> чисел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75408" y="2997746"/>
            <a:ext cx="11161240" cy="5232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Запишіть </a:t>
            </a:r>
            <a:r>
              <a:rPr lang="ru-RU" sz="2800" b="1" dirty="0">
                <a:solidFill>
                  <a:srgbClr val="7030A0"/>
                </a:solidFill>
              </a:rPr>
              <a:t>та </a:t>
            </a:r>
            <a:r>
              <a:rPr lang="ru-RU" sz="2800" b="1" dirty="0" smtClean="0">
                <a:solidFill>
                  <a:srgbClr val="7030A0"/>
                </a:solidFill>
              </a:rPr>
              <a:t>прочитайте </a:t>
            </a:r>
            <a:r>
              <a:rPr lang="ru-RU" sz="2800" b="1" dirty="0">
                <a:solidFill>
                  <a:srgbClr val="7030A0"/>
                </a:solidFill>
              </a:rPr>
              <a:t>числа, що </a:t>
            </a:r>
            <a:r>
              <a:rPr lang="ru-RU" sz="2800" b="1" dirty="0" err="1">
                <a:solidFill>
                  <a:srgbClr val="7030A0"/>
                </a:solidFill>
              </a:rPr>
              <a:t>містять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>
                <a:solidFill>
                  <a:srgbClr val="7030A0"/>
                </a:solidFill>
              </a:rPr>
              <a:t>указану</a:t>
            </a:r>
            <a:r>
              <a:rPr lang="ru-RU" sz="2800" b="1" dirty="0">
                <a:solidFill>
                  <a:srgbClr val="7030A0"/>
                </a:solidFill>
              </a:rPr>
              <a:t> кількість </a:t>
            </a:r>
            <a:r>
              <a:rPr lang="ru-RU" sz="2800" b="1" dirty="0" err="1">
                <a:solidFill>
                  <a:srgbClr val="7030A0"/>
                </a:solidFill>
              </a:rPr>
              <a:t>одиниць</a:t>
            </a:r>
            <a:r>
              <a:rPr lang="ru-RU" sz="2800" b="1" dirty="0">
                <a:solidFill>
                  <a:srgbClr val="7030A0"/>
                </a:solidFill>
              </a:rPr>
              <a:t>. </a:t>
            </a:r>
            <a:endParaRPr lang="ru-RU" sz="2800" b="1" dirty="0" smtClean="0">
              <a:solidFill>
                <a:srgbClr val="7030A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47415" y="3645818"/>
            <a:ext cx="10911797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457200" indent="-457200">
              <a:buAutoNum type="arabicParenR"/>
            </a:pPr>
            <a:r>
              <a:rPr lang="ru-RU" sz="3200" b="1" dirty="0" smtClean="0"/>
              <a:t>7 </a:t>
            </a:r>
            <a:r>
              <a:rPr lang="ru-RU" sz="3200" b="1" dirty="0" err="1"/>
              <a:t>одиниць</a:t>
            </a:r>
            <a:r>
              <a:rPr lang="ru-RU" sz="3200" b="1" dirty="0"/>
              <a:t> другого класу і 23 </a:t>
            </a:r>
            <a:r>
              <a:rPr lang="ru-RU" sz="3200" b="1" dirty="0" err="1"/>
              <a:t>одиниці</a:t>
            </a:r>
            <a:r>
              <a:rPr lang="ru-RU" sz="3200" b="1" dirty="0"/>
              <a:t> </a:t>
            </a:r>
            <a:r>
              <a:rPr lang="ru-RU" sz="3200" b="1" dirty="0" err="1"/>
              <a:t>першого</a:t>
            </a:r>
            <a:r>
              <a:rPr lang="ru-RU" sz="3200" b="1" dirty="0"/>
              <a:t> класу; </a:t>
            </a:r>
            <a:endParaRPr lang="ru-RU" sz="3200" b="1" dirty="0" smtClean="0"/>
          </a:p>
          <a:p>
            <a:pPr marL="457200" indent="-457200">
              <a:buAutoNum type="arabicParenR"/>
            </a:pPr>
            <a:r>
              <a:rPr lang="ru-RU" sz="3200" b="1" dirty="0" smtClean="0"/>
              <a:t>20 </a:t>
            </a:r>
            <a:r>
              <a:rPr lang="ru-RU" sz="3200" b="1" dirty="0" err="1"/>
              <a:t>одиниць</a:t>
            </a:r>
            <a:r>
              <a:rPr lang="ru-RU" sz="3200" b="1" dirty="0"/>
              <a:t> другого класу і 555 </a:t>
            </a:r>
            <a:r>
              <a:rPr lang="ru-RU" sz="3200" b="1" dirty="0" err="1"/>
              <a:t>одиниць</a:t>
            </a:r>
            <a:r>
              <a:rPr lang="ru-RU" sz="3200" b="1" dirty="0"/>
              <a:t> </a:t>
            </a:r>
            <a:r>
              <a:rPr lang="ru-RU" sz="3200" b="1" dirty="0" err="1" smtClean="0"/>
              <a:t>першого</a:t>
            </a:r>
            <a:r>
              <a:rPr lang="ru-RU" sz="3200" b="1" dirty="0" smtClean="0"/>
              <a:t> </a:t>
            </a:r>
            <a:r>
              <a:rPr lang="ru-RU" sz="3200" b="1" dirty="0"/>
              <a:t>класу; </a:t>
            </a:r>
            <a:endParaRPr lang="ru-RU" sz="3200" b="1" dirty="0" smtClean="0"/>
          </a:p>
          <a:p>
            <a:pPr marL="457200" indent="-457200">
              <a:buAutoNum type="arabicParenR"/>
            </a:pPr>
            <a:r>
              <a:rPr lang="ru-RU" sz="3200" b="1" dirty="0" smtClean="0"/>
              <a:t>800 </a:t>
            </a:r>
            <a:r>
              <a:rPr lang="ru-RU" sz="3200" b="1" dirty="0" err="1"/>
              <a:t>одиниць</a:t>
            </a:r>
            <a:r>
              <a:rPr lang="ru-RU" sz="3200" b="1" dirty="0"/>
              <a:t> другого класу й 1 </a:t>
            </a:r>
            <a:r>
              <a:rPr lang="ru-RU" sz="3200" b="1" dirty="0" err="1"/>
              <a:t>одиницю</a:t>
            </a:r>
            <a:r>
              <a:rPr lang="ru-RU" sz="3200" b="1" dirty="0"/>
              <a:t> </a:t>
            </a:r>
            <a:r>
              <a:rPr lang="ru-RU" sz="3200" b="1" dirty="0" err="1" smtClean="0"/>
              <a:t>першого</a:t>
            </a:r>
            <a:r>
              <a:rPr lang="ru-RU" sz="3200" b="1" dirty="0" smtClean="0"/>
              <a:t> </a:t>
            </a:r>
            <a:r>
              <a:rPr lang="ru-RU" sz="3200" b="1" dirty="0"/>
              <a:t>класу.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951516" y="5332628"/>
            <a:ext cx="1512168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7.023,    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643759" y="5332628"/>
            <a:ext cx="1584176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20.555,    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371951" y="5332628"/>
            <a:ext cx="1872208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800.001.</a:t>
            </a:r>
            <a:endParaRPr lang="ru-RU" sz="32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69543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 animBg="1"/>
      <p:bldP spid="11" grpId="0" animBg="1"/>
      <p:bldP spid="12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114254"/>
            <a:ext cx="1627535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Ст.64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№337-338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63439" y="405458"/>
            <a:ext cx="10657184" cy="691305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/>
              <a:t>Розв’яжіть </a:t>
            </a:r>
            <a:r>
              <a:rPr lang="ru-RU" sz="4000" b="1" dirty="0"/>
              <a:t>рівняння</a:t>
            </a:r>
            <a:endParaRPr lang="ru-RU" sz="4000" b="1" dirty="0">
              <a:solidFill>
                <a:srgbClr val="FFFF00"/>
              </a:solidFill>
            </a:endParaRPr>
          </a:p>
        </p:txBody>
      </p:sp>
      <p:pic>
        <p:nvPicPr>
          <p:cNvPr id="3074" name="Picture 2" descr="D:\Картинки до тестів\Емоції Листя\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2351" y="1197546"/>
            <a:ext cx="2448272" cy="2503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744331" y="3701383"/>
            <a:ext cx="9956212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61950" indent="-361950">
              <a:buAutoNum type="arabicParenR"/>
            </a:pPr>
            <a:r>
              <a:rPr lang="ru-RU" sz="2800" b="1" dirty="0" smtClean="0"/>
              <a:t>Якщо </a:t>
            </a:r>
            <a:r>
              <a:rPr lang="ru-RU" sz="2800" b="1" dirty="0"/>
              <a:t>до невідомого числа </a:t>
            </a:r>
            <a:r>
              <a:rPr lang="ru-RU" sz="2800" b="1" dirty="0" err="1"/>
              <a:t>додати</a:t>
            </a:r>
            <a:r>
              <a:rPr lang="ru-RU" sz="2800" b="1" dirty="0"/>
              <a:t> 1000, </a:t>
            </a:r>
            <a:r>
              <a:rPr lang="ru-RU" sz="2800" b="1" dirty="0" err="1" smtClean="0"/>
              <a:t>отримаємо</a:t>
            </a:r>
            <a:r>
              <a:rPr lang="ru-RU" sz="2800" b="1" dirty="0" smtClean="0"/>
              <a:t> </a:t>
            </a:r>
            <a:r>
              <a:rPr lang="ru-RU" sz="2800" b="1" dirty="0"/>
              <a:t>7000. </a:t>
            </a:r>
            <a:endParaRPr lang="ru-RU" sz="2800" b="1" dirty="0" smtClean="0"/>
          </a:p>
          <a:p>
            <a:pPr marL="361950" indent="-361950">
              <a:buAutoNum type="arabicParenR"/>
            </a:pPr>
            <a:r>
              <a:rPr lang="ru-RU" sz="2800" b="1" dirty="0" smtClean="0"/>
              <a:t>Якщо </a:t>
            </a:r>
            <a:r>
              <a:rPr lang="ru-RU" sz="2800" b="1" dirty="0" err="1"/>
              <a:t>невідоме</a:t>
            </a:r>
            <a:r>
              <a:rPr lang="ru-RU" sz="2800" b="1" dirty="0"/>
              <a:t> число </a:t>
            </a:r>
            <a:r>
              <a:rPr lang="ru-RU" sz="2800" b="1" dirty="0" err="1"/>
              <a:t>зменшити</a:t>
            </a:r>
            <a:r>
              <a:rPr lang="ru-RU" sz="2800" b="1" dirty="0"/>
              <a:t> в 5 разів, </a:t>
            </a:r>
            <a:r>
              <a:rPr lang="ru-RU" sz="2800" b="1" dirty="0" err="1"/>
              <a:t>отримаємо</a:t>
            </a:r>
            <a:r>
              <a:rPr lang="ru-RU" sz="2800" b="1" dirty="0"/>
              <a:t> 200. </a:t>
            </a:r>
          </a:p>
          <a:p>
            <a:pPr marL="361950" indent="-361950">
              <a:buAutoNum type="arabicParenR"/>
            </a:pPr>
            <a:r>
              <a:rPr lang="ru-RU" sz="2800" b="1" dirty="0" smtClean="0"/>
              <a:t>Якщо </a:t>
            </a:r>
            <a:r>
              <a:rPr lang="ru-RU" sz="2800" b="1" dirty="0"/>
              <a:t>до числа 169 </a:t>
            </a:r>
            <a:r>
              <a:rPr lang="ru-RU" sz="2800" b="1" dirty="0" err="1"/>
              <a:t>додати</a:t>
            </a:r>
            <a:r>
              <a:rPr lang="ru-RU" sz="2800" b="1" dirty="0"/>
              <a:t> </a:t>
            </a:r>
            <a:r>
              <a:rPr lang="ru-RU" sz="2800" b="1" dirty="0" err="1"/>
              <a:t>невідоме</a:t>
            </a:r>
            <a:r>
              <a:rPr lang="ru-RU" sz="2800" b="1" dirty="0"/>
              <a:t> число, </a:t>
            </a:r>
            <a:r>
              <a:rPr lang="ru-RU" sz="2800" b="1" dirty="0" err="1"/>
              <a:t>отримаємо</a:t>
            </a:r>
            <a:r>
              <a:rPr lang="ru-RU" sz="2800" b="1" dirty="0"/>
              <a:t> 733.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44331" y="1197546"/>
            <a:ext cx="7097573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а </a:t>
            </a:r>
            <a:r>
              <a:rPr lang="ru-RU" sz="3200" b="1" dirty="0"/>
              <a:t>· 5 = </a:t>
            </a:r>
            <a:r>
              <a:rPr lang="ru-RU" sz="3200" b="1" dirty="0" smtClean="0"/>
              <a:t>335                                 </a:t>
            </a:r>
            <a:r>
              <a:rPr lang="ru-RU" sz="3200" b="1" dirty="0"/>
              <a:t>903 : y = </a:t>
            </a:r>
            <a:r>
              <a:rPr lang="ru-RU" sz="3200" b="1" dirty="0" smtClean="0"/>
              <a:t>7</a:t>
            </a:r>
          </a:p>
          <a:p>
            <a:r>
              <a:rPr lang="ru-RU" sz="3200" b="1" dirty="0" smtClean="0"/>
              <a:t>а = 335 _ 5                                у = 903 _ 7</a:t>
            </a:r>
          </a:p>
          <a:p>
            <a:r>
              <a:rPr lang="ru-RU" sz="3200" b="1" dirty="0" smtClean="0"/>
              <a:t>а =                                              у =  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632652" y="5160147"/>
            <a:ext cx="3307251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Х + 1.000 = 7.000</a:t>
            </a:r>
          </a:p>
          <a:p>
            <a:r>
              <a:rPr lang="uk-UA" sz="3200" b="1" dirty="0" smtClean="0">
                <a:solidFill>
                  <a:schemeClr val="bg1"/>
                </a:solidFill>
              </a:rPr>
              <a:t>Х = 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63439" y="2839214"/>
            <a:ext cx="7078465" cy="83099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7030A0"/>
                </a:solidFill>
              </a:rPr>
              <a:t>Складіть рівняння за </a:t>
            </a:r>
            <a:r>
              <a:rPr lang="ru-RU" sz="2400" b="1" dirty="0" err="1">
                <a:solidFill>
                  <a:srgbClr val="7030A0"/>
                </a:solidFill>
              </a:rPr>
              <a:t>кожним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твердженням</a:t>
            </a:r>
            <a:r>
              <a:rPr lang="ru-RU" sz="2400" b="1" dirty="0">
                <a:solidFill>
                  <a:srgbClr val="7030A0"/>
                </a:solidFill>
              </a:rPr>
              <a:t>. </a:t>
            </a:r>
            <a:r>
              <a:rPr lang="ru-RU" sz="2400" b="1" dirty="0" smtClean="0">
                <a:solidFill>
                  <a:srgbClr val="7030A0"/>
                </a:solidFill>
              </a:rPr>
              <a:t>Розв’яжіть </a:t>
            </a:r>
            <a:r>
              <a:rPr lang="ru-RU" sz="2400" b="1" dirty="0">
                <a:solidFill>
                  <a:srgbClr val="7030A0"/>
                </a:solidFill>
              </a:rPr>
              <a:t>рівняння.</a:t>
            </a:r>
            <a:endParaRPr lang="ru-RU" sz="2400" b="1" dirty="0" smtClean="0">
              <a:solidFill>
                <a:srgbClr val="7030A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235974" y="5160147"/>
            <a:ext cx="2252722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В : 5 = 200</a:t>
            </a:r>
          </a:p>
          <a:p>
            <a:r>
              <a:rPr lang="uk-UA" sz="3200" b="1" dirty="0" smtClean="0">
                <a:solidFill>
                  <a:schemeClr val="bg1"/>
                </a:solidFill>
              </a:rPr>
              <a:t>В = 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820626" y="5160146"/>
            <a:ext cx="2735901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169 + С = 733</a:t>
            </a:r>
          </a:p>
          <a:p>
            <a:r>
              <a:rPr lang="uk-UA" sz="3200" b="1" dirty="0" smtClean="0">
                <a:solidFill>
                  <a:schemeClr val="bg1"/>
                </a:solidFill>
              </a:rPr>
              <a:t>С = 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987575" y="1629594"/>
            <a:ext cx="41157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FF00"/>
                </a:solidFill>
              </a:rPr>
              <a:t>: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740103" y="1629594"/>
            <a:ext cx="41157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FF00"/>
                </a:solidFill>
              </a:rPr>
              <a:t>: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277729" y="2182431"/>
            <a:ext cx="709846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FF00"/>
                </a:solidFill>
              </a:rPr>
              <a:t>67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040492" y="2161997"/>
            <a:ext cx="843627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FF00"/>
                </a:solidFill>
              </a:rPr>
              <a:t>129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193363" y="5568220"/>
            <a:ext cx="1306380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FF00"/>
                </a:solidFill>
              </a:rPr>
              <a:t>6.000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840393" y="5653331"/>
            <a:ext cx="1218445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FF00"/>
                </a:solidFill>
              </a:rPr>
              <a:t>1.000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8550537" y="5653330"/>
            <a:ext cx="843627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FF00"/>
                </a:solidFill>
              </a:rPr>
              <a:t>564</a:t>
            </a:r>
            <a:endParaRPr lang="ru-RU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520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5" grpId="0" animBg="1"/>
      <p:bldP spid="16" grpId="0" animBg="1"/>
      <p:bldP spid="17" grpId="0" animBg="1"/>
      <p:bldP spid="12" grpId="0"/>
      <p:bldP spid="13" grpId="0"/>
      <p:bldP spid="14" grpId="0"/>
      <p:bldP spid="18" grpId="0"/>
      <p:bldP spid="19" grpId="0"/>
      <p:bldP spid="20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31"/>
          <p:cNvSpPr/>
          <p:nvPr/>
        </p:nvSpPr>
        <p:spPr>
          <a:xfrm>
            <a:off x="935496" y="1485578"/>
            <a:ext cx="10341109" cy="181588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514350" indent="-514350">
              <a:buAutoNum type="arabicParenR"/>
            </a:pPr>
            <a:r>
              <a:rPr lang="ru-RU" sz="2800" b="1" dirty="0" smtClean="0"/>
              <a:t>У </a:t>
            </a:r>
            <a:r>
              <a:rPr lang="ru-RU" sz="2800" b="1" dirty="0" err="1"/>
              <a:t>книжці</a:t>
            </a:r>
            <a:r>
              <a:rPr lang="ru-RU" sz="2800" b="1" dirty="0"/>
              <a:t> 36 </a:t>
            </a:r>
            <a:r>
              <a:rPr lang="ru-RU" sz="2800" b="1" dirty="0" err="1"/>
              <a:t>сторінок</a:t>
            </a:r>
            <a:r>
              <a:rPr lang="ru-RU" sz="2800" b="1" dirty="0"/>
              <a:t>. </a:t>
            </a:r>
            <a:r>
              <a:rPr lang="ru-RU" sz="2800" b="1" dirty="0" err="1"/>
              <a:t>Оленка</a:t>
            </a:r>
            <a:r>
              <a:rPr lang="ru-RU" sz="2800" b="1" dirty="0"/>
              <a:t> прочитала </a:t>
            </a:r>
            <a:r>
              <a:rPr lang="ru-RU" sz="2800" b="1" dirty="0" err="1" smtClean="0"/>
              <a:t>третю</a:t>
            </a:r>
            <a:r>
              <a:rPr lang="ru-RU" sz="2800" b="1" dirty="0" smtClean="0"/>
              <a:t> </a:t>
            </a:r>
            <a:r>
              <a:rPr lang="ru-RU" sz="2800" b="1" dirty="0" err="1"/>
              <a:t>частину</a:t>
            </a:r>
            <a:r>
              <a:rPr lang="ru-RU" sz="2800" b="1" dirty="0"/>
              <a:t> книжки. Скільки </a:t>
            </a:r>
            <a:r>
              <a:rPr lang="ru-RU" sz="2800" b="1" dirty="0" err="1"/>
              <a:t>сторінок</a:t>
            </a:r>
            <a:r>
              <a:rPr lang="ru-RU" sz="2800" b="1" dirty="0"/>
              <a:t> прочитала </a:t>
            </a:r>
            <a:r>
              <a:rPr lang="ru-RU" sz="2800" b="1" dirty="0" err="1"/>
              <a:t>Оленка</a:t>
            </a:r>
            <a:r>
              <a:rPr lang="ru-RU" sz="2800" b="1" dirty="0"/>
              <a:t>? </a:t>
            </a:r>
            <a:endParaRPr lang="ru-RU" sz="2800" b="1" dirty="0" smtClean="0"/>
          </a:p>
          <a:p>
            <a:pPr marL="514350" indent="-514350">
              <a:buAutoNum type="arabicParenR"/>
            </a:pPr>
            <a:r>
              <a:rPr lang="ru-RU" sz="2800" b="1" dirty="0" err="1" smtClean="0">
                <a:solidFill>
                  <a:srgbClr val="FFFF00"/>
                </a:solidFill>
              </a:rPr>
              <a:t>Оленка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>
                <a:solidFill>
                  <a:srgbClr val="FFFF00"/>
                </a:solidFill>
              </a:rPr>
              <a:t>прочитала 36 </a:t>
            </a:r>
            <a:r>
              <a:rPr lang="ru-RU" sz="2800" b="1" dirty="0" err="1">
                <a:solidFill>
                  <a:srgbClr val="FFFF00"/>
                </a:solidFill>
              </a:rPr>
              <a:t>сторінок</a:t>
            </a:r>
            <a:r>
              <a:rPr lang="ru-RU" sz="2800" b="1" dirty="0">
                <a:solidFill>
                  <a:srgbClr val="FFFF00"/>
                </a:solidFill>
              </a:rPr>
              <a:t> книжки, що становить </a:t>
            </a:r>
            <a:r>
              <a:rPr lang="ru-RU" sz="2800" b="1" dirty="0" err="1">
                <a:solidFill>
                  <a:srgbClr val="FFFF00"/>
                </a:solidFill>
              </a:rPr>
              <a:t>третю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частину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всієї</a:t>
            </a:r>
            <a:r>
              <a:rPr lang="ru-RU" sz="2800" b="1" dirty="0">
                <a:solidFill>
                  <a:srgbClr val="FFFF00"/>
                </a:solidFill>
              </a:rPr>
              <a:t> книжки. Скільки </a:t>
            </a:r>
            <a:r>
              <a:rPr lang="ru-RU" sz="2800" b="1" dirty="0" err="1">
                <a:solidFill>
                  <a:srgbClr val="FFFF00"/>
                </a:solidFill>
              </a:rPr>
              <a:t>сторінок</a:t>
            </a:r>
            <a:r>
              <a:rPr lang="ru-RU" sz="2800" b="1" dirty="0">
                <a:solidFill>
                  <a:srgbClr val="FFFF00"/>
                </a:solidFill>
              </a:rPr>
              <a:t> у </a:t>
            </a:r>
            <a:r>
              <a:rPr lang="ru-RU" sz="2800" b="1" dirty="0" err="1">
                <a:solidFill>
                  <a:srgbClr val="FFFF00"/>
                </a:solidFill>
              </a:rPr>
              <a:t>книжці</a:t>
            </a:r>
            <a:r>
              <a:rPr lang="ru-RU" sz="2800" b="1" dirty="0">
                <a:solidFill>
                  <a:srgbClr val="FFFF00"/>
                </a:solidFill>
              </a:rPr>
              <a:t>?</a:t>
            </a:r>
          </a:p>
        </p:txBody>
      </p:sp>
      <p:pic>
        <p:nvPicPr>
          <p:cNvPr id="38" name="Picture 4" descr="D:\Картинки до тестів\Емоції Листя\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6367" y="3393692"/>
            <a:ext cx="2270412" cy="2411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864117" y="333450"/>
            <a:ext cx="10412489" cy="6480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4000" b="1" dirty="0" smtClean="0"/>
              <a:t>Прочитайте задачі</a:t>
            </a:r>
          </a:p>
        </p:txBody>
      </p:sp>
      <p:sp>
        <p:nvSpPr>
          <p:cNvPr id="21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-1" y="6094090"/>
            <a:ext cx="1195488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Ст.64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№339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76814" y="981522"/>
            <a:ext cx="6583369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7030A0"/>
                </a:solidFill>
              </a:rPr>
              <a:t>Що в них спільного й чим вони різняться?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462307" y="5806058"/>
            <a:ext cx="2628125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1) 36 : 3 =</a:t>
            </a:r>
            <a:endParaRPr lang="ru-RU" sz="24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5571579" y="5814769"/>
            <a:ext cx="2793368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2) 36 </a:t>
            </a:r>
            <a:r>
              <a:rPr lang="ru-RU" sz="2800" b="1" dirty="0" smtClean="0">
                <a:latin typeface="Calibri"/>
                <a:cs typeface="Calibri"/>
              </a:rPr>
              <a:t>∙ 3 =</a:t>
            </a:r>
            <a:endParaRPr lang="ru-RU" sz="2400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935495" y="3358542"/>
            <a:ext cx="8252879" cy="83099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7030A0"/>
                </a:solidFill>
              </a:rPr>
              <a:t>У </a:t>
            </a:r>
            <a:r>
              <a:rPr lang="ru-RU" sz="2400" b="1" dirty="0" err="1">
                <a:solidFill>
                  <a:srgbClr val="7030A0"/>
                </a:solidFill>
              </a:rPr>
              <a:t>першій</a:t>
            </a:r>
            <a:r>
              <a:rPr lang="ru-RU" sz="2400" b="1" dirty="0">
                <a:solidFill>
                  <a:srgbClr val="7030A0"/>
                </a:solidFill>
              </a:rPr>
              <a:t> задачі треба знайти </a:t>
            </a:r>
            <a:r>
              <a:rPr lang="ru-RU" sz="2400" b="1" dirty="0" err="1">
                <a:solidFill>
                  <a:srgbClr val="7030A0"/>
                </a:solidFill>
              </a:rPr>
              <a:t>частину</a:t>
            </a:r>
            <a:r>
              <a:rPr lang="ru-RU" sz="2400" b="1" dirty="0">
                <a:solidFill>
                  <a:srgbClr val="7030A0"/>
                </a:solidFill>
              </a:rPr>
              <a:t> від числа; </a:t>
            </a:r>
            <a:r>
              <a:rPr lang="ru-RU" sz="2400" b="1" dirty="0" smtClean="0">
                <a:solidFill>
                  <a:srgbClr val="7030A0"/>
                </a:solidFill>
              </a:rPr>
              <a:t>у </a:t>
            </a:r>
            <a:r>
              <a:rPr lang="ru-RU" sz="2400" b="1" dirty="0" err="1">
                <a:solidFill>
                  <a:srgbClr val="7030A0"/>
                </a:solidFill>
              </a:rPr>
              <a:t>другій</a:t>
            </a:r>
            <a:r>
              <a:rPr lang="ru-RU" sz="2400" b="1" dirty="0">
                <a:solidFill>
                  <a:srgbClr val="7030A0"/>
                </a:solidFill>
              </a:rPr>
              <a:t> задачі — числа за його </a:t>
            </a:r>
            <a:r>
              <a:rPr lang="ru-RU" sz="2400" b="1" dirty="0" err="1">
                <a:solidFill>
                  <a:srgbClr val="7030A0"/>
                </a:solidFill>
              </a:rPr>
              <a:t>дробом</a:t>
            </a:r>
            <a:r>
              <a:rPr lang="ru-RU" sz="2400" b="1" dirty="0">
                <a:solidFill>
                  <a:srgbClr val="7030A0"/>
                </a:solidFill>
              </a:rPr>
              <a:t>. </a:t>
            </a:r>
            <a:r>
              <a:rPr lang="ru-RU" sz="2400" b="1" dirty="0" err="1" smtClean="0">
                <a:solidFill>
                  <a:srgbClr val="7030A0"/>
                </a:solidFill>
              </a:rPr>
              <a:t>Відповідно</a:t>
            </a:r>
            <a:r>
              <a:rPr lang="ru-RU" sz="2400" b="1" dirty="0">
                <a:solidFill>
                  <a:srgbClr val="7030A0"/>
                </a:solidFill>
              </a:rPr>
              <a:t>, </a:t>
            </a:r>
            <a:r>
              <a:rPr lang="ru-RU" sz="2400" b="1" dirty="0" err="1">
                <a:solidFill>
                  <a:srgbClr val="7030A0"/>
                </a:solidFill>
              </a:rPr>
              <a:t>будуть</a:t>
            </a:r>
            <a:r>
              <a:rPr lang="ru-RU" sz="2400" b="1" dirty="0">
                <a:solidFill>
                  <a:srgbClr val="7030A0"/>
                </a:solidFill>
              </a:rPr>
              <a:t> різні дії.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5029012"/>
              </p:ext>
            </p:extLst>
          </p:nvPr>
        </p:nvGraphicFramePr>
        <p:xfrm>
          <a:off x="1485839" y="4293890"/>
          <a:ext cx="2645580" cy="5181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81860"/>
                <a:gridCol w="881860"/>
                <a:gridCol w="881860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/>
                        <a:t>?ст.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Правая фигурная скобка 4"/>
          <p:cNvSpPr/>
          <p:nvPr/>
        </p:nvSpPr>
        <p:spPr>
          <a:xfrm rot="5400000">
            <a:off x="2660189" y="3549270"/>
            <a:ext cx="360038" cy="2857393"/>
          </a:xfrm>
          <a:prstGeom prst="rightBrace">
            <a:avLst/>
          </a:prstGeom>
          <a:ln w="381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2203598" y="5180915"/>
            <a:ext cx="1111191" cy="58477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36ст.</a:t>
            </a:r>
            <a:r>
              <a:rPr lang="ru-RU" sz="3200" b="1" dirty="0" smtClean="0">
                <a:solidFill>
                  <a:schemeClr val="bg1"/>
                </a:solidFill>
              </a:rPr>
              <a:t>    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918484" y="5822862"/>
            <a:ext cx="1189729" cy="52322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FF00"/>
                </a:solidFill>
              </a:rPr>
              <a:t>12(ст.)    </a:t>
            </a:r>
            <a:endParaRPr lang="ru-RU" sz="2800" b="1" dirty="0">
              <a:solidFill>
                <a:srgbClr val="FFFF00"/>
              </a:solidFill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9551041"/>
              </p:ext>
            </p:extLst>
          </p:nvPr>
        </p:nvGraphicFramePr>
        <p:xfrm>
          <a:off x="5571579" y="4293890"/>
          <a:ext cx="2808312" cy="5181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36104"/>
                <a:gridCol w="936104"/>
                <a:gridCol w="936104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/>
                        <a:t>36ст.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8" name="Правая фигурная скобка 17"/>
          <p:cNvSpPr/>
          <p:nvPr/>
        </p:nvSpPr>
        <p:spPr>
          <a:xfrm rot="5400000">
            <a:off x="6847779" y="3393456"/>
            <a:ext cx="360041" cy="3025006"/>
          </a:xfrm>
          <a:prstGeom prst="rightBrac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C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665164" y="5127769"/>
            <a:ext cx="1040242" cy="52322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? ст.    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968263" y="5797347"/>
            <a:ext cx="1476164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FF00"/>
                </a:solidFill>
              </a:rPr>
              <a:t>108(ст.)</a:t>
            </a:r>
            <a:r>
              <a:rPr lang="ru-RU" sz="3200" b="1" dirty="0" smtClean="0">
                <a:solidFill>
                  <a:srgbClr val="FFFF00"/>
                </a:solidFill>
              </a:rPr>
              <a:t>    </a:t>
            </a:r>
            <a:endParaRPr lang="ru-RU" sz="3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8972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2" grpId="0" animBg="1"/>
      <p:bldP spid="5" grpId="0" animBg="1"/>
      <p:bldP spid="14" grpId="0" animBg="1"/>
      <p:bldP spid="15" grpId="0"/>
      <p:bldP spid="18" grpId="0" animBg="1"/>
      <p:bldP spid="19" grpId="0" animBg="1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/>
          <p:cNvSpPr/>
          <p:nvPr/>
        </p:nvSpPr>
        <p:spPr>
          <a:xfrm>
            <a:off x="5731991" y="5282838"/>
            <a:ext cx="3528392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60 : 4 + 60 : 5 =</a:t>
            </a:r>
            <a:endParaRPr lang="ru-RU" sz="2800" dirty="0"/>
          </a:p>
        </p:txBody>
      </p:sp>
      <p:pic>
        <p:nvPicPr>
          <p:cNvPr id="38" name="Picture 4" descr="D:\Картинки до тестів\Емоції Листя\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9513" y="347873"/>
            <a:ext cx="2166888" cy="2301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864118" y="333450"/>
            <a:ext cx="8456328" cy="6480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4000" b="1" dirty="0" smtClean="0"/>
              <a:t>Розв’яжіть </a:t>
            </a:r>
            <a:r>
              <a:rPr lang="ru-RU" sz="4000" b="1" dirty="0" smtClean="0"/>
              <a:t>задачу</a:t>
            </a:r>
            <a:endParaRPr lang="ru-RU" sz="4000" b="1" dirty="0" smtClean="0"/>
          </a:p>
        </p:txBody>
      </p:sp>
      <p:sp>
        <p:nvSpPr>
          <p:cNvPr id="21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-1" y="6094090"/>
            <a:ext cx="1195488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Ст.65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№340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95042" y="1079659"/>
            <a:ext cx="8425404" cy="181588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err="1"/>
              <a:t>Робітники</a:t>
            </a:r>
            <a:r>
              <a:rPr lang="ru-RU" sz="2800" b="1" dirty="0"/>
              <a:t> </a:t>
            </a:r>
            <a:r>
              <a:rPr lang="ru-RU" sz="2800" b="1" dirty="0" err="1"/>
              <a:t>ремонтують</a:t>
            </a:r>
            <a:r>
              <a:rPr lang="ru-RU" sz="2800" b="1" dirty="0"/>
              <a:t> дорогу </a:t>
            </a:r>
            <a:r>
              <a:rPr lang="ru-RU" sz="2800" b="1" dirty="0" err="1"/>
              <a:t>завдовжки</a:t>
            </a:r>
            <a:r>
              <a:rPr lang="ru-RU" sz="2800" b="1" dirty="0"/>
              <a:t> 60 км. </a:t>
            </a:r>
            <a:r>
              <a:rPr lang="ru-RU" sz="2800" b="1" dirty="0" err="1"/>
              <a:t>Першого</a:t>
            </a:r>
            <a:r>
              <a:rPr lang="ru-RU" sz="2800" b="1" dirty="0"/>
              <a:t> дня вони </a:t>
            </a:r>
            <a:r>
              <a:rPr lang="ru-RU" sz="2800" b="1" dirty="0" err="1"/>
              <a:t>відремонтували</a:t>
            </a:r>
            <a:r>
              <a:rPr lang="ru-RU" sz="2800" b="1" dirty="0"/>
              <a:t> </a:t>
            </a:r>
            <a:r>
              <a:rPr lang="ru-RU" sz="2800" b="1" dirty="0" err="1"/>
              <a:t>четверту</a:t>
            </a:r>
            <a:r>
              <a:rPr lang="ru-RU" sz="2800" b="1" dirty="0"/>
              <a:t> </a:t>
            </a:r>
            <a:r>
              <a:rPr lang="ru-RU" sz="2800" b="1" dirty="0" err="1" smtClean="0"/>
              <a:t>частину</a:t>
            </a:r>
            <a:r>
              <a:rPr lang="ru-RU" sz="2800" b="1" dirty="0" smtClean="0"/>
              <a:t> </a:t>
            </a:r>
            <a:r>
              <a:rPr lang="ru-RU" sz="2800" b="1" dirty="0"/>
              <a:t>дороги, а другого дня — </a:t>
            </a:r>
            <a:r>
              <a:rPr lang="ru-RU" sz="2800" b="1" dirty="0" err="1"/>
              <a:t>п’яту</a:t>
            </a:r>
            <a:r>
              <a:rPr lang="ru-RU" sz="2800" b="1" dirty="0"/>
              <a:t> </a:t>
            </a:r>
            <a:r>
              <a:rPr lang="ru-RU" sz="2800" b="1" dirty="0" err="1"/>
              <a:t>частину</a:t>
            </a:r>
            <a:r>
              <a:rPr lang="ru-RU" sz="2800" b="1" dirty="0"/>
              <a:t>. </a:t>
            </a:r>
            <a:r>
              <a:rPr lang="ru-RU" sz="2800" b="1" dirty="0" smtClean="0"/>
              <a:t>Скільки </a:t>
            </a:r>
            <a:r>
              <a:rPr lang="ru-RU" sz="2800" b="1" dirty="0" err="1"/>
              <a:t>кілометрів</a:t>
            </a:r>
            <a:r>
              <a:rPr lang="ru-RU" sz="2800" b="1" dirty="0"/>
              <a:t> дороги </a:t>
            </a:r>
            <a:r>
              <a:rPr lang="ru-RU" sz="2800" b="1" dirty="0" err="1"/>
              <a:t>відремонтували</a:t>
            </a:r>
            <a:r>
              <a:rPr lang="ru-RU" sz="2800" b="1" dirty="0"/>
              <a:t> за два дні? </a:t>
            </a:r>
            <a:endParaRPr lang="ru-RU" sz="2800" b="1" dirty="0" smtClean="0"/>
          </a:p>
        </p:txBody>
      </p:sp>
      <p:sp>
        <p:nvSpPr>
          <p:cNvPr id="22" name="Прямоугольник 21"/>
          <p:cNvSpPr/>
          <p:nvPr/>
        </p:nvSpPr>
        <p:spPr>
          <a:xfrm>
            <a:off x="1583828" y="5950074"/>
            <a:ext cx="1850739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Відповідь: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3444385" y="5950074"/>
            <a:ext cx="6176038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27 км дороги </a:t>
            </a:r>
            <a:r>
              <a:rPr lang="ru-RU" sz="2800" b="1" dirty="0" err="1" smtClean="0"/>
              <a:t>відремонтували</a:t>
            </a:r>
            <a:r>
              <a:rPr lang="ru-RU" sz="2800" b="1" dirty="0" smtClean="0"/>
              <a:t> за 2 дні.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928924" y="2993526"/>
            <a:ext cx="4299011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2800" b="1" dirty="0" smtClean="0">
                <a:solidFill>
                  <a:schemeClr val="bg1"/>
                </a:solidFill>
              </a:rPr>
              <a:t>І –1/4 від 60км </a:t>
            </a:r>
          </a:p>
          <a:p>
            <a:r>
              <a:rPr lang="uk-UA" sz="2800" b="1" dirty="0" smtClean="0">
                <a:solidFill>
                  <a:schemeClr val="bg1"/>
                </a:solidFill>
              </a:rPr>
              <a:t>ІІ </a:t>
            </a:r>
            <a:r>
              <a:rPr lang="uk-UA" sz="2800" b="1" dirty="0">
                <a:solidFill>
                  <a:schemeClr val="bg1"/>
                </a:solidFill>
              </a:rPr>
              <a:t>– </a:t>
            </a:r>
            <a:r>
              <a:rPr lang="uk-UA" sz="2800" b="1" dirty="0" smtClean="0">
                <a:solidFill>
                  <a:schemeClr val="bg1"/>
                </a:solidFill>
              </a:rPr>
              <a:t>1/5 від 60км</a:t>
            </a:r>
          </a:p>
        </p:txBody>
      </p:sp>
      <p:sp>
        <p:nvSpPr>
          <p:cNvPr id="30" name="Правая фигурная скобка 29"/>
          <p:cNvSpPr/>
          <p:nvPr/>
        </p:nvSpPr>
        <p:spPr>
          <a:xfrm>
            <a:off x="3582688" y="3051191"/>
            <a:ext cx="274634" cy="838775"/>
          </a:xfrm>
          <a:prstGeom prst="rightBrac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936805" y="3208969"/>
            <a:ext cx="931090" cy="52322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? км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8021668" y="5272292"/>
            <a:ext cx="1238715" cy="52322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27(км)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911693" y="4117312"/>
            <a:ext cx="273630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1) 60 : 4 =</a:t>
            </a:r>
            <a:endParaRPr lang="ru-RU" sz="24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911693" y="4730158"/>
            <a:ext cx="273630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2) 60 : 5 =</a:t>
            </a:r>
            <a:endParaRPr lang="ru-RU" sz="24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907455" y="5359066"/>
            <a:ext cx="3100582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3) 15 + 12 =</a:t>
            </a:r>
            <a:endParaRPr lang="ru-RU" sz="24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2446568" y="4077866"/>
            <a:ext cx="1273437" cy="52322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15(км)</a:t>
            </a:r>
            <a:endParaRPr lang="ru-RU" sz="2400" dirty="0">
              <a:solidFill>
                <a:srgbClr val="FFFF0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446568" y="4730158"/>
            <a:ext cx="1273437" cy="52322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12(км)</a:t>
            </a:r>
            <a:endParaRPr lang="ru-RU" sz="2400" dirty="0">
              <a:solidFill>
                <a:srgbClr val="FFFF00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2713386" y="5328288"/>
            <a:ext cx="1294651" cy="52322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27(км)</a:t>
            </a:r>
            <a:endParaRPr lang="ru-RU" sz="2400" dirty="0">
              <a:solidFill>
                <a:srgbClr val="FFFF00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665464" y="4096442"/>
            <a:ext cx="4032448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- </a:t>
            </a:r>
            <a:r>
              <a:rPr lang="ru-RU" sz="2800" b="1" dirty="0" err="1" smtClean="0">
                <a:solidFill>
                  <a:schemeClr val="bg1"/>
                </a:solidFill>
              </a:rPr>
              <a:t>відремонтували</a:t>
            </a:r>
            <a:r>
              <a:rPr lang="ru-RU" sz="2800" b="1" dirty="0" smtClean="0">
                <a:solidFill>
                  <a:schemeClr val="bg1"/>
                </a:solidFill>
              </a:rPr>
              <a:t> І дня.</a:t>
            </a:r>
            <a:endParaRPr lang="ru-RU" sz="2400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3668761" y="4730158"/>
            <a:ext cx="4083692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- </a:t>
            </a:r>
            <a:r>
              <a:rPr lang="ru-RU" sz="2800" b="1" dirty="0" err="1" smtClean="0">
                <a:solidFill>
                  <a:schemeClr val="bg1"/>
                </a:solidFill>
              </a:rPr>
              <a:t>відремонтували</a:t>
            </a:r>
            <a:r>
              <a:rPr lang="ru-RU" sz="2800" b="1" dirty="0" smtClean="0">
                <a:solidFill>
                  <a:schemeClr val="bg1"/>
                </a:solidFill>
              </a:rPr>
              <a:t> ІІ дня.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2718746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2" grpId="0" animBg="1"/>
      <p:bldP spid="24" grpId="0" animBg="1"/>
      <p:bldP spid="25" grpId="0" animBg="1"/>
      <p:bldP spid="30" grpId="0" animBg="1"/>
      <p:bldP spid="33" grpId="0"/>
      <p:bldP spid="34" grpId="0"/>
      <p:bldP spid="23" grpId="0" animBg="1"/>
      <p:bldP spid="17" grpId="0" animBg="1"/>
      <p:bldP spid="18" grpId="0" animBg="1"/>
      <p:bldP spid="19" grpId="0"/>
      <p:bldP spid="20" grpId="0"/>
      <p:bldP spid="27" grpId="0"/>
      <p:bldP spid="28" grpId="0" animBg="1"/>
      <p:bldP spid="2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61879" y="405458"/>
            <a:ext cx="10297144" cy="6480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Домашнє завдання</a:t>
            </a:r>
          </a:p>
        </p:txBody>
      </p:sp>
      <p:sp>
        <p:nvSpPr>
          <p:cNvPr id="6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-19995" y="6022082"/>
            <a:ext cx="1215482" cy="827041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1400" b="1" dirty="0">
                <a:solidFill>
                  <a:schemeClr val="bg1"/>
                </a:solidFill>
              </a:rPr>
              <a:t>Підручник</a:t>
            </a:r>
          </a:p>
          <a:p>
            <a:pPr algn="ctr"/>
            <a:r>
              <a:rPr lang="uk-UA" sz="2800" b="1" smtClean="0">
                <a:solidFill>
                  <a:schemeClr val="bg1"/>
                </a:solidFill>
              </a:rPr>
              <a:t>Ст.65</a:t>
            </a:r>
            <a:endParaRPr lang="uk-UA" sz="2800" b="1" dirty="0" smtClean="0">
              <a:solidFill>
                <a:schemeClr val="bg1"/>
              </a:solidFill>
            </a:endParaRPr>
          </a:p>
        </p:txBody>
      </p:sp>
      <p:pic>
        <p:nvPicPr>
          <p:cNvPr id="8" name="Picture 2" descr="D:\Картинки до тестів\!!! Учні\634ce2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35447" y="1125538"/>
            <a:ext cx="1624633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259609" y="4437906"/>
            <a:ext cx="7742613" cy="1815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 smtClean="0">
                <a:solidFill>
                  <a:srgbClr val="7030A0"/>
                </a:solidFill>
              </a:rPr>
              <a:t>Сьогодні на уроці я дізнався/дізналась про…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>
                <a:solidFill>
                  <a:srgbClr val="7030A0"/>
                </a:solidFill>
              </a:rPr>
              <a:t>Найбільш цікавим було</a:t>
            </a:r>
            <a:r>
              <a:rPr lang="uk-UA" sz="2800" b="1" dirty="0" smtClean="0">
                <a:solidFill>
                  <a:srgbClr val="7030A0"/>
                </a:solidFill>
              </a:rPr>
              <a:t>…</a:t>
            </a:r>
          </a:p>
          <a:p>
            <a:pPr marL="457200" lvl="0" indent="-457200">
              <a:buFont typeface="Wingdings" panose="05000000000000000000" pitchFamily="2" charset="2"/>
              <a:buChar char="v"/>
            </a:pPr>
            <a:r>
              <a:rPr lang="ru-RU" sz="2800" b="1" dirty="0">
                <a:solidFill>
                  <a:srgbClr val="7030A0"/>
                </a:solidFill>
              </a:rPr>
              <a:t>Мені було важко</a:t>
            </a:r>
            <a:r>
              <a:rPr lang="ru-RU" sz="2800" b="1" dirty="0" smtClean="0">
                <a:solidFill>
                  <a:srgbClr val="7030A0"/>
                </a:solidFill>
              </a:rPr>
              <a:t>...</a:t>
            </a:r>
            <a:endParaRPr lang="uk-UA" sz="2800" b="1" dirty="0">
              <a:solidFill>
                <a:srgbClr val="7030A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>
                <a:solidFill>
                  <a:srgbClr val="7030A0"/>
                </a:solidFill>
              </a:rPr>
              <a:t>Урок запам'ятався мені тим, що </a:t>
            </a:r>
            <a:r>
              <a:rPr lang="uk-UA" sz="2800" b="1" dirty="0" smtClean="0">
                <a:solidFill>
                  <a:srgbClr val="7030A0"/>
                </a:solidFill>
              </a:rPr>
              <a:t>…</a:t>
            </a:r>
          </a:p>
        </p:txBody>
      </p:sp>
      <p:pic>
        <p:nvPicPr>
          <p:cNvPr id="1026" name="Picture 2" descr="D:\4 клас\03 МАТЕМАТИКА\1 Листопад\2 Нумерація чисел у межах мільйона\2026-10-13_2157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8958" y="1191418"/>
            <a:ext cx="8700065" cy="245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95738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633" y="549474"/>
            <a:ext cx="9865095" cy="746484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3600" b="1" dirty="0" smtClean="0">
                <a:solidFill>
                  <a:schemeClr val="bg1"/>
                </a:solidFill>
              </a:rPr>
              <a:t>Рефлексія  </a:t>
            </a:r>
            <a:endParaRPr lang="uk-UA" sz="3600" b="1" dirty="0">
              <a:solidFill>
                <a:schemeClr val="bg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419623" y="1369706"/>
            <a:ext cx="6768751" cy="52322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3200" b="1" dirty="0">
                <a:solidFill>
                  <a:srgbClr val="7030A0"/>
                </a:solidFill>
                <a:cs typeface="Times New Roman" panose="02020603050405020304" pitchFamily="18" charset="0"/>
              </a:rPr>
              <a:t>Оберіть плід </a:t>
            </a:r>
            <a:r>
              <a:rPr lang="uk-UA" sz="3200" b="1" dirty="0" smtClean="0">
                <a:solidFill>
                  <a:srgbClr val="7030A0"/>
                </a:solidFill>
                <a:cs typeface="Times New Roman" panose="02020603050405020304" pitchFamily="18" charset="0"/>
              </a:rPr>
              <a:t>своєї роботи на уроці</a:t>
            </a:r>
            <a:endParaRPr lang="ru-RU" sz="3200" b="1" dirty="0">
              <a:solidFill>
                <a:srgbClr val="7030A0"/>
              </a:solidFill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113634" y="4625314"/>
            <a:ext cx="2170086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chemeClr val="bg1"/>
                </a:solidFill>
              </a:rPr>
              <a:t>Відчуваю</a:t>
            </a:r>
            <a:r>
              <a:rPr lang="ru-RU" sz="2800" b="1" dirty="0" smtClean="0">
                <a:solidFill>
                  <a:schemeClr val="bg1"/>
                </a:solidFill>
              </a:rPr>
              <a:t> успіх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961658" y="4625313"/>
            <a:ext cx="1918039" cy="954107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Все </a:t>
            </a:r>
            <a:r>
              <a:rPr lang="ru-RU" sz="2800" b="1" dirty="0" err="1" smtClean="0">
                <a:solidFill>
                  <a:schemeClr val="bg1"/>
                </a:solidFill>
              </a:rPr>
              <a:t>зрозуміло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524078" y="4625314"/>
            <a:ext cx="2247579" cy="9541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rgbClr val="7030A0"/>
                </a:solidFill>
              </a:rPr>
              <a:t>Відчуваю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задоволення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9155948" y="4633904"/>
            <a:ext cx="1954507" cy="138499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Урок </a:t>
            </a:r>
            <a:r>
              <a:rPr lang="ru-RU" sz="2800" b="1" dirty="0" err="1" smtClean="0">
                <a:solidFill>
                  <a:schemeClr val="bg1"/>
                </a:solidFill>
              </a:rPr>
              <a:t>пройшов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непомітно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14" name="Picture 2" descr="D:\Картинки до тестів\Емоції Овочі фрукти\Цибуля весел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0236" y="2084457"/>
            <a:ext cx="1895475" cy="240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5" descr="D:\Картинки до тестів\Емоції Овочі фрукти\Морква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5766" y="2092473"/>
            <a:ext cx="2409825" cy="240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D:\Картинки до тестів\Емоції Овочі фрукти\Картопля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078" y="2084457"/>
            <a:ext cx="2376662" cy="2376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8" descr="Мультяшный фруктовый персонажсчастливый помидор с лицом и глазами на белом  фоне Фруктовая серия | Премиум AI-сгенерированное изображение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462" y="2092472"/>
            <a:ext cx="2409825" cy="240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90081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15501</TotalTime>
  <Words>652</Words>
  <Application>Microsoft Office PowerPoint</Application>
  <PresentationFormat>Произвольный</PresentationFormat>
  <Paragraphs>150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Esmiralda Ivanova</dc:creator>
  <cp:lastModifiedBy>Esmiralda Ivanova</cp:lastModifiedBy>
  <cp:revision>1216</cp:revision>
  <dcterms:created xsi:type="dcterms:W3CDTF">2025-08-27T14:01:18Z</dcterms:created>
  <dcterms:modified xsi:type="dcterms:W3CDTF">2026-10-15T07:45:51Z</dcterms:modified>
</cp:coreProperties>
</file>