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2" r:id="rId2"/>
    <p:sldId id="925" r:id="rId3"/>
    <p:sldId id="904" r:id="rId4"/>
    <p:sldId id="286" r:id="rId5"/>
    <p:sldId id="828" r:id="rId6"/>
    <p:sldId id="901" r:id="rId7"/>
    <p:sldId id="915" r:id="rId8"/>
    <p:sldId id="923" r:id="rId9"/>
    <p:sldId id="897" r:id="rId10"/>
    <p:sldId id="879" r:id="rId11"/>
    <p:sldId id="905" r:id="rId12"/>
    <p:sldId id="924" r:id="rId13"/>
    <p:sldId id="917" r:id="rId14"/>
    <p:sldId id="926" r:id="rId15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25"/>
            <p14:sldId id="904"/>
            <p14:sldId id="286"/>
            <p14:sldId id="828"/>
            <p14:sldId id="901"/>
            <p14:sldId id="915"/>
            <p14:sldId id="923"/>
            <p14:sldId id="897"/>
            <p14:sldId id="879"/>
            <p14:sldId id="905"/>
            <p14:sldId id="924"/>
            <p14:sldId id="917"/>
            <p14:sldId id="92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НАТУРАЛЬНИЙ РЯД ЧИСЕЛ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НУМЕРАЦІЯ БАГАТОЦИФРОВИХ ЧИСЕЛ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ВИЗНАЧЕННЯ ЗАГАЛЬНОЇ КІЛЬКОСТІ ОДИНИЦЬ КОЖНОГО РОЗРЯДУ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ВИРАЗІВ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79445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99879" custLinFactX="370354" custLinFactNeighborX="400000" custLinFactNeighborY="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06494" custLinFactX="-11547" custLinFactNeighborX="-100000" custLinFactNeighborY="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97656" custLinFactX="-397974" custLinFactNeighborX="-400000" custLinFactNeighborY="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904102" y="922147"/>
          <a:ext cx="4273486" cy="2429190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ВИРАЗІВ</a:t>
          </a:r>
          <a:endParaRPr lang="en-US" sz="2800" b="1" kern="1200" dirty="0" smtClean="0"/>
        </a:p>
      </dsp:txBody>
      <dsp:txXfrm rot="5400000">
        <a:off x="18046" y="854696"/>
        <a:ext cx="2429190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168772" y="783837"/>
          <a:ext cx="4273486" cy="2705810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ВИЗНАЧЕННЯ ЗАГАЛЬНОЇ КІЛЬКОСТІ ОДИНИЦЬ КОЖНОГО РОЗРЯДУ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7952610" y="854696"/>
        <a:ext cx="2705810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4343353" y="739063"/>
          <a:ext cx="4273486" cy="2795359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НАТУРАЛЬНИЙ РЯД ЧИСЕЛ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082417" y="854696"/>
        <a:ext cx="2795359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1644677" y="798884"/>
          <a:ext cx="4273486" cy="2675717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НУМЕРАЦІЯ БАГАТОЦИФРОВИХ ЧИСЕЛ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2443562" y="854696"/>
        <a:ext cx="2675717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1511" y="981522"/>
            <a:ext cx="9577064" cy="1446536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400" b="1" dirty="0">
                <a:solidFill>
                  <a:srgbClr val="7030A0"/>
                </a:solidFill>
              </a:rPr>
              <a:t>Нумерація багатоцифрових чисел. Натуральні числа. </a:t>
            </a:r>
            <a:endParaRPr lang="uk-UA" sz="44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34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100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727" y="2556565"/>
            <a:ext cx="2567157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508294"/>
            <a:ext cx="2063378" cy="294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2507437"/>
            <a:ext cx="2508349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2490559"/>
            <a:ext cx="2088232" cy="291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889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4 клас\03 МАТЕМАТИКА\1 Листопад\2 Нумерація чисел у межах мільйона\2026-10-13_2157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478" y="1341562"/>
            <a:ext cx="944407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Ст.65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447" y="366893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767838099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4 клас\03 МАТЕМАТИКА\1 Листопад\2 Нумерація чисел у межах мільйона\2026-10-15_1331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18" y="1533918"/>
            <a:ext cx="10346918" cy="159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5" y="429543"/>
            <a:ext cx="10569580" cy="62398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073552" y="3402674"/>
            <a:ext cx="2153628" cy="2713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1" name="Прямоугольник 60"/>
          <p:cNvSpPr/>
          <p:nvPr/>
        </p:nvSpPr>
        <p:spPr>
          <a:xfrm>
            <a:off x="2659654" y="1517170"/>
            <a:ext cx="92508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340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928318" y="1472511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330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8355030" y="1476867"/>
            <a:ext cx="86211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600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715767" y="2512320"/>
            <a:ext cx="48936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188375" y="1886282"/>
            <a:ext cx="803141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60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8369997" y="1533918"/>
            <a:ext cx="836475" cy="5057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03734" y="3643216"/>
            <a:ext cx="608965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/>
              <a:t>(360 + 270) : (270 + 360) = </a:t>
            </a:r>
            <a:endParaRPr lang="ru-RU" sz="3200" b="1" dirty="0" smtClean="0"/>
          </a:p>
          <a:p>
            <a:pPr>
              <a:lnSpc>
                <a:spcPct val="150000"/>
              </a:lnSpc>
            </a:pPr>
            <a:r>
              <a:rPr lang="ru-RU" sz="3200" b="1" dirty="0" smtClean="0"/>
              <a:t>825 </a:t>
            </a:r>
            <a:r>
              <a:rPr lang="ru-RU" sz="3200" b="1" dirty="0"/>
              <a:t>– 50 : 5 – 100 </a:t>
            </a:r>
            <a:r>
              <a:rPr lang="ru-RU" sz="3200" b="1" dirty="0" smtClean="0">
                <a:latin typeface="Calibri"/>
                <a:cs typeface="Calibri"/>
              </a:rPr>
              <a:t>∙</a:t>
            </a:r>
            <a:r>
              <a:rPr lang="ru-RU" sz="3200" b="1" dirty="0" smtClean="0"/>
              <a:t> </a:t>
            </a:r>
            <a:r>
              <a:rPr lang="ru-RU" sz="3200" b="1" dirty="0"/>
              <a:t>6 =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441632" y="1517170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150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873153" y="2512320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660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392843" y="3739651"/>
            <a:ext cx="48936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" name="Дуга 6"/>
          <p:cNvSpPr/>
          <p:nvPr/>
        </p:nvSpPr>
        <p:spPr>
          <a:xfrm rot="10573328">
            <a:off x="1189873" y="4651153"/>
            <a:ext cx="5477619" cy="388096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2155703" y="4202281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10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613950" y="4174450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600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718700" y="4498855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215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61" grpId="0"/>
      <p:bldP spid="63" grpId="0"/>
      <p:bldP spid="67" grpId="0"/>
      <p:bldP spid="68" grpId="0"/>
      <p:bldP spid="53" grpId="0"/>
      <p:bldP spid="51" grpId="0" animBg="1"/>
      <p:bldP spid="6" grpId="0" animBg="1"/>
      <p:bldP spid="49" grpId="0"/>
      <p:bldP spid="52" grpId="0"/>
      <p:bldP spid="55" grpId="0"/>
      <p:bldP spid="7" grpId="0" animBg="1"/>
      <p:bldP spid="56" grpId="0"/>
      <p:bldP spid="59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4" r="-3325"/>
          <a:stretch/>
        </p:blipFill>
        <p:spPr>
          <a:xfrm>
            <a:off x="918081" y="1053530"/>
            <a:ext cx="10620000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00444" y="405137"/>
            <a:ext cx="810174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Утворіть </a:t>
            </a:r>
            <a:r>
              <a:rPr lang="ru-RU" sz="4000" b="1" dirty="0" err="1"/>
              <a:t>багатоцифрові</a:t>
            </a:r>
            <a:r>
              <a:rPr lang="ru-RU" sz="4000" b="1" dirty="0"/>
              <a:t> числа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730687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197546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706456" y="2810687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04966" y="2824052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45984" y="5150583"/>
            <a:ext cx="1003673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800" dirty="0" smtClean="0"/>
              <a:t>Запишіть </a:t>
            </a:r>
            <a:r>
              <a:rPr lang="ru-RU" sz="2800" dirty="0"/>
              <a:t>п’ять </a:t>
            </a:r>
            <a:r>
              <a:rPr lang="ru-RU" sz="2800" dirty="0" err="1"/>
              <a:t>чотирицифрових</a:t>
            </a:r>
            <a:r>
              <a:rPr lang="ru-RU" sz="2800" dirty="0"/>
              <a:t> чисел, </a:t>
            </a:r>
            <a:r>
              <a:rPr lang="ru-RU" sz="2800" dirty="0" err="1" smtClean="0"/>
              <a:t>використавши</a:t>
            </a:r>
            <a:r>
              <a:rPr lang="ru-RU" sz="2800" dirty="0" smtClean="0"/>
              <a:t> </a:t>
            </a:r>
            <a:r>
              <a:rPr lang="ru-RU" sz="2800" dirty="0" err="1"/>
              <a:t>цифри</a:t>
            </a:r>
            <a:r>
              <a:rPr lang="ru-RU" sz="2800" dirty="0"/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1,</a:t>
            </a: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3</a:t>
            </a:r>
            <a:r>
              <a:rPr lang="ru-RU" sz="2800" b="1" dirty="0">
                <a:solidFill>
                  <a:srgbClr val="FFFF00"/>
                </a:solidFill>
              </a:rPr>
              <a:t>, </a:t>
            </a:r>
            <a:r>
              <a:rPr lang="ru-RU" sz="2800" b="1" dirty="0" smtClean="0">
                <a:solidFill>
                  <a:srgbClr val="FFFF00"/>
                </a:solidFill>
              </a:rPr>
              <a:t>7, 0</a:t>
            </a:r>
            <a:r>
              <a:rPr lang="ru-RU" sz="2800" dirty="0" smtClean="0"/>
              <a:t> (</a:t>
            </a:r>
            <a:r>
              <a:rPr lang="ru-RU" sz="2800" dirty="0" err="1" smtClean="0"/>
              <a:t>цифри</a:t>
            </a:r>
            <a:r>
              <a:rPr lang="ru-RU" sz="2800" dirty="0" smtClean="0"/>
              <a:t> </a:t>
            </a:r>
            <a:r>
              <a:rPr lang="ru-RU" sz="2800" dirty="0"/>
              <a:t>в </a:t>
            </a:r>
            <a:r>
              <a:rPr lang="ru-RU" sz="2800" dirty="0" err="1"/>
              <a:t>записі</a:t>
            </a:r>
            <a:r>
              <a:rPr lang="ru-RU" sz="2800" dirty="0"/>
              <a:t> </a:t>
            </a:r>
            <a:r>
              <a:rPr lang="ru-RU" sz="2800" dirty="0" smtClean="0"/>
              <a:t>чисел </a:t>
            </a:r>
            <a:r>
              <a:rPr lang="ru-RU" sz="2800" dirty="0"/>
              <a:t>не </a:t>
            </a:r>
            <a:r>
              <a:rPr lang="ru-RU" sz="2800" dirty="0" smtClean="0"/>
              <a:t>повинні </a:t>
            </a:r>
            <a:r>
              <a:rPr lang="ru-RU" sz="2800" dirty="0" err="1"/>
              <a:t>повторюватися</a:t>
            </a:r>
            <a:r>
              <a:rPr lang="ru-RU" sz="2800" dirty="0" smtClean="0"/>
              <a:t>) 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Поясніть, </a:t>
            </a:r>
            <a:r>
              <a:rPr lang="ru-RU" sz="2800" dirty="0"/>
              <a:t>що означає цифра 7 у </a:t>
            </a:r>
            <a:r>
              <a:rPr lang="ru-RU" sz="2800" dirty="0" err="1"/>
              <a:t>записі</a:t>
            </a:r>
            <a:r>
              <a:rPr lang="ru-RU" sz="2800" dirty="0"/>
              <a:t> кожного </a:t>
            </a:r>
            <a:r>
              <a:rPr lang="ru-RU" sz="2800" dirty="0" smtClean="0"/>
              <a:t>з </a:t>
            </a:r>
            <a:r>
              <a:rPr lang="ru-RU" sz="2800" dirty="0" err="1" smtClean="0"/>
              <a:t>п’яти</a:t>
            </a:r>
            <a:r>
              <a:rPr lang="ru-RU" sz="2800" dirty="0" smtClean="0"/>
              <a:t> чисел.</a:t>
            </a:r>
            <a:endParaRPr lang="ru-RU" sz="2800" b="1" dirty="0"/>
          </a:p>
        </p:txBody>
      </p:sp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131324" y="2848819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2511793" y="2881888"/>
            <a:ext cx="420547" cy="534723"/>
          </a:xfrm>
          <a:prstGeom prst="rect">
            <a:avLst/>
          </a:prstGeom>
        </p:spPr>
      </p:pic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" y="6123600"/>
            <a:ext cx="115297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Ст.65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44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87677" y="2798778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51559" y="2824274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291831" y="2848819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3937839" y="2850637"/>
            <a:ext cx="420547" cy="534723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99356" y="2801968"/>
            <a:ext cx="454720" cy="567792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064336" y="2845872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2824274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134712" y="2886558"/>
            <a:ext cx="420547" cy="534723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460540" y="2795034"/>
            <a:ext cx="454720" cy="567792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850423" y="2828722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940164" y="2845872"/>
            <a:ext cx="454720" cy="567792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183534" y="2886558"/>
            <a:ext cx="420547" cy="534723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668743" y="2826588"/>
            <a:ext cx="454720" cy="56779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8656922" y="2848819"/>
            <a:ext cx="454720" cy="5677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963423" y="2853730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343892" y="2886799"/>
            <a:ext cx="420547" cy="534723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1421137" y="2795034"/>
            <a:ext cx="454720" cy="56779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5" name="Рисунок 94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0532791" y="2828722"/>
            <a:ext cx="454720" cy="567792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1136917" y="2817568"/>
            <a:ext cx="454720" cy="567792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0851014" y="2866702"/>
            <a:ext cx="420547" cy="534723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668821" y="3512721"/>
            <a:ext cx="454720" cy="56779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52876" y="3563093"/>
            <a:ext cx="454720" cy="567792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414772" y="3539863"/>
            <a:ext cx="454720" cy="567792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2555871" y="3563093"/>
            <a:ext cx="420547" cy="534723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75038" y="3522544"/>
            <a:ext cx="454720" cy="56779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291524" y="3566220"/>
            <a:ext cx="454720" cy="567792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220989" y="3549686"/>
            <a:ext cx="454720" cy="567792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3964693" y="3572916"/>
            <a:ext cx="420547" cy="534723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709319" y="3510658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10166" y="3546526"/>
            <a:ext cx="454720" cy="567792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012977" y="3542990"/>
            <a:ext cx="454720" cy="567792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154076" y="3566220"/>
            <a:ext cx="420547" cy="534723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533294" y="3510642"/>
            <a:ext cx="454720" cy="567792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938972" y="3546558"/>
            <a:ext cx="454720" cy="567792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850423" y="3556381"/>
            <a:ext cx="454720" cy="567792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220557" y="3590580"/>
            <a:ext cx="420547" cy="534723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668743" y="3533661"/>
            <a:ext cx="454720" cy="567792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002184" y="3574046"/>
            <a:ext cx="454720" cy="567792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650475" y="3542990"/>
            <a:ext cx="454720" cy="567792"/>
          </a:xfrm>
          <a:prstGeom prst="rect">
            <a:avLst/>
          </a:prstGeom>
        </p:spPr>
      </p:pic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408655" y="3566220"/>
            <a:ext cx="420547" cy="534723"/>
          </a:xfrm>
          <a:prstGeom prst="rect">
            <a:avLst/>
          </a:prstGeom>
        </p:spPr>
      </p:pic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1408326" y="3533661"/>
            <a:ext cx="454720" cy="56779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1106123" y="3566220"/>
            <a:ext cx="454720" cy="567792"/>
          </a:xfrm>
          <a:prstGeom prst="rect">
            <a:avLst/>
          </a:prstGeom>
        </p:spPr>
      </p:pic>
      <p:pic>
        <p:nvPicPr>
          <p:cNvPr id="129" name="Рисунок 128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0474079" y="3542990"/>
            <a:ext cx="454720" cy="567792"/>
          </a:xfrm>
          <a:prstGeom prst="rect">
            <a:avLst/>
          </a:prstGeom>
        </p:spPr>
      </p:pic>
      <p:pic>
        <p:nvPicPr>
          <p:cNvPr id="130" name="Рисунок 129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0832537" y="3607115"/>
            <a:ext cx="420547" cy="534723"/>
          </a:xfrm>
          <a:prstGeom prst="rect">
            <a:avLst/>
          </a:prstGeom>
        </p:spPr>
      </p:pic>
      <p:pic>
        <p:nvPicPr>
          <p:cNvPr id="131" name="Рисунок 13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683126" y="4257341"/>
            <a:ext cx="454720" cy="567792"/>
          </a:xfrm>
          <a:prstGeom prst="rect">
            <a:avLst/>
          </a:prstGeom>
        </p:spPr>
      </p:pic>
      <p:pic>
        <p:nvPicPr>
          <p:cNvPr id="132" name="Рисунок 13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37846" y="4286814"/>
            <a:ext cx="454720" cy="567792"/>
          </a:xfrm>
          <a:prstGeom prst="rect">
            <a:avLst/>
          </a:prstGeom>
        </p:spPr>
      </p:pic>
      <p:pic>
        <p:nvPicPr>
          <p:cNvPr id="133" name="Рисунок 132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511796" y="4273875"/>
            <a:ext cx="454720" cy="567792"/>
          </a:xfrm>
          <a:prstGeom prst="rect">
            <a:avLst/>
          </a:prstGeom>
        </p:spPr>
      </p:pic>
      <p:pic>
        <p:nvPicPr>
          <p:cNvPr id="134" name="Рисунок 133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422052" y="4290410"/>
            <a:ext cx="420547" cy="534723"/>
          </a:xfrm>
          <a:prstGeom prst="rect">
            <a:avLst/>
          </a:prstGeom>
        </p:spPr>
      </p:pic>
      <p:pic>
        <p:nvPicPr>
          <p:cNvPr id="135" name="Рисунок 13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84363" y="4253745"/>
            <a:ext cx="454720" cy="567792"/>
          </a:xfrm>
          <a:prstGeom prst="rect">
            <a:avLst/>
          </a:prstGeom>
        </p:spPr>
      </p:pic>
      <p:pic>
        <p:nvPicPr>
          <p:cNvPr id="137" name="Рисунок 13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291217" y="4273875"/>
            <a:ext cx="454720" cy="567792"/>
          </a:xfrm>
          <a:prstGeom prst="rect">
            <a:avLst/>
          </a:prstGeom>
        </p:spPr>
      </p:pic>
      <p:pic>
        <p:nvPicPr>
          <p:cNvPr id="138" name="Рисунок 13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942397" y="4270279"/>
            <a:ext cx="454720" cy="567792"/>
          </a:xfrm>
          <a:prstGeom prst="rect">
            <a:avLst/>
          </a:prstGeom>
        </p:spPr>
      </p:pic>
      <p:pic>
        <p:nvPicPr>
          <p:cNvPr id="139" name="Рисунок 138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3223289" y="4286814"/>
            <a:ext cx="420547" cy="534723"/>
          </a:xfrm>
          <a:prstGeom prst="rect">
            <a:avLst/>
          </a:prstGeom>
        </p:spPr>
      </p:pic>
      <p:pic>
        <p:nvPicPr>
          <p:cNvPr id="140" name="Рисунок 13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76219" y="4253745"/>
            <a:ext cx="454720" cy="567792"/>
          </a:xfrm>
          <a:prstGeom prst="rect">
            <a:avLst/>
          </a:prstGeom>
        </p:spPr>
      </p:pic>
      <p:pic>
        <p:nvPicPr>
          <p:cNvPr id="141" name="Рисунок 14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37505" y="4257341"/>
            <a:ext cx="454720" cy="567792"/>
          </a:xfrm>
          <a:prstGeom prst="rect">
            <a:avLst/>
          </a:prstGeom>
        </p:spPr>
      </p:pic>
      <p:pic>
        <p:nvPicPr>
          <p:cNvPr id="142" name="Рисунок 141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136989" y="4286814"/>
            <a:ext cx="454720" cy="567792"/>
          </a:xfrm>
          <a:prstGeom prst="rect">
            <a:avLst/>
          </a:prstGeom>
        </p:spPr>
      </p:pic>
      <p:pic>
        <p:nvPicPr>
          <p:cNvPr id="143" name="Рисунок 142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047245" y="4303349"/>
            <a:ext cx="420547" cy="534723"/>
          </a:xfrm>
          <a:prstGeom prst="rect">
            <a:avLst/>
          </a:prstGeom>
        </p:spPr>
      </p:pic>
      <p:pic>
        <p:nvPicPr>
          <p:cNvPr id="144" name="Рисунок 143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460540" y="4253745"/>
            <a:ext cx="454720" cy="567792"/>
          </a:xfrm>
          <a:prstGeom prst="rect">
            <a:avLst/>
          </a:prstGeom>
        </p:spPr>
      </p:pic>
      <p:pic>
        <p:nvPicPr>
          <p:cNvPr id="145" name="Рисунок 144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938972" y="4286814"/>
            <a:ext cx="454720" cy="567792"/>
          </a:xfrm>
          <a:prstGeom prst="rect">
            <a:avLst/>
          </a:prstGeom>
        </p:spPr>
      </p:pic>
      <p:pic>
        <p:nvPicPr>
          <p:cNvPr id="146" name="Рисунок 14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214272" y="4286814"/>
            <a:ext cx="454720" cy="567792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49228" y="4290410"/>
            <a:ext cx="420547" cy="534723"/>
          </a:xfrm>
          <a:prstGeom prst="rect">
            <a:avLst/>
          </a:prstGeom>
        </p:spPr>
      </p:pic>
      <p:pic>
        <p:nvPicPr>
          <p:cNvPr id="148" name="Рисунок 14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650599" y="4235849"/>
            <a:ext cx="454720" cy="567792"/>
          </a:xfrm>
          <a:prstGeom prst="rect">
            <a:avLst/>
          </a:prstGeom>
        </p:spPr>
      </p:pic>
      <p:pic>
        <p:nvPicPr>
          <p:cNvPr id="149" name="Рисунок 14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005932" y="4299715"/>
            <a:ext cx="454720" cy="567792"/>
          </a:xfrm>
          <a:prstGeom prst="rect">
            <a:avLst/>
          </a:prstGeom>
        </p:spPr>
      </p:pic>
      <p:pic>
        <p:nvPicPr>
          <p:cNvPr id="150" name="Рисунок 14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9338082" y="4286814"/>
            <a:ext cx="454720" cy="567792"/>
          </a:xfrm>
          <a:prstGeom prst="rect">
            <a:avLst/>
          </a:prstGeom>
        </p:spPr>
      </p:pic>
      <p:pic>
        <p:nvPicPr>
          <p:cNvPr id="151" name="Рисунок 150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8661058" y="4303349"/>
            <a:ext cx="420547" cy="534723"/>
          </a:xfrm>
          <a:prstGeom prst="rect">
            <a:avLst/>
          </a:prstGeom>
        </p:spPr>
      </p:pic>
      <p:pic>
        <p:nvPicPr>
          <p:cNvPr id="152" name="Рисунок 15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1382714" y="4247358"/>
            <a:ext cx="454720" cy="56779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3" name="Рисунок 152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1155354" y="4304117"/>
            <a:ext cx="454720" cy="567792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0814524" y="4270279"/>
            <a:ext cx="454720" cy="567792"/>
          </a:xfrm>
          <a:prstGeom prst="rect">
            <a:avLst/>
          </a:prstGeom>
        </p:spPr>
      </p:pic>
      <p:pic>
        <p:nvPicPr>
          <p:cNvPr id="156" name="Рисунок 15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0467023" y="4286814"/>
            <a:ext cx="420547" cy="53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458" y="333450"/>
            <a:ext cx="1929754" cy="210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№345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849694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/>
              <a:t>Читання і запис </a:t>
            </a:r>
            <a:r>
              <a:rPr lang="ru-RU" sz="3600" b="1" dirty="0" err="1" smtClean="0"/>
              <a:t>багатоцифрових</a:t>
            </a:r>
            <a:r>
              <a:rPr lang="ru-RU" sz="3600" b="1" dirty="0" smtClean="0"/>
              <a:t> чисел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439" y="1197546"/>
            <a:ext cx="8496944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800" b="1" dirty="0">
                <a:solidFill>
                  <a:srgbClr val="7030A0"/>
                </a:solidFill>
              </a:rPr>
              <a:t>та </a:t>
            </a:r>
            <a:r>
              <a:rPr lang="ru-RU" sz="28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800" b="1" dirty="0">
                <a:solidFill>
                  <a:srgbClr val="7030A0"/>
                </a:solidFill>
              </a:rPr>
              <a:t>числа, що </a:t>
            </a:r>
            <a:r>
              <a:rPr lang="ru-RU" sz="2800" b="1" dirty="0" err="1">
                <a:solidFill>
                  <a:srgbClr val="7030A0"/>
                </a:solidFill>
              </a:rPr>
              <a:t>містять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указану</a:t>
            </a:r>
            <a:r>
              <a:rPr lang="ru-RU" sz="2800" b="1" dirty="0">
                <a:solidFill>
                  <a:srgbClr val="7030A0"/>
                </a:solidFill>
              </a:rPr>
              <a:t> кількість </a:t>
            </a:r>
            <a:r>
              <a:rPr lang="ru-RU" sz="2800" b="1" dirty="0" err="1">
                <a:solidFill>
                  <a:srgbClr val="7030A0"/>
                </a:solidFill>
              </a:rPr>
              <a:t>одиниць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3440" y="2565698"/>
            <a:ext cx="1029714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3200" dirty="0" smtClean="0"/>
              <a:t>30 </a:t>
            </a:r>
            <a:r>
              <a:rPr lang="ru-RU" sz="3200" dirty="0" err="1"/>
              <a:t>одиниць</a:t>
            </a:r>
            <a:r>
              <a:rPr lang="ru-RU" sz="3200" dirty="0"/>
              <a:t> класу </a:t>
            </a:r>
            <a:r>
              <a:rPr lang="ru-RU" sz="3200" dirty="0" err="1"/>
              <a:t>тисяч</a:t>
            </a:r>
            <a:r>
              <a:rPr lang="ru-RU" sz="3200" dirty="0"/>
              <a:t> і 693 </a:t>
            </a:r>
            <a:r>
              <a:rPr lang="ru-RU" sz="3200" dirty="0" err="1"/>
              <a:t>одиниць</a:t>
            </a:r>
            <a:r>
              <a:rPr lang="ru-RU" sz="3200" dirty="0"/>
              <a:t> класу </a:t>
            </a:r>
            <a:r>
              <a:rPr lang="ru-RU" sz="3200" dirty="0" err="1" smtClean="0"/>
              <a:t>одиниць</a:t>
            </a:r>
            <a:r>
              <a:rPr lang="ru-RU" sz="3200" dirty="0" smtClean="0"/>
              <a:t>; </a:t>
            </a:r>
          </a:p>
          <a:p>
            <a:pPr marL="457200" indent="-457200">
              <a:buAutoNum type="arabicParenR"/>
            </a:pPr>
            <a:r>
              <a:rPr lang="ru-RU" sz="3200" dirty="0" smtClean="0"/>
              <a:t>405 </a:t>
            </a:r>
            <a:r>
              <a:rPr lang="ru-RU" sz="3200" dirty="0" err="1"/>
              <a:t>одиниць</a:t>
            </a:r>
            <a:r>
              <a:rPr lang="ru-RU" sz="3200" dirty="0"/>
              <a:t> класу </a:t>
            </a:r>
            <a:r>
              <a:rPr lang="ru-RU" sz="3200" dirty="0" err="1"/>
              <a:t>тисяч</a:t>
            </a:r>
            <a:r>
              <a:rPr lang="ru-RU" sz="3200" dirty="0"/>
              <a:t> і 97 </a:t>
            </a:r>
            <a:r>
              <a:rPr lang="ru-RU" sz="3200" dirty="0" err="1"/>
              <a:t>одиниць</a:t>
            </a:r>
            <a:r>
              <a:rPr lang="ru-RU" sz="3200" dirty="0"/>
              <a:t> класу </a:t>
            </a:r>
            <a:r>
              <a:rPr lang="ru-RU" sz="3200" dirty="0" err="1"/>
              <a:t>одиниць</a:t>
            </a:r>
            <a:r>
              <a:rPr lang="ru-RU" sz="3200" dirty="0"/>
              <a:t>; </a:t>
            </a:r>
            <a:endParaRPr lang="ru-RU" sz="3200" dirty="0" smtClean="0"/>
          </a:p>
          <a:p>
            <a:pPr marL="457200" indent="-457200">
              <a:buAutoNum type="arabicParenR"/>
            </a:pPr>
            <a:r>
              <a:rPr lang="ru-RU" sz="3200" dirty="0" smtClean="0"/>
              <a:t>100 </a:t>
            </a:r>
            <a:r>
              <a:rPr lang="ru-RU" sz="3200" dirty="0" err="1"/>
              <a:t>одиниць</a:t>
            </a:r>
            <a:r>
              <a:rPr lang="ru-RU" sz="3200" dirty="0"/>
              <a:t> класу </a:t>
            </a:r>
            <a:r>
              <a:rPr lang="ru-RU" sz="3200" dirty="0" err="1"/>
              <a:t>тисяч</a:t>
            </a:r>
            <a:r>
              <a:rPr lang="ru-RU" sz="3200" dirty="0"/>
              <a:t> і 100 </a:t>
            </a:r>
            <a:r>
              <a:rPr lang="ru-RU" sz="3200" dirty="0" err="1"/>
              <a:t>одиниць</a:t>
            </a:r>
            <a:r>
              <a:rPr lang="ru-RU" sz="3200" dirty="0"/>
              <a:t> класу </a:t>
            </a:r>
            <a:r>
              <a:rPr lang="ru-RU" sz="3200" dirty="0" err="1"/>
              <a:t>одиниць</a:t>
            </a:r>
            <a:r>
              <a:rPr lang="ru-RU" sz="3200" dirty="0"/>
              <a:t>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51516" y="4305249"/>
            <a:ext cx="15121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30.693,   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43759" y="4305249"/>
            <a:ext cx="17281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405.097,   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15967" y="4293890"/>
            <a:ext cx="187220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100.100.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763439" y="333451"/>
            <a:ext cx="8496944" cy="105463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>
                <a:solidFill>
                  <a:schemeClr val="bg1"/>
                </a:solidFill>
              </a:rPr>
              <a:t>Прочитайте пояснення про </a:t>
            </a:r>
            <a:r>
              <a:rPr lang="ru-RU" sz="3600" b="1" dirty="0" err="1">
                <a:solidFill>
                  <a:schemeClr val="bg1"/>
                </a:solidFill>
              </a:rPr>
              <a:t>натуральний</a:t>
            </a:r>
            <a:r>
              <a:rPr lang="ru-RU" sz="3600" b="1" dirty="0">
                <a:solidFill>
                  <a:schemeClr val="bg1"/>
                </a:solidFill>
              </a:rPr>
              <a:t> ряд чисел і його властивості на с. 139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46150" y="1431399"/>
            <a:ext cx="10081120" cy="52629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Які числа називаються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натуральними</a:t>
            </a:r>
            <a:r>
              <a:rPr lang="ru-RU" sz="2800" b="1" dirty="0">
                <a:solidFill>
                  <a:srgbClr val="7030A0"/>
                </a:solidFill>
              </a:rPr>
              <a:t>?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Який ряд </a:t>
            </a:r>
            <a:r>
              <a:rPr lang="ru-RU" sz="2800" b="1" dirty="0" err="1">
                <a:solidFill>
                  <a:srgbClr val="7030A0"/>
                </a:solidFill>
              </a:rPr>
              <a:t>називається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натуральним</a:t>
            </a:r>
            <a:r>
              <a:rPr lang="ru-RU" sz="2800" b="1" dirty="0">
                <a:solidFill>
                  <a:srgbClr val="7030A0"/>
                </a:solidFill>
              </a:rPr>
              <a:t>?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Яке число є </a:t>
            </a:r>
            <a:r>
              <a:rPr lang="ru-RU" sz="2800" b="1" dirty="0" err="1">
                <a:solidFill>
                  <a:srgbClr val="7030A0"/>
                </a:solidFill>
              </a:rPr>
              <a:t>найменшим</a:t>
            </a:r>
            <a:r>
              <a:rPr lang="ru-RU" sz="2800" b="1" dirty="0">
                <a:solidFill>
                  <a:srgbClr val="7030A0"/>
                </a:solidFill>
              </a:rPr>
              <a:t> у натуральному </a:t>
            </a:r>
            <a:r>
              <a:rPr lang="ru-RU" sz="2800" b="1" dirty="0" err="1">
                <a:solidFill>
                  <a:srgbClr val="7030A0"/>
                </a:solidFill>
              </a:rPr>
              <a:t>ряді</a:t>
            </a:r>
            <a:r>
              <a:rPr lang="ru-RU" sz="2800" b="1" dirty="0">
                <a:solidFill>
                  <a:srgbClr val="7030A0"/>
                </a:solidFill>
              </a:rPr>
              <a:t> чисел</a:t>
            </a:r>
            <a:r>
              <a:rPr lang="ru-RU" sz="2800" b="1" dirty="0" smtClean="0">
                <a:solidFill>
                  <a:srgbClr val="7030A0"/>
                </a:solidFill>
              </a:rPr>
              <a:t>?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Яким є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натуральний</a:t>
            </a:r>
            <a:r>
              <a:rPr lang="ru-RU" sz="2800" b="1" dirty="0">
                <a:solidFill>
                  <a:srgbClr val="7030A0"/>
                </a:solidFill>
              </a:rPr>
              <a:t> ряд чисел</a:t>
            </a:r>
            <a:r>
              <a:rPr lang="ru-RU" sz="2800" b="1" dirty="0" smtClean="0">
                <a:solidFill>
                  <a:srgbClr val="7030A0"/>
                </a:solidFill>
              </a:rPr>
              <a:t>? 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Чи є нуль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натуральним</a:t>
            </a:r>
            <a:r>
              <a:rPr lang="ru-RU" sz="2800" b="1" dirty="0">
                <a:solidFill>
                  <a:srgbClr val="7030A0"/>
                </a:solidFill>
              </a:rPr>
              <a:t> числом? Чому?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 err="1">
                <a:solidFill>
                  <a:srgbClr val="7030A0"/>
                </a:solidFill>
              </a:rPr>
              <a:t>Доповніть</a:t>
            </a:r>
            <a:r>
              <a:rPr lang="ru-RU" sz="2800" b="1" dirty="0">
                <a:solidFill>
                  <a:srgbClr val="7030A0"/>
                </a:solidFill>
              </a:rPr>
              <a:t> речення: «</a:t>
            </a:r>
            <a:r>
              <a:rPr lang="ru-RU" sz="2800" b="1" dirty="0" err="1">
                <a:solidFill>
                  <a:srgbClr val="7030A0"/>
                </a:solidFill>
              </a:rPr>
              <a:t>Винайдення</a:t>
            </a:r>
            <a:r>
              <a:rPr lang="ru-RU" sz="2800" b="1" dirty="0">
                <a:solidFill>
                  <a:srgbClr val="7030A0"/>
                </a:solidFill>
              </a:rPr>
              <a:t> нуля дало </a:t>
            </a:r>
            <a:r>
              <a:rPr lang="ru-RU" sz="2800" b="1" dirty="0" err="1">
                <a:solidFill>
                  <a:srgbClr val="7030A0"/>
                </a:solidFill>
              </a:rPr>
              <a:t>людству</a:t>
            </a:r>
            <a:r>
              <a:rPr lang="ru-RU" sz="2800" b="1" dirty="0">
                <a:solidFill>
                  <a:srgbClr val="7030A0"/>
                </a:solidFill>
              </a:rPr>
              <a:t> можливість </a:t>
            </a:r>
            <a:r>
              <a:rPr lang="ru-RU" sz="2800" b="1" dirty="0" err="1">
                <a:solidFill>
                  <a:srgbClr val="7030A0"/>
                </a:solidFill>
              </a:rPr>
              <a:t>створити</a:t>
            </a:r>
            <a:r>
              <a:rPr lang="ru-RU" sz="2800" b="1" dirty="0">
                <a:solidFill>
                  <a:srgbClr val="7030A0"/>
                </a:solidFill>
              </a:rPr>
              <a:t>...».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 змінюється значення </a:t>
            </a:r>
            <a:r>
              <a:rPr lang="ru-RU" sz="2800" b="1" dirty="0" err="1">
                <a:solidFill>
                  <a:srgbClr val="7030A0"/>
                </a:solidFill>
              </a:rPr>
              <a:t>цифри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залежно</a:t>
            </a:r>
            <a:r>
              <a:rPr lang="ru-RU" sz="2800" b="1" dirty="0">
                <a:solidFill>
                  <a:srgbClr val="7030A0"/>
                </a:solidFill>
              </a:rPr>
              <a:t> від того, яке місце вона </a:t>
            </a:r>
            <a:r>
              <a:rPr lang="ru-RU" sz="2800" b="1" dirty="0" err="1">
                <a:solidFill>
                  <a:srgbClr val="7030A0"/>
                </a:solidFill>
              </a:rPr>
              <a:t>займає</a:t>
            </a:r>
            <a:r>
              <a:rPr lang="ru-RU" sz="2800" b="1" dirty="0" smtClean="0">
                <a:solidFill>
                  <a:srgbClr val="7030A0"/>
                </a:solidFill>
              </a:rPr>
              <a:t>?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 </a:t>
            </a:r>
          </a:p>
          <a:p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На що можна </a:t>
            </a:r>
            <a:r>
              <a:rPr lang="ru-RU" sz="2800" b="1" dirty="0" err="1">
                <a:solidFill>
                  <a:srgbClr val="7030A0"/>
                </a:solidFill>
              </a:rPr>
              <a:t>розкласти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багатоцифрове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натуральне</a:t>
            </a:r>
            <a:r>
              <a:rPr lang="ru-RU" sz="2800" b="1" dirty="0">
                <a:solidFill>
                  <a:srgbClr val="7030A0"/>
                </a:solidFill>
              </a:rPr>
              <a:t> число?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96087" y="2709714"/>
            <a:ext cx="259228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/>
              <a:t>Нескінченним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23879" y="4005858"/>
            <a:ext cx="496855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/>
              <a:t>десяткову</a:t>
            </a:r>
            <a:r>
              <a:rPr lang="ru-RU" sz="2800" b="1" dirty="0" smtClean="0"/>
              <a:t> </a:t>
            </a:r>
            <a:r>
              <a:rPr lang="ru-RU" sz="2800" b="1" dirty="0"/>
              <a:t>систему </a:t>
            </a:r>
            <a:r>
              <a:rPr lang="ru-RU" sz="2800" b="1" dirty="0" err="1"/>
              <a:t>числення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№346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458" y="333450"/>
            <a:ext cx="1929754" cy="210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01755" y="4892963"/>
            <a:ext cx="782551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Якщо цифру </a:t>
            </a:r>
            <a:r>
              <a:rPr lang="ru-RU" sz="2400" b="1" dirty="0" err="1"/>
              <a:t>переставити</a:t>
            </a:r>
            <a:r>
              <a:rPr lang="ru-RU" sz="2400" b="1" dirty="0"/>
              <a:t> на одне місце </a:t>
            </a:r>
            <a:r>
              <a:rPr lang="ru-RU" sz="2400" b="1" dirty="0" err="1"/>
              <a:t>ліворуч</a:t>
            </a:r>
            <a:r>
              <a:rPr lang="ru-RU" sz="2400" b="1" dirty="0"/>
              <a:t>, то її </a:t>
            </a:r>
            <a:r>
              <a:rPr lang="ru-RU" sz="2400" b="1" dirty="0" smtClean="0"/>
              <a:t>значення </a:t>
            </a:r>
            <a:r>
              <a:rPr lang="ru-RU" sz="2400" b="1" dirty="0" err="1"/>
              <a:t>збільшиться</a:t>
            </a:r>
            <a:r>
              <a:rPr lang="ru-RU" sz="2400" b="1" dirty="0"/>
              <a:t> в 10 разів, а якщо на одне місце </a:t>
            </a:r>
            <a:r>
              <a:rPr lang="ru-RU" sz="2400" b="1" dirty="0" err="1"/>
              <a:t>праворуч</a:t>
            </a:r>
            <a:r>
              <a:rPr lang="ru-RU" sz="2400" b="1" dirty="0"/>
              <a:t>, то її значення </a:t>
            </a:r>
            <a:r>
              <a:rPr lang="ru-RU" sz="2400" b="1" dirty="0" err="1"/>
              <a:t>зменшиться</a:t>
            </a:r>
            <a:r>
              <a:rPr lang="ru-RU" sz="2400" b="1" dirty="0"/>
              <a:t> в 10 разів.</a:t>
            </a:r>
          </a:p>
        </p:txBody>
      </p:sp>
    </p:spTree>
    <p:extLst>
      <p:ext uri="{BB962C8B-B14F-4D97-AF65-F5344CB8AC3E}">
        <p14:creationId xmlns:p14="http://schemas.microsoft.com/office/powerpoint/2010/main" val="3687366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6221" y="1107661"/>
            <a:ext cx="9140465" cy="310854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800" b="1" dirty="0" smtClean="0">
                <a:solidFill>
                  <a:srgbClr val="7030A0"/>
                </a:solidFill>
              </a:rPr>
              <a:t>Який </a:t>
            </a:r>
            <a:r>
              <a:rPr lang="ru-RU" sz="2800" b="1" dirty="0">
                <a:solidFill>
                  <a:srgbClr val="7030A0"/>
                </a:solidFill>
              </a:rPr>
              <a:t>із </a:t>
            </a:r>
            <a:r>
              <a:rPr lang="ru-RU" sz="2800" b="1" dirty="0" err="1">
                <a:solidFill>
                  <a:srgbClr val="7030A0"/>
                </a:solidFill>
              </a:rPr>
              <a:t>поданих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записів</a:t>
            </a:r>
            <a:r>
              <a:rPr lang="ru-RU" sz="2800" b="1" dirty="0">
                <a:solidFill>
                  <a:srgbClr val="7030A0"/>
                </a:solidFill>
              </a:rPr>
              <a:t> можна </a:t>
            </a:r>
            <a:r>
              <a:rPr lang="ru-RU" sz="2800" b="1" dirty="0" err="1">
                <a:solidFill>
                  <a:srgbClr val="7030A0"/>
                </a:solidFill>
              </a:rPr>
              <a:t>назвати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натуральним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рядом чисел?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а</a:t>
            </a:r>
            <a:r>
              <a:rPr lang="ru-RU" sz="2800" b="1" dirty="0">
                <a:solidFill>
                  <a:srgbClr val="7030A0"/>
                </a:solidFill>
              </a:rPr>
              <a:t>) 1, 2, 4, 5, 6, 7, 8… ;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б</a:t>
            </a:r>
            <a:r>
              <a:rPr lang="ru-RU" sz="2800" b="1" dirty="0">
                <a:solidFill>
                  <a:srgbClr val="7030A0"/>
                </a:solidFill>
              </a:rPr>
              <a:t>) 0, 1, 2, 3, 4, 5, 6, 7, 8… ;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в</a:t>
            </a:r>
            <a:r>
              <a:rPr lang="ru-RU" sz="2800" b="1" dirty="0">
                <a:solidFill>
                  <a:srgbClr val="7030A0"/>
                </a:solidFill>
              </a:rPr>
              <a:t>) 2, 4, 6, 8, 10… ;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г</a:t>
            </a:r>
            <a:r>
              <a:rPr lang="ru-RU" sz="2800" b="1" dirty="0">
                <a:solidFill>
                  <a:srgbClr val="7030A0"/>
                </a:solidFill>
              </a:rPr>
              <a:t>) 1, 2, 3, 4, 5, 6, 7, 8… ;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ґ</a:t>
            </a:r>
            <a:r>
              <a:rPr lang="ru-RU" sz="2800" b="1" dirty="0">
                <a:solidFill>
                  <a:srgbClr val="7030A0"/>
                </a:solidFill>
              </a:rPr>
              <a:t>) 1, 3, 5, 7, 9… . 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593" y="263785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97743" y="416951"/>
            <a:ext cx="9238704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err="1" smtClean="0"/>
              <a:t>Виконайте</a:t>
            </a:r>
            <a:r>
              <a:rPr lang="ru-RU" sz="3600" b="1" dirty="0" smtClean="0"/>
              <a:t> завдання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Ст.66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47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0288" y="6120924"/>
            <a:ext cx="60896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147815" y="2925738"/>
            <a:ext cx="5578871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err="1" smtClean="0"/>
              <a:t>Найменшим</a:t>
            </a:r>
            <a:r>
              <a:rPr lang="ru-RU" sz="2800" dirty="0" smtClean="0"/>
              <a:t> </a:t>
            </a:r>
            <a:r>
              <a:rPr lang="ru-RU" sz="2800" dirty="0" err="1"/>
              <a:t>натуральним</a:t>
            </a:r>
            <a:r>
              <a:rPr lang="ru-RU" sz="2800" dirty="0"/>
              <a:t> числом є 1. У натуральному </a:t>
            </a:r>
            <a:r>
              <a:rPr lang="ru-RU" sz="2800" dirty="0" err="1"/>
              <a:t>ряді</a:t>
            </a:r>
            <a:r>
              <a:rPr lang="ru-RU" sz="2800" dirty="0"/>
              <a:t> кожне </a:t>
            </a:r>
            <a:r>
              <a:rPr lang="ru-RU" sz="2800" dirty="0" err="1"/>
              <a:t>наступне</a:t>
            </a:r>
            <a:r>
              <a:rPr lang="ru-RU" sz="2800" dirty="0"/>
              <a:t> число більше від </a:t>
            </a:r>
            <a:r>
              <a:rPr lang="ru-RU" sz="2800" dirty="0" err="1"/>
              <a:t>попереднього</a:t>
            </a:r>
            <a:r>
              <a:rPr lang="ru-RU" sz="2800" dirty="0"/>
              <a:t> на 1</a:t>
            </a:r>
            <a:r>
              <a:rPr lang="ru-RU" sz="2800" b="1" dirty="0" smtClean="0"/>
              <a:t>. 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86221" y="4869954"/>
            <a:ext cx="934685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2) Чому інші записи не </a:t>
            </a:r>
            <a:r>
              <a:rPr lang="ru-RU" sz="2800" b="1" dirty="0" err="1">
                <a:solidFill>
                  <a:srgbClr val="7030A0"/>
                </a:solidFill>
              </a:rPr>
              <a:t>утворюють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натуральний</a:t>
            </a:r>
            <a:r>
              <a:rPr lang="ru-RU" sz="2800" b="1" dirty="0">
                <a:solidFill>
                  <a:srgbClr val="7030A0"/>
                </a:solidFill>
              </a:rPr>
              <a:t> ряд чисел?</a:t>
            </a:r>
          </a:p>
        </p:txBody>
      </p:sp>
      <p:sp>
        <p:nvSpPr>
          <p:cNvPr id="5" name="Овал 4"/>
          <p:cNvSpPr/>
          <p:nvPr/>
        </p:nvSpPr>
        <p:spPr>
          <a:xfrm>
            <a:off x="612051" y="3285778"/>
            <a:ext cx="367412" cy="4366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14254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Ст.66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№348-349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05458"/>
            <a:ext cx="8064896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/>
              <a:t>Виконайте</a:t>
            </a:r>
            <a:r>
              <a:rPr lang="ru-RU" sz="4000" b="1" dirty="0"/>
              <a:t> завдання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359" y="405458"/>
            <a:ext cx="2448272" cy="250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04373" y="3285778"/>
            <a:ext cx="8123962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24 </a:t>
            </a:r>
            <a:r>
              <a:rPr lang="ru-RU" sz="3200" b="1" dirty="0" smtClean="0"/>
              <a:t>679 =</a:t>
            </a:r>
          </a:p>
          <a:p>
            <a:r>
              <a:rPr lang="ru-RU" sz="3200" b="1" dirty="0" smtClean="0"/>
              <a:t>30 704 =</a:t>
            </a:r>
          </a:p>
          <a:p>
            <a:r>
              <a:rPr lang="ru-RU" sz="3200" b="1" dirty="0" smtClean="0"/>
              <a:t>9 006 =</a:t>
            </a:r>
          </a:p>
          <a:p>
            <a:r>
              <a:rPr lang="ru-RU" sz="3200" b="1" dirty="0" smtClean="0"/>
              <a:t>43 030 =</a:t>
            </a:r>
          </a:p>
          <a:p>
            <a:r>
              <a:rPr lang="ru-RU" sz="3200" b="1" dirty="0" smtClean="0"/>
              <a:t>5 704 =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440" y="1773610"/>
            <a:ext cx="309769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від 10 до </a:t>
            </a:r>
            <a:r>
              <a:rPr lang="ru-RU" sz="3200" b="1" dirty="0" smtClean="0"/>
              <a:t>99: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2161" y="1197867"/>
            <a:ext cx="808617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Скільки </a:t>
            </a:r>
            <a:r>
              <a:rPr lang="ru-RU" sz="2400" b="1" dirty="0" err="1">
                <a:solidFill>
                  <a:srgbClr val="7030A0"/>
                </a:solidFill>
              </a:rPr>
              <a:t>двоцифрових</a:t>
            </a:r>
            <a:r>
              <a:rPr lang="ru-RU" sz="2400" b="1" dirty="0">
                <a:solidFill>
                  <a:srgbClr val="7030A0"/>
                </a:solidFill>
              </a:rPr>
              <a:t> чисел є в натуральному </a:t>
            </a:r>
            <a:r>
              <a:rPr lang="ru-RU" sz="2400" b="1" dirty="0" err="1">
                <a:solidFill>
                  <a:srgbClr val="7030A0"/>
                </a:solidFill>
              </a:rPr>
              <a:t>ряді</a:t>
            </a:r>
            <a:r>
              <a:rPr lang="ru-RU" sz="2400" b="1" dirty="0">
                <a:solidFill>
                  <a:srgbClr val="7030A0"/>
                </a:solidFill>
              </a:rPr>
              <a:t> чисел?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95687" y="1805705"/>
            <a:ext cx="865450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90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86464" y="3285778"/>
            <a:ext cx="514572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20.000 + 4.000 + 600 + 70 + 9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86464" y="3789834"/>
            <a:ext cx="327351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30.000 + 700 + 4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42161" y="2709714"/>
            <a:ext cx="808617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7030A0"/>
                </a:solidFill>
              </a:rPr>
              <a:t>Розкладіть</a:t>
            </a:r>
            <a:r>
              <a:rPr lang="ru-RU" sz="2400" b="1" dirty="0">
                <a:solidFill>
                  <a:srgbClr val="7030A0"/>
                </a:solidFill>
              </a:rPr>
              <a:t> кожне число сумою </a:t>
            </a:r>
            <a:r>
              <a:rPr lang="ru-RU" sz="2400" b="1" dirty="0" err="1">
                <a:solidFill>
                  <a:srgbClr val="7030A0"/>
                </a:solidFill>
              </a:rPr>
              <a:t>розрядних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доданків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312289" y="4242793"/>
            <a:ext cx="514572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9.000 + 6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12290" y="4746849"/>
            <a:ext cx="370773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40.000 + 3.000 + 30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24378" y="5250626"/>
            <a:ext cx="327351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5.000 + 700 + 4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465042" y="1692931"/>
            <a:ext cx="334688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1, 2, …, 99, 100 …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9" grpId="0"/>
      <p:bldP spid="20" grpId="0"/>
      <p:bldP spid="22" grpId="0"/>
      <p:bldP spid="21" grpId="0" animBg="1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4115" y="1413570"/>
            <a:ext cx="9188356" cy="52629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7030A0"/>
                </a:solidFill>
              </a:rPr>
              <a:t>Щоб дізнатися, </a:t>
            </a:r>
            <a:r>
              <a:rPr lang="ru-RU" sz="2800" b="1" dirty="0" err="1">
                <a:solidFill>
                  <a:srgbClr val="FF0000"/>
                </a:solidFill>
              </a:rPr>
              <a:t>скільки</a:t>
            </a:r>
            <a:r>
              <a:rPr lang="ru-RU" sz="2800" b="1" dirty="0">
                <a:solidFill>
                  <a:srgbClr val="FF0000"/>
                </a:solidFill>
              </a:rPr>
              <a:t> всього в </a:t>
            </a:r>
            <a:r>
              <a:rPr lang="ru-RU" sz="2800" b="1" dirty="0" err="1">
                <a:solidFill>
                  <a:srgbClr val="FF0000"/>
                </a:solidFill>
              </a:rPr>
              <a:t>числі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одиниць</a:t>
            </a:r>
            <a:r>
              <a:rPr lang="ru-RU" sz="2800" b="1" dirty="0">
                <a:solidFill>
                  <a:srgbClr val="7030A0"/>
                </a:solidFill>
              </a:rPr>
              <a:t>, треба </a:t>
            </a:r>
            <a:r>
              <a:rPr lang="ru-RU" sz="2800" b="1" dirty="0" err="1">
                <a:solidFill>
                  <a:srgbClr val="7030A0"/>
                </a:solidFill>
              </a:rPr>
              <a:t>назвати</a:t>
            </a:r>
            <a:r>
              <a:rPr lang="ru-RU" sz="2800" b="1" dirty="0">
                <a:solidFill>
                  <a:srgbClr val="7030A0"/>
                </a:solidFill>
              </a:rPr>
              <a:t> все число: </a:t>
            </a:r>
            <a:r>
              <a:rPr lang="ru-RU" sz="2800" b="1" dirty="0" smtClean="0">
                <a:solidFill>
                  <a:srgbClr val="FF0000"/>
                </a:solidFill>
              </a:rPr>
              <a:t>у </a:t>
            </a:r>
            <a:r>
              <a:rPr lang="ru-RU" sz="2800" b="1" dirty="0" err="1">
                <a:solidFill>
                  <a:srgbClr val="FF0000"/>
                </a:solidFill>
              </a:rPr>
              <a:t>числі</a:t>
            </a:r>
            <a:r>
              <a:rPr lang="ru-RU" sz="2800" b="1" dirty="0">
                <a:solidFill>
                  <a:srgbClr val="FF0000"/>
                </a:solidFill>
              </a:rPr>
              <a:t> 72 453 — 72 453 </a:t>
            </a:r>
            <a:r>
              <a:rPr lang="ru-RU" sz="2800" b="1" dirty="0" err="1">
                <a:solidFill>
                  <a:srgbClr val="FF0000"/>
                </a:solidFill>
              </a:rPr>
              <a:t>одиниці</a:t>
            </a:r>
            <a:r>
              <a:rPr lang="ru-RU" sz="2800" b="1" dirty="0">
                <a:solidFill>
                  <a:srgbClr val="FF0000"/>
                </a:solidFill>
              </a:rPr>
              <a:t>.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b="1" dirty="0" smtClean="0">
                <a:solidFill>
                  <a:srgbClr val="7030A0"/>
                </a:solidFill>
              </a:rPr>
              <a:t>Щоб </a:t>
            </a:r>
            <a:r>
              <a:rPr lang="ru-RU" sz="2800" b="1" dirty="0">
                <a:solidFill>
                  <a:srgbClr val="7030A0"/>
                </a:solidFill>
              </a:rPr>
              <a:t>дізнатися, </a:t>
            </a:r>
            <a:r>
              <a:rPr lang="ru-RU" sz="2800" b="1" dirty="0" err="1">
                <a:solidFill>
                  <a:srgbClr val="00B050"/>
                </a:solidFill>
              </a:rPr>
              <a:t>скільки</a:t>
            </a:r>
            <a:r>
              <a:rPr lang="ru-RU" sz="2800" b="1" dirty="0">
                <a:solidFill>
                  <a:srgbClr val="00B050"/>
                </a:solidFill>
              </a:rPr>
              <a:t> всього в </a:t>
            </a:r>
            <a:r>
              <a:rPr lang="ru-RU" sz="2800" b="1" dirty="0" err="1">
                <a:solidFill>
                  <a:srgbClr val="00B050"/>
                </a:solidFill>
              </a:rPr>
              <a:t>числі</a:t>
            </a:r>
            <a:r>
              <a:rPr lang="ru-RU" sz="2800" b="1" dirty="0">
                <a:solidFill>
                  <a:srgbClr val="00B050"/>
                </a:solidFill>
              </a:rPr>
              <a:t> десятків</a:t>
            </a:r>
            <a:r>
              <a:rPr lang="ru-RU" sz="2800" b="1" dirty="0">
                <a:solidFill>
                  <a:srgbClr val="7030A0"/>
                </a:solidFill>
              </a:rPr>
              <a:t>, треба </a:t>
            </a:r>
            <a:r>
              <a:rPr lang="ru-RU" sz="2800" b="1" dirty="0" err="1">
                <a:solidFill>
                  <a:srgbClr val="7030A0"/>
                </a:solidFill>
              </a:rPr>
              <a:t>відкинути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останню</a:t>
            </a:r>
            <a:r>
              <a:rPr lang="ru-RU" sz="2800" b="1" dirty="0">
                <a:solidFill>
                  <a:srgbClr val="7030A0"/>
                </a:solidFill>
              </a:rPr>
              <a:t> цифру числа (</a:t>
            </a:r>
            <a:r>
              <a:rPr lang="ru-RU" sz="2800" b="1" dirty="0" err="1">
                <a:solidFill>
                  <a:srgbClr val="7030A0"/>
                </a:solidFill>
              </a:rPr>
              <a:t>розряд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одиниць</a:t>
            </a:r>
            <a:r>
              <a:rPr lang="ru-RU" sz="2800" b="1" dirty="0">
                <a:solidFill>
                  <a:srgbClr val="7030A0"/>
                </a:solidFill>
              </a:rPr>
              <a:t>):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00B050"/>
                </a:solidFill>
              </a:rPr>
              <a:t>                                         у </a:t>
            </a:r>
            <a:r>
              <a:rPr lang="ru-RU" sz="2800" b="1" dirty="0" err="1">
                <a:solidFill>
                  <a:srgbClr val="00B050"/>
                </a:solidFill>
              </a:rPr>
              <a:t>числі</a:t>
            </a:r>
            <a:r>
              <a:rPr lang="ru-RU" sz="2800" b="1" dirty="0">
                <a:solidFill>
                  <a:srgbClr val="00B050"/>
                </a:solidFill>
              </a:rPr>
              <a:t> 72 453 — </a:t>
            </a:r>
            <a:r>
              <a:rPr lang="ru-RU" sz="2800" b="1" dirty="0" smtClean="0">
                <a:solidFill>
                  <a:srgbClr val="00B050"/>
                </a:solidFill>
              </a:rPr>
              <a:t>7 245 </a:t>
            </a:r>
            <a:r>
              <a:rPr lang="ru-RU" sz="2800" b="1" dirty="0" smtClean="0">
                <a:solidFill>
                  <a:srgbClr val="00B050"/>
                </a:solidFill>
              </a:rPr>
              <a:t>десятків.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7030A0"/>
                </a:solidFill>
              </a:rPr>
              <a:t>Щоб дізнатися,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скільки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всього в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числі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сотень</a:t>
            </a:r>
            <a:r>
              <a:rPr lang="ru-RU" sz="2800" b="1" dirty="0">
                <a:solidFill>
                  <a:srgbClr val="7030A0"/>
                </a:solidFill>
              </a:rPr>
              <a:t>, треба </a:t>
            </a:r>
            <a:r>
              <a:rPr lang="ru-RU" sz="2800" b="1" dirty="0" err="1">
                <a:solidFill>
                  <a:srgbClr val="7030A0"/>
                </a:solidFill>
              </a:rPr>
              <a:t>відкинути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останні</a:t>
            </a:r>
            <a:r>
              <a:rPr lang="ru-RU" sz="2800" b="1" dirty="0">
                <a:solidFill>
                  <a:srgbClr val="7030A0"/>
                </a:solidFill>
              </a:rPr>
              <a:t> дві </a:t>
            </a:r>
            <a:r>
              <a:rPr lang="ru-RU" sz="2800" b="1" dirty="0" err="1">
                <a:solidFill>
                  <a:srgbClr val="7030A0"/>
                </a:solidFill>
              </a:rPr>
              <a:t>цифри</a:t>
            </a:r>
            <a:r>
              <a:rPr lang="ru-RU" sz="2800" b="1" dirty="0">
                <a:solidFill>
                  <a:srgbClr val="7030A0"/>
                </a:solidFill>
              </a:rPr>
              <a:t> (</a:t>
            </a:r>
            <a:r>
              <a:rPr lang="ru-RU" sz="2800" b="1" dirty="0" err="1">
                <a:solidFill>
                  <a:srgbClr val="7030A0"/>
                </a:solidFill>
              </a:rPr>
              <a:t>розряд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одиниць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і </a:t>
            </a:r>
            <a:r>
              <a:rPr lang="ru-RU" sz="2800" b="1" dirty="0" err="1">
                <a:solidFill>
                  <a:srgbClr val="7030A0"/>
                </a:solidFill>
              </a:rPr>
              <a:t>розряд</a:t>
            </a:r>
            <a:r>
              <a:rPr lang="ru-RU" sz="2800" b="1" dirty="0">
                <a:solidFill>
                  <a:srgbClr val="7030A0"/>
                </a:solidFill>
              </a:rPr>
              <a:t> десятків): </a:t>
            </a:r>
            <a:r>
              <a:rPr lang="ru-RU" sz="2800" b="1" dirty="0" smtClean="0">
                <a:solidFill>
                  <a:srgbClr val="7030A0"/>
                </a:solidFill>
              </a:rPr>
              <a:t>              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у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числі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72 453 — 724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сотні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b="1" dirty="0" err="1" smtClean="0">
                <a:solidFill>
                  <a:srgbClr val="7030A0"/>
                </a:solidFill>
              </a:rPr>
              <a:t>Дізнаючись</a:t>
            </a:r>
            <a:r>
              <a:rPr lang="ru-RU" sz="2800" b="1" dirty="0">
                <a:solidFill>
                  <a:srgbClr val="7030A0"/>
                </a:solidFill>
              </a:rPr>
              <a:t>, </a:t>
            </a:r>
            <a:r>
              <a:rPr lang="ru-RU" sz="2800" b="1" dirty="0" err="1">
                <a:solidFill>
                  <a:srgbClr val="0070C0"/>
                </a:solidFill>
              </a:rPr>
              <a:t>скільки</a:t>
            </a:r>
            <a:r>
              <a:rPr lang="ru-RU" sz="2800" b="1" dirty="0">
                <a:solidFill>
                  <a:srgbClr val="0070C0"/>
                </a:solidFill>
              </a:rPr>
              <a:t> в </a:t>
            </a:r>
            <a:r>
              <a:rPr lang="ru-RU" sz="2800" b="1" dirty="0" err="1">
                <a:solidFill>
                  <a:srgbClr val="0070C0"/>
                </a:solidFill>
              </a:rPr>
              <a:t>числі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, </a:t>
            </a:r>
            <a:r>
              <a:rPr lang="ru-RU" sz="2800" b="1" dirty="0" err="1">
                <a:solidFill>
                  <a:srgbClr val="7030A0"/>
                </a:solidFill>
              </a:rPr>
              <a:t>відкидають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останні</a:t>
            </a:r>
            <a:r>
              <a:rPr lang="ru-RU" sz="2800" b="1" dirty="0">
                <a:solidFill>
                  <a:srgbClr val="7030A0"/>
                </a:solidFill>
              </a:rPr>
              <a:t> три </a:t>
            </a:r>
            <a:r>
              <a:rPr lang="ru-RU" sz="2800" b="1" dirty="0" err="1">
                <a:solidFill>
                  <a:srgbClr val="7030A0"/>
                </a:solidFill>
              </a:rPr>
              <a:t>цифри</a:t>
            </a:r>
            <a:r>
              <a:rPr lang="ru-RU" sz="2800" b="1" dirty="0">
                <a:solidFill>
                  <a:srgbClr val="7030A0"/>
                </a:solidFill>
              </a:rPr>
              <a:t> (</a:t>
            </a:r>
            <a:r>
              <a:rPr lang="ru-RU" sz="2800" b="1" dirty="0" err="1">
                <a:solidFill>
                  <a:srgbClr val="7030A0"/>
                </a:solidFill>
              </a:rPr>
              <a:t>розряди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одиниць</a:t>
            </a:r>
            <a:r>
              <a:rPr lang="ru-RU" sz="2800" b="1" dirty="0">
                <a:solidFill>
                  <a:srgbClr val="7030A0"/>
                </a:solidFill>
              </a:rPr>
              <a:t>, десятків і сотень):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0070C0"/>
                </a:solidFill>
              </a:rPr>
              <a:t>                                       у </a:t>
            </a:r>
            <a:r>
              <a:rPr lang="ru-RU" sz="2800" b="1" dirty="0" err="1">
                <a:solidFill>
                  <a:srgbClr val="0070C0"/>
                </a:solidFill>
              </a:rPr>
              <a:t>числі</a:t>
            </a:r>
            <a:r>
              <a:rPr lang="ru-RU" sz="2800" b="1" dirty="0">
                <a:solidFill>
                  <a:srgbClr val="0070C0"/>
                </a:solidFill>
              </a:rPr>
              <a:t> 72 453 — 72 тисячі</a:t>
            </a:r>
            <a:r>
              <a:rPr lang="ru-RU" sz="2800" b="1" dirty="0" smtClean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b="1" dirty="0" smtClean="0">
                <a:solidFill>
                  <a:srgbClr val="7030A0"/>
                </a:solidFill>
              </a:rPr>
              <a:t>           </a:t>
            </a:r>
            <a:r>
              <a:rPr lang="ru-RU" sz="2800" b="1" dirty="0" err="1" smtClean="0">
                <a:solidFill>
                  <a:srgbClr val="7030A0"/>
                </a:solidFill>
              </a:rPr>
              <a:t>Продовжте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правило </a:t>
            </a:r>
            <a:r>
              <a:rPr lang="ru-RU" sz="2800" b="1" dirty="0" err="1">
                <a:solidFill>
                  <a:srgbClr val="7030A0"/>
                </a:solidFill>
              </a:rPr>
              <a:t>самостійно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431" y="1917626"/>
            <a:ext cx="1999220" cy="212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6" y="333450"/>
            <a:ext cx="10556507" cy="100811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Пригадайте, </a:t>
            </a:r>
            <a:r>
              <a:rPr lang="ru-RU" sz="3600" b="1" dirty="0"/>
              <a:t>як </a:t>
            </a:r>
            <a:r>
              <a:rPr lang="ru-RU" sz="3600" b="1" dirty="0" err="1"/>
              <a:t>визначити</a:t>
            </a:r>
            <a:r>
              <a:rPr lang="ru-RU" sz="3600" b="1" dirty="0"/>
              <a:t> загальну кількість </a:t>
            </a:r>
            <a:r>
              <a:rPr lang="ru-RU" sz="3600" b="1" dirty="0" err="1"/>
              <a:t>одиниць</a:t>
            </a:r>
            <a:r>
              <a:rPr lang="ru-RU" sz="3600" b="1" dirty="0"/>
              <a:t> </a:t>
            </a:r>
            <a:r>
              <a:rPr lang="ru-RU" sz="3600" b="1" dirty="0" err="1"/>
              <a:t>певного</a:t>
            </a:r>
            <a:r>
              <a:rPr lang="ru-RU" sz="3600" b="1" dirty="0"/>
              <a:t> </a:t>
            </a:r>
            <a:r>
              <a:rPr lang="ru-RU" sz="3600" b="1" dirty="0" err="1"/>
              <a:t>розряду</a:t>
            </a:r>
            <a:r>
              <a:rPr lang="ru-RU" sz="3600" b="1" dirty="0"/>
              <a:t> в </a:t>
            </a:r>
            <a:r>
              <a:rPr lang="ru-RU" sz="3600" b="1" dirty="0" err="1" smtClean="0"/>
              <a:t>числі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339504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Ст.66-67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№350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6142369" y="3213770"/>
            <a:ext cx="237694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5978867" y="4653930"/>
            <a:ext cx="2823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5696519" y="5950074"/>
            <a:ext cx="5646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14254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Ст.67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№351-353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05458"/>
            <a:ext cx="8064896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Визначте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359" y="405458"/>
            <a:ext cx="2448272" cy="250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6524" y="2171356"/>
            <a:ext cx="812396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15.030 =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42161" y="1197867"/>
            <a:ext cx="808617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Скільки </a:t>
            </a:r>
            <a:r>
              <a:rPr lang="ru-RU" sz="2400" b="1" dirty="0">
                <a:solidFill>
                  <a:srgbClr val="7030A0"/>
                </a:solidFill>
              </a:rPr>
              <a:t>в </a:t>
            </a:r>
            <a:r>
              <a:rPr lang="ru-RU" sz="2400" b="1" dirty="0" err="1">
                <a:solidFill>
                  <a:srgbClr val="7030A0"/>
                </a:solidFill>
              </a:rPr>
              <a:t>числі</a:t>
            </a:r>
            <a:r>
              <a:rPr lang="ru-RU" sz="2400" b="1" dirty="0">
                <a:solidFill>
                  <a:srgbClr val="7030A0"/>
                </a:solidFill>
              </a:rPr>
              <a:t> 15 030 </a:t>
            </a:r>
            <a:r>
              <a:rPr lang="ru-RU" sz="2400" b="1" dirty="0" err="1">
                <a:solidFill>
                  <a:srgbClr val="7030A0"/>
                </a:solidFill>
              </a:rPr>
              <a:t>усього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одиниць</a:t>
            </a:r>
            <a:r>
              <a:rPr lang="ru-RU" sz="2400" b="1" dirty="0">
                <a:solidFill>
                  <a:srgbClr val="7030A0"/>
                </a:solidFill>
              </a:rPr>
              <a:t>; </a:t>
            </a:r>
            <a:r>
              <a:rPr lang="ru-RU" sz="2400" b="1" dirty="0" err="1">
                <a:solidFill>
                  <a:srgbClr val="7030A0"/>
                </a:solidFill>
              </a:rPr>
              <a:t>усього</a:t>
            </a:r>
            <a:r>
              <a:rPr lang="ru-RU" sz="2400" b="1" dirty="0">
                <a:solidFill>
                  <a:srgbClr val="7030A0"/>
                </a:solidFill>
              </a:rPr>
              <a:t> десятків; </a:t>
            </a:r>
            <a:r>
              <a:rPr lang="ru-RU" sz="2400" b="1" dirty="0" err="1">
                <a:solidFill>
                  <a:srgbClr val="7030A0"/>
                </a:solidFill>
              </a:rPr>
              <a:t>усього</a:t>
            </a:r>
            <a:r>
              <a:rPr lang="ru-RU" sz="2400" b="1" dirty="0">
                <a:solidFill>
                  <a:srgbClr val="7030A0"/>
                </a:solidFill>
              </a:rPr>
              <a:t> сотень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23023" y="2171355"/>
            <a:ext cx="221075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15.030 од.=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6524" y="2920774"/>
            <a:ext cx="808617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Скільки </a:t>
            </a:r>
            <a:r>
              <a:rPr lang="ru-RU" sz="2400" b="1" dirty="0">
                <a:solidFill>
                  <a:srgbClr val="7030A0"/>
                </a:solidFill>
              </a:rPr>
              <a:t>в </a:t>
            </a:r>
            <a:r>
              <a:rPr lang="ru-RU" sz="2400" b="1" dirty="0" err="1">
                <a:solidFill>
                  <a:srgbClr val="7030A0"/>
                </a:solidFill>
              </a:rPr>
              <a:t>числі</a:t>
            </a:r>
            <a:r>
              <a:rPr lang="ru-RU" sz="2400" b="1" dirty="0">
                <a:solidFill>
                  <a:srgbClr val="7030A0"/>
                </a:solidFill>
              </a:rPr>
              <a:t> 270 500 </a:t>
            </a:r>
            <a:r>
              <a:rPr lang="ru-RU" sz="2400" b="1" dirty="0" err="1">
                <a:solidFill>
                  <a:srgbClr val="7030A0"/>
                </a:solidFill>
              </a:rPr>
              <a:t>усього</a:t>
            </a:r>
            <a:r>
              <a:rPr lang="ru-RU" sz="2400" b="1" dirty="0">
                <a:solidFill>
                  <a:srgbClr val="7030A0"/>
                </a:solidFill>
              </a:rPr>
              <a:t> десятків; </a:t>
            </a:r>
            <a:r>
              <a:rPr lang="ru-RU" sz="2400" b="1" dirty="0" err="1">
                <a:solidFill>
                  <a:srgbClr val="7030A0"/>
                </a:solidFill>
              </a:rPr>
              <a:t>усього</a:t>
            </a:r>
            <a:r>
              <a:rPr lang="ru-RU" sz="2400" b="1" dirty="0">
                <a:solidFill>
                  <a:srgbClr val="7030A0"/>
                </a:solidFill>
              </a:rPr>
              <a:t> сотень; </a:t>
            </a:r>
            <a:r>
              <a:rPr lang="ru-RU" sz="2400" b="1" dirty="0" err="1">
                <a:solidFill>
                  <a:srgbClr val="7030A0"/>
                </a:solidFill>
              </a:rPr>
              <a:t>усього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23223" y="5835401"/>
            <a:ext cx="60896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86284" y="4653930"/>
            <a:ext cx="808617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Скільки всього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 у кожному </a:t>
            </a:r>
            <a:r>
              <a:rPr lang="ru-RU" sz="2400" b="1" dirty="0" err="1">
                <a:solidFill>
                  <a:srgbClr val="7030A0"/>
                </a:solidFill>
              </a:rPr>
              <a:t>числі</a:t>
            </a:r>
            <a:r>
              <a:rPr lang="ru-RU" sz="24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67390" y="3861842"/>
            <a:ext cx="812396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270.500 =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94984" y="5228800"/>
            <a:ext cx="812396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3.000</a:t>
            </a:r>
            <a:r>
              <a:rPr lang="ru-RU" sz="3200" b="1" dirty="0"/>
              <a:t>, </a:t>
            </a:r>
            <a:r>
              <a:rPr lang="ru-RU" sz="3200" b="1" dirty="0" smtClean="0"/>
              <a:t>10.000</a:t>
            </a:r>
            <a:r>
              <a:rPr lang="ru-RU" sz="3200" b="1" dirty="0"/>
              <a:t>, </a:t>
            </a:r>
            <a:r>
              <a:rPr lang="ru-RU" sz="3200" b="1" dirty="0" smtClean="0"/>
              <a:t>15.000</a:t>
            </a:r>
            <a:r>
              <a:rPr lang="ru-RU" sz="3200" b="1" dirty="0"/>
              <a:t>, </a:t>
            </a:r>
            <a:r>
              <a:rPr lang="ru-RU" sz="3200" b="1" dirty="0" smtClean="0"/>
              <a:t>41.300</a:t>
            </a:r>
            <a:r>
              <a:rPr lang="ru-RU" sz="3200" b="1" dirty="0"/>
              <a:t>, </a:t>
            </a:r>
            <a:r>
              <a:rPr lang="ru-RU" sz="3200" b="1" dirty="0" smtClean="0"/>
              <a:t>57.129.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291831" y="2171356"/>
            <a:ext cx="1800200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1.503 д.=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08102" y="2171356"/>
            <a:ext cx="126404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150 с.  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406952" y="3861840"/>
            <a:ext cx="221075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27.050 д.=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332347" y="3885313"/>
            <a:ext cx="175968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2.705 с.=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908102" y="3862384"/>
            <a:ext cx="126404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270 т.  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667390" y="5734050"/>
            <a:ext cx="39775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1915567" y="5719430"/>
            <a:ext cx="39775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3294295" y="5734050"/>
            <a:ext cx="39775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4553084" y="5719430"/>
            <a:ext cx="39775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893152" y="5719430"/>
            <a:ext cx="39775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216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16" grpId="0" animBg="1"/>
      <p:bldP spid="17" grpId="0" animBg="1"/>
      <p:bldP spid="18" grpId="0" animBg="1"/>
      <p:bldP spid="26" grpId="0"/>
      <p:bldP spid="29" grpId="0"/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Ст.67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930" y="112553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51671" y="4077866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9" name="Picture 2" descr="D:\4 клас\03 МАТЕМАТИКА\1 Листопад\2 Нумерація чисел у межах мільйона\2026-10-15_1451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23" y="1184810"/>
            <a:ext cx="8935181" cy="219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91302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12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2082111"/>
            <a:ext cx="2319872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33" y="2070328"/>
            <a:ext cx="2016325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69" y="2070327"/>
            <a:ext cx="2201129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367" y="2048388"/>
            <a:ext cx="2033670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79463" y="4625314"/>
            <a:ext cx="230425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85959" y="4633904"/>
            <a:ext cx="191803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Можу</a:t>
            </a:r>
            <a:r>
              <a:rPr lang="ru-RU" sz="2800" b="1" dirty="0" smtClean="0">
                <a:solidFill>
                  <a:schemeClr val="bg1"/>
                </a:solidFill>
              </a:rPr>
              <a:t> краще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08055" y="4668475"/>
            <a:ext cx="2247579" cy="954107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втому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Урок </a:t>
            </a:r>
            <a:r>
              <a:rPr lang="ru-RU" sz="2800" b="1" dirty="0" err="1">
                <a:solidFill>
                  <a:schemeClr val="bg1"/>
                </a:solidFill>
              </a:rPr>
              <a:t>пройшов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03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15778</TotalTime>
  <Words>771</Words>
  <Application>Microsoft Office PowerPoint</Application>
  <PresentationFormat>Произвольный</PresentationFormat>
  <Paragraphs>149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1234</cp:revision>
  <dcterms:created xsi:type="dcterms:W3CDTF">2025-08-27T14:01:18Z</dcterms:created>
  <dcterms:modified xsi:type="dcterms:W3CDTF">2026-10-16T09:41:10Z</dcterms:modified>
</cp:coreProperties>
</file>