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82" r:id="rId2"/>
    <p:sldId id="925" r:id="rId3"/>
    <p:sldId id="904" r:id="rId4"/>
    <p:sldId id="286" r:id="rId5"/>
    <p:sldId id="828" r:id="rId6"/>
    <p:sldId id="901" r:id="rId7"/>
    <p:sldId id="923" r:id="rId8"/>
    <p:sldId id="915" r:id="rId9"/>
    <p:sldId id="897" r:id="rId10"/>
    <p:sldId id="879" r:id="rId11"/>
    <p:sldId id="905" r:id="rId12"/>
    <p:sldId id="924" r:id="rId13"/>
    <p:sldId id="927" r:id="rId14"/>
    <p:sldId id="928" r:id="rId15"/>
    <p:sldId id="917" r:id="rId16"/>
    <p:sldId id="926" r:id="rId17"/>
  </p:sldIdLst>
  <p:sldSz cx="12184063" cy="6859588"/>
  <p:notesSz cx="6858000" cy="9144000"/>
  <p:defaultTextStyle>
    <a:defPPr>
      <a:defRPr lang="ru-RU"/>
    </a:defPPr>
    <a:lvl1pPr marL="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63B972-18A9-4008-81B7-F9F6ED7A9182}">
          <p14:sldIdLst>
            <p14:sldId id="282"/>
            <p14:sldId id="925"/>
            <p14:sldId id="904"/>
            <p14:sldId id="286"/>
            <p14:sldId id="828"/>
            <p14:sldId id="901"/>
            <p14:sldId id="923"/>
            <p14:sldId id="915"/>
            <p14:sldId id="897"/>
            <p14:sldId id="879"/>
            <p14:sldId id="905"/>
            <p14:sldId id="924"/>
            <p14:sldId id="927"/>
            <p14:sldId id="928"/>
            <p14:sldId id="917"/>
            <p14:sldId id="92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695" autoAdjust="0"/>
  </p:normalViewPr>
  <p:slideViewPr>
    <p:cSldViewPr>
      <p:cViewPr>
        <p:scale>
          <a:sx n="90" d="100"/>
          <a:sy n="90" d="100"/>
        </p:scale>
        <p:origin x="-462" y="-72"/>
      </p:cViewPr>
      <p:guideLst>
        <p:guide orient="horz" pos="2161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9AA968-9F58-4A6E-B11C-582CA574AD65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7FCBCD0-5166-44EF-A995-697AB50FC98B}">
      <dgm:prSet custT="1">
        <dgm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ДІЛЕННЯ ЧИСЛА НА РОЗРЯДНУ ОДИНИЦЮ</a:t>
          </a:r>
          <a:endParaRPr lang="ru-RU" sz="2800" b="1" dirty="0">
            <a:solidFill>
              <a:schemeClr val="bg1"/>
            </a:solidFill>
          </a:endParaRPr>
        </a:p>
      </dgm:t>
    </dgm:pt>
    <dgm:pt modelId="{5DA8E561-7845-4F5E-8BAA-7476E17DE152}" type="parTrans" cxnId="{61173E0E-C7CE-4D50-8A41-FB11AB1EF1A9}">
      <dgm:prSet/>
      <dgm:spPr/>
      <dgm:t>
        <a:bodyPr/>
        <a:lstStyle/>
        <a:p>
          <a:endParaRPr lang="ru-RU"/>
        </a:p>
      </dgm:t>
    </dgm:pt>
    <dgm:pt modelId="{51DA5559-1D76-4E84-9E22-8C1484394DD0}" type="sibTrans" cxnId="{61173E0E-C7CE-4D50-8A41-FB11AB1EF1A9}">
      <dgm:prSet/>
      <dgm:spPr/>
      <dgm:t>
        <a:bodyPr/>
        <a:lstStyle/>
        <a:p>
          <a:endParaRPr lang="ru-RU"/>
        </a:p>
      </dgm:t>
    </dgm:pt>
    <dgm:pt modelId="{BC7931E8-86A7-44AD-A246-C659A84EF1D0}">
      <dgm:prSet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МНОЖЕННЯ ЧИСЛА НА РОЗРЯДНУ ОДИНИЦЮ</a:t>
          </a:r>
          <a:endParaRPr lang="uk-UA" sz="2800" b="1" dirty="0">
            <a:solidFill>
              <a:schemeClr val="bg1"/>
            </a:solidFill>
          </a:endParaRPr>
        </a:p>
      </dgm:t>
    </dgm:pt>
    <dgm:pt modelId="{F78F4AAA-2F15-475F-922E-F959D1C7547E}" type="parTrans" cxnId="{1256F933-2110-4277-86C1-A231C153A6C9}">
      <dgm:prSet/>
      <dgm:spPr/>
      <dgm:t>
        <a:bodyPr/>
        <a:lstStyle/>
        <a:p>
          <a:endParaRPr lang="ru-RU"/>
        </a:p>
      </dgm:t>
    </dgm:pt>
    <dgm:pt modelId="{46BA457C-7EE8-4DE0-8B1E-DA724D446462}" type="sibTrans" cxnId="{1256F933-2110-4277-86C1-A231C153A6C9}">
      <dgm:prSet/>
      <dgm:spPr/>
      <dgm:t>
        <a:bodyPr/>
        <a:lstStyle/>
        <a:p>
          <a:endParaRPr lang="ru-RU"/>
        </a:p>
      </dgm:t>
    </dgm:pt>
    <dgm:pt modelId="{6115EC9A-5D0A-49BC-89B0-C823DAA39B65}">
      <dgm:prSet custT="1">
        <dgm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РОЗВ’ЯЗУВАННЯ ЗАДАЧ</a:t>
          </a:r>
          <a:endParaRPr lang="ru-RU" sz="2800" b="1" dirty="0">
            <a:solidFill>
              <a:schemeClr val="bg1"/>
            </a:solidFill>
          </a:endParaRPr>
        </a:p>
      </dgm:t>
    </dgm:pt>
    <dgm:pt modelId="{A4FE801B-8756-4E15-A4D7-1BF852671781}" type="parTrans" cxnId="{AE6A85AA-C1E7-4CC6-AD76-7491E08E3E96}">
      <dgm:prSet/>
      <dgm:spPr/>
      <dgm:t>
        <a:bodyPr/>
        <a:lstStyle/>
        <a:p>
          <a:endParaRPr lang="ru-RU"/>
        </a:p>
      </dgm:t>
    </dgm:pt>
    <dgm:pt modelId="{626858F5-C7D4-4A07-AB22-3CCF0B1FAB8F}" type="sibTrans" cxnId="{AE6A85AA-C1E7-4CC6-AD76-7491E08E3E96}">
      <dgm:prSet/>
      <dgm:spPr/>
      <dgm:t>
        <a:bodyPr/>
        <a:lstStyle/>
        <a:p>
          <a:endParaRPr lang="ru-RU"/>
        </a:p>
      </dgm:t>
    </dgm:pt>
    <dgm:pt modelId="{B8BDD424-9492-4512-80FF-938BF7CFE1AC}">
      <dgm:prSet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800" dirty="0" smtClean="0"/>
            <a:t>ОБЧИСЛЕННЯ ВИРАЗІВ</a:t>
          </a:r>
          <a:endParaRPr lang="en-US" sz="2800" b="1" dirty="0" smtClean="0"/>
        </a:p>
      </dgm:t>
    </dgm:pt>
    <dgm:pt modelId="{9C4AEB6D-170E-4FA1-996A-D5B2176042C0}" type="parTrans" cxnId="{23143B07-9FAC-47C8-A13D-B50BD72BCA06}">
      <dgm:prSet/>
      <dgm:spPr/>
      <dgm:t>
        <a:bodyPr/>
        <a:lstStyle/>
        <a:p>
          <a:endParaRPr lang="ru-RU"/>
        </a:p>
      </dgm:t>
    </dgm:pt>
    <dgm:pt modelId="{46CD9F72-CA7A-48F6-8E67-73B59B19B81F}" type="sibTrans" cxnId="{23143B07-9FAC-47C8-A13D-B50BD72BCA06}">
      <dgm:prSet/>
      <dgm:spPr/>
      <dgm:t>
        <a:bodyPr/>
        <a:lstStyle/>
        <a:p>
          <a:endParaRPr lang="ru-RU"/>
        </a:p>
      </dgm:t>
    </dgm:pt>
    <dgm:pt modelId="{6408D3F1-0C0E-4F5D-B5D5-053E6D4B4C50}" type="pres">
      <dgm:prSet presAssocID="{289AA968-9F58-4A6E-B11C-582CA574AD6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128CD1A-1E54-41AB-ABBF-267B83BF69D9}" type="pres">
      <dgm:prSet presAssocID="{B8BDD424-9492-4512-80FF-938BF7CFE1AC}" presName="node" presStyleLbl="node1" presStyleIdx="0" presStyleCnt="4" custScaleX="195529" custLinFactNeighborX="15605" custLinFactNeighborY="-11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D397D-046F-40AA-B079-23418C3C10A6}" type="pres">
      <dgm:prSet presAssocID="{46CD9F72-CA7A-48F6-8E67-73B59B19B81F}" presName="sibTrans" presStyleCnt="0"/>
      <dgm:spPr/>
    </dgm:pt>
    <dgm:pt modelId="{00E23834-4C97-4BAD-9028-AA93134EBB29}" type="pres">
      <dgm:prSet presAssocID="{6115EC9A-5D0A-49BC-89B0-C823DAA39B65}" presName="node" presStyleLbl="node1" presStyleIdx="1" presStyleCnt="4" custScaleX="237930" custLinFactX="382190" custLinFactNeighborX="4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76FB75-3E41-41EA-914C-4542E25630F3}" type="pres">
      <dgm:prSet presAssocID="{626858F5-C7D4-4A07-AB22-3CCF0B1FAB8F}" presName="sibTrans" presStyleCnt="0"/>
      <dgm:spPr/>
    </dgm:pt>
    <dgm:pt modelId="{8C93B566-6306-40C5-A3D5-B84E788E517B}" type="pres">
      <dgm:prSet presAssocID="{17FCBCD0-5166-44EF-A995-697AB50FC98B}" presName="node" presStyleLbl="node1" presStyleIdx="2" presStyleCnt="4" custScaleX="206494" custLinFactX="-34800" custLinFactNeighborX="-100000" custLinFactNeighborY="1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E8D5E2-E5AE-41CC-80D3-5A0016AFADCC}" type="pres">
      <dgm:prSet presAssocID="{51DA5559-1D76-4E84-9E22-8C1484394DD0}" presName="sibTrans" presStyleCnt="0"/>
      <dgm:spPr/>
    </dgm:pt>
    <dgm:pt modelId="{D2B473EA-0294-46C9-BEB1-B63C89DB6F91}" type="pres">
      <dgm:prSet presAssocID="{BC7931E8-86A7-44AD-A246-C659A84EF1D0}" presName="node" presStyleLbl="node1" presStyleIdx="3" presStyleCnt="4" custScaleX="197656" custLinFactX="-423161" custLinFactNeighborX="-500000" custLinFactNeighborY="-4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A305DF-F2D1-469F-A188-E615459E2DD9}" type="presOf" srcId="{6115EC9A-5D0A-49BC-89B0-C823DAA39B65}" destId="{00E23834-4C97-4BAD-9028-AA93134EBB29}" srcOrd="0" destOrd="0" presId="urn:microsoft.com/office/officeart/2005/8/layout/hList6"/>
    <dgm:cxn modelId="{AE6A85AA-C1E7-4CC6-AD76-7491E08E3E96}" srcId="{289AA968-9F58-4A6E-B11C-582CA574AD65}" destId="{6115EC9A-5D0A-49BC-89B0-C823DAA39B65}" srcOrd="1" destOrd="0" parTransId="{A4FE801B-8756-4E15-A4D7-1BF852671781}" sibTransId="{626858F5-C7D4-4A07-AB22-3CCF0B1FAB8F}"/>
    <dgm:cxn modelId="{1256F933-2110-4277-86C1-A231C153A6C9}" srcId="{289AA968-9F58-4A6E-B11C-582CA574AD65}" destId="{BC7931E8-86A7-44AD-A246-C659A84EF1D0}" srcOrd="3" destOrd="0" parTransId="{F78F4AAA-2F15-475F-922E-F959D1C7547E}" sibTransId="{46BA457C-7EE8-4DE0-8B1E-DA724D446462}"/>
    <dgm:cxn modelId="{5D06D076-AA30-444E-81CD-7C3D8E16BEDD}" type="presOf" srcId="{B8BDD424-9492-4512-80FF-938BF7CFE1AC}" destId="{D128CD1A-1E54-41AB-ABBF-267B83BF69D9}" srcOrd="0" destOrd="0" presId="urn:microsoft.com/office/officeart/2005/8/layout/hList6"/>
    <dgm:cxn modelId="{5CDAA885-2502-456B-888F-86EAEC823115}" type="presOf" srcId="{17FCBCD0-5166-44EF-A995-697AB50FC98B}" destId="{8C93B566-6306-40C5-A3D5-B84E788E517B}" srcOrd="0" destOrd="0" presId="urn:microsoft.com/office/officeart/2005/8/layout/hList6"/>
    <dgm:cxn modelId="{A7E97C1C-AF6F-4389-8A70-9488635D44AA}" type="presOf" srcId="{BC7931E8-86A7-44AD-A246-C659A84EF1D0}" destId="{D2B473EA-0294-46C9-BEB1-B63C89DB6F91}" srcOrd="0" destOrd="0" presId="urn:microsoft.com/office/officeart/2005/8/layout/hList6"/>
    <dgm:cxn modelId="{2BB2753D-7677-45FC-BD9A-A055991F4404}" type="presOf" srcId="{289AA968-9F58-4A6E-B11C-582CA574AD65}" destId="{6408D3F1-0C0E-4F5D-B5D5-053E6D4B4C50}" srcOrd="0" destOrd="0" presId="urn:microsoft.com/office/officeart/2005/8/layout/hList6"/>
    <dgm:cxn modelId="{61173E0E-C7CE-4D50-8A41-FB11AB1EF1A9}" srcId="{289AA968-9F58-4A6E-B11C-582CA574AD65}" destId="{17FCBCD0-5166-44EF-A995-697AB50FC98B}" srcOrd="2" destOrd="0" parTransId="{5DA8E561-7845-4F5E-8BAA-7476E17DE152}" sibTransId="{51DA5559-1D76-4E84-9E22-8C1484394DD0}"/>
    <dgm:cxn modelId="{23143B07-9FAC-47C8-A13D-B50BD72BCA06}" srcId="{289AA968-9F58-4A6E-B11C-582CA574AD65}" destId="{B8BDD424-9492-4512-80FF-938BF7CFE1AC}" srcOrd="0" destOrd="0" parTransId="{9C4AEB6D-170E-4FA1-996A-D5B2176042C0}" sibTransId="{46CD9F72-CA7A-48F6-8E67-73B59B19B81F}"/>
    <dgm:cxn modelId="{69E273D6-FC6E-4B04-9AC8-FC3832C4333D}" type="presParOf" srcId="{6408D3F1-0C0E-4F5D-B5D5-053E6D4B4C50}" destId="{D128CD1A-1E54-41AB-ABBF-267B83BF69D9}" srcOrd="0" destOrd="0" presId="urn:microsoft.com/office/officeart/2005/8/layout/hList6"/>
    <dgm:cxn modelId="{D9600C9C-0EAD-4D15-87C3-EDFDF1A5DD80}" type="presParOf" srcId="{6408D3F1-0C0E-4F5D-B5D5-053E6D4B4C50}" destId="{ECBD397D-046F-40AA-B079-23418C3C10A6}" srcOrd="1" destOrd="0" presId="urn:microsoft.com/office/officeart/2005/8/layout/hList6"/>
    <dgm:cxn modelId="{B70D6CEE-6637-41E6-9B3A-0FAF7F3A3717}" type="presParOf" srcId="{6408D3F1-0C0E-4F5D-B5D5-053E6D4B4C50}" destId="{00E23834-4C97-4BAD-9028-AA93134EBB29}" srcOrd="2" destOrd="0" presId="urn:microsoft.com/office/officeart/2005/8/layout/hList6"/>
    <dgm:cxn modelId="{7BE1A9B5-A942-4785-AE3E-68E88B006EC8}" type="presParOf" srcId="{6408D3F1-0C0E-4F5D-B5D5-053E6D4B4C50}" destId="{8876FB75-3E41-41EA-914C-4542E25630F3}" srcOrd="3" destOrd="0" presId="urn:microsoft.com/office/officeart/2005/8/layout/hList6"/>
    <dgm:cxn modelId="{1FBC6E4A-21F2-4BF4-8D83-73FDFAD90F18}" type="presParOf" srcId="{6408D3F1-0C0E-4F5D-B5D5-053E6D4B4C50}" destId="{8C93B566-6306-40C5-A3D5-B84E788E517B}" srcOrd="4" destOrd="0" presId="urn:microsoft.com/office/officeart/2005/8/layout/hList6"/>
    <dgm:cxn modelId="{8992CE1B-F086-41BA-9C4C-39D9D6391CE1}" type="presParOf" srcId="{6408D3F1-0C0E-4F5D-B5D5-053E6D4B4C50}" destId="{B4E8D5E2-E5AE-41CC-80D3-5A0016AFADCC}" srcOrd="5" destOrd="0" presId="urn:microsoft.com/office/officeart/2005/8/layout/hList6"/>
    <dgm:cxn modelId="{39A03257-633E-4574-8F06-9149194EABE1}" type="presParOf" srcId="{6408D3F1-0C0E-4F5D-B5D5-053E6D4B4C50}" destId="{D2B473EA-0294-46C9-BEB1-B63C89DB6F91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8CD1A-1E54-41AB-ABBF-267B83BF69D9}">
      <dsp:nvSpPr>
        <dsp:cNvPr id="0" name=""/>
        <dsp:cNvSpPr/>
      </dsp:nvSpPr>
      <dsp:spPr>
        <a:xfrm rot="16200000">
          <a:off x="-879296" y="896648"/>
          <a:ext cx="4273486" cy="2480188"/>
        </a:xfrm>
        <a:prstGeom prst="flowChartManualOperation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ОБЧИСЛЕННЯ ВИРАЗІВ</a:t>
          </a:r>
          <a:endParaRPr lang="en-US" sz="2800" b="1" kern="1200" dirty="0" smtClean="0"/>
        </a:p>
      </dsp:txBody>
      <dsp:txXfrm rot="5400000">
        <a:off x="17353" y="854696"/>
        <a:ext cx="2480188" cy="2564092"/>
      </dsp:txXfrm>
    </dsp:sp>
    <dsp:sp modelId="{00E23834-4C97-4BAD-9028-AA93134EBB29}">
      <dsp:nvSpPr>
        <dsp:cNvPr id="0" name=""/>
        <dsp:cNvSpPr/>
      </dsp:nvSpPr>
      <dsp:spPr>
        <a:xfrm rot="16200000">
          <a:off x="7178522" y="627731"/>
          <a:ext cx="4273486" cy="3018023"/>
        </a:xfrm>
        <a:prstGeom prst="flowChartManualOperation">
          <a:avLst/>
        </a:prstGeom>
        <a:solidFill>
          <a:schemeClr val="accent2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2"/>
        </a:fillRef>
        <a:effectRef idx="1">
          <a:schemeClr val="accent2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РОЗВ’ЯЗУВАННЯ ЗАДАЧ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7806254" y="854696"/>
        <a:ext cx="3018023" cy="2564092"/>
      </dsp:txXfrm>
    </dsp:sp>
    <dsp:sp modelId="{8C93B566-6306-40C5-A3D5-B84E788E517B}">
      <dsp:nvSpPr>
        <dsp:cNvPr id="0" name=""/>
        <dsp:cNvSpPr/>
      </dsp:nvSpPr>
      <dsp:spPr>
        <a:xfrm rot="16200000">
          <a:off x="4327325" y="827106"/>
          <a:ext cx="4273486" cy="2619273"/>
        </a:xfrm>
        <a:prstGeom prst="flowChartManualOperation">
          <a:avLst/>
        </a:prstGeom>
        <a:solidFill>
          <a:schemeClr val="accent3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3"/>
        </a:fillRef>
        <a:effectRef idx="1">
          <a:schemeClr val="accent3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ДІЛЕННЯ ЧИСЛА НА РОЗРЯДНУ ОДИНИЦЮ</a:t>
          </a:r>
          <a:endParaRPr lang="ru-RU" sz="2800" b="1" kern="1200" dirty="0">
            <a:solidFill>
              <a:schemeClr val="bg1"/>
            </a:solidFill>
          </a:endParaRPr>
        </a:p>
      </dsp:txBody>
      <dsp:txXfrm rot="5400000">
        <a:off x="5154432" y="854696"/>
        <a:ext cx="2619273" cy="2564092"/>
      </dsp:txXfrm>
    </dsp:sp>
    <dsp:sp modelId="{D2B473EA-0294-46C9-BEB1-B63C89DB6F91}">
      <dsp:nvSpPr>
        <dsp:cNvPr id="0" name=""/>
        <dsp:cNvSpPr/>
      </dsp:nvSpPr>
      <dsp:spPr>
        <a:xfrm rot="16200000">
          <a:off x="1678978" y="883158"/>
          <a:ext cx="4273486" cy="2507168"/>
        </a:xfrm>
        <a:prstGeom prst="flowChartManualOperation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177800" tIns="0" rIns="17780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МНОЖЕННЯ ЧИСЛА НА РОЗРЯДНУ ОДИНИЦЮ</a:t>
          </a:r>
          <a:endParaRPr lang="uk-UA" sz="2800" b="1" kern="1200" dirty="0">
            <a:solidFill>
              <a:schemeClr val="bg1"/>
            </a:solidFill>
          </a:endParaRPr>
        </a:p>
      </dsp:txBody>
      <dsp:txXfrm rot="5400000">
        <a:off x="2562137" y="854696"/>
        <a:ext cx="2507168" cy="25640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83D0F-16AD-4207-BA1B-9AA45B8CA75D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4175" y="685800"/>
            <a:ext cx="60896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F4673B-B7F4-4A21-9006-118821B4FA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948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352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70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056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408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760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114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9465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817" algn="l" defTabSz="10427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3805" y="2130919"/>
            <a:ext cx="10356454" cy="147036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7610" y="3887100"/>
            <a:ext cx="8528844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6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0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84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2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5669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7696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457" y="4407921"/>
            <a:ext cx="10356454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457" y="2907387"/>
            <a:ext cx="10356454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06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13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2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627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03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440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0847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254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254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203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3566" y="1600571"/>
            <a:ext cx="5381294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9116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535469"/>
            <a:ext cx="538341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203" y="2175379"/>
            <a:ext cx="538341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89335" y="1535469"/>
            <a:ext cx="5385525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068" indent="0">
              <a:buNone/>
              <a:defRPr sz="2400" b="1"/>
            </a:lvl2pPr>
            <a:lvl3pPr marL="1088136" indent="0">
              <a:buNone/>
              <a:defRPr sz="2100" b="1"/>
            </a:lvl3pPr>
            <a:lvl4pPr marL="1632204" indent="0">
              <a:buNone/>
              <a:defRPr sz="1900" b="1"/>
            </a:lvl4pPr>
            <a:lvl5pPr marL="2176272" indent="0">
              <a:buNone/>
              <a:defRPr sz="1900" b="1"/>
            </a:lvl5pPr>
            <a:lvl6pPr marL="2720340" indent="0">
              <a:buNone/>
              <a:defRPr sz="1900" b="1"/>
            </a:lvl6pPr>
            <a:lvl7pPr marL="3264408" indent="0">
              <a:buNone/>
              <a:defRPr sz="1900" b="1"/>
            </a:lvl7pPr>
            <a:lvl8pPr marL="3808476" indent="0">
              <a:buNone/>
              <a:defRPr sz="1900" b="1"/>
            </a:lvl8pPr>
            <a:lvl9pPr marL="4352544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89335" y="2175379"/>
            <a:ext cx="5385525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853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65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921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4" y="273113"/>
            <a:ext cx="4008473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3630" y="273114"/>
            <a:ext cx="6811230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204" y="1435433"/>
            <a:ext cx="4008473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901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8162" y="4801712"/>
            <a:ext cx="7310438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8162" y="612917"/>
            <a:ext cx="7310438" cy="4115753"/>
          </a:xfrm>
        </p:spPr>
        <p:txBody>
          <a:bodyPr/>
          <a:lstStyle>
            <a:lvl1pPr marL="0" indent="0">
              <a:buNone/>
              <a:defRPr sz="3800"/>
            </a:lvl1pPr>
            <a:lvl2pPr marL="544068" indent="0">
              <a:buNone/>
              <a:defRPr sz="3300"/>
            </a:lvl2pPr>
            <a:lvl3pPr marL="1088136" indent="0">
              <a:buNone/>
              <a:defRPr sz="2900"/>
            </a:lvl3pPr>
            <a:lvl4pPr marL="1632204" indent="0">
              <a:buNone/>
              <a:defRPr sz="2400"/>
            </a:lvl4pPr>
            <a:lvl5pPr marL="2176272" indent="0">
              <a:buNone/>
              <a:defRPr sz="2400"/>
            </a:lvl5pPr>
            <a:lvl6pPr marL="2720340" indent="0">
              <a:buNone/>
              <a:defRPr sz="2400"/>
            </a:lvl6pPr>
            <a:lvl7pPr marL="3264408" indent="0">
              <a:buNone/>
              <a:defRPr sz="2400"/>
            </a:lvl7pPr>
            <a:lvl8pPr marL="3808476" indent="0">
              <a:buNone/>
              <a:defRPr sz="2400"/>
            </a:lvl8pPr>
            <a:lvl9pPr marL="4352544" indent="0">
              <a:buNone/>
              <a:defRPr sz="2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8162" y="5368581"/>
            <a:ext cx="7310438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068" indent="0">
              <a:buNone/>
              <a:defRPr sz="1400"/>
            </a:lvl2pPr>
            <a:lvl3pPr marL="1088136" indent="0">
              <a:buNone/>
              <a:defRPr sz="1200"/>
            </a:lvl3pPr>
            <a:lvl4pPr marL="1632204" indent="0">
              <a:buNone/>
              <a:defRPr sz="1100"/>
            </a:lvl4pPr>
            <a:lvl5pPr marL="2176272" indent="0">
              <a:buNone/>
              <a:defRPr sz="1100"/>
            </a:lvl5pPr>
            <a:lvl6pPr marL="2720340" indent="0">
              <a:buNone/>
              <a:defRPr sz="1100"/>
            </a:lvl6pPr>
            <a:lvl7pPr marL="3264408" indent="0">
              <a:buNone/>
              <a:defRPr sz="1100"/>
            </a:lvl7pPr>
            <a:lvl8pPr marL="3808476" indent="0">
              <a:buNone/>
              <a:defRPr sz="1100"/>
            </a:lvl8pPr>
            <a:lvl9pPr marL="4352544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202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5682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3446" y="274702"/>
            <a:ext cx="2741414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203" y="274702"/>
            <a:ext cx="802117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944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203" y="274701"/>
            <a:ext cx="10965657" cy="1143265"/>
          </a:xfrm>
          <a:prstGeom prst="rect">
            <a:avLst/>
          </a:prstGeom>
        </p:spPr>
        <p:txBody>
          <a:bodyPr vert="horz" lIns="108814" tIns="54407" rIns="108814" bIns="5440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203" y="1600571"/>
            <a:ext cx="10965657" cy="4527011"/>
          </a:xfrm>
          <a:prstGeom prst="rect">
            <a:avLst/>
          </a:prstGeom>
        </p:spPr>
        <p:txBody>
          <a:bodyPr vert="horz" lIns="108814" tIns="54407" rIns="108814" bIns="54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203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66B65A-C128-4DF6-9DC2-5A7C37140CA0}" type="datetimeFigureOut">
              <a:rPr lang="ru-RU" smtClean="0"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2888" y="6357822"/>
            <a:ext cx="3858287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1912" y="6357822"/>
            <a:ext cx="2842948" cy="365210"/>
          </a:xfrm>
          <a:prstGeom prst="rect">
            <a:avLst/>
          </a:prstGeom>
        </p:spPr>
        <p:txBody>
          <a:bodyPr vert="horz" lIns="108814" tIns="54407" rIns="108814" bIns="54407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E957-90D1-4583-BA41-4D81D7DCA1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44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defTabSz="1088136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8051" indent="-408051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111" indent="-340043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17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23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8306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2374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442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510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578" indent="-272034" algn="l" defTabSz="10881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6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3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20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72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340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408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476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544" algn="l" defTabSz="108813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3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55527" y="981522"/>
            <a:ext cx="9042077" cy="1446536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lvl="0" algn="ctr"/>
            <a:r>
              <a:rPr lang="uk-UA" sz="4400" b="1" dirty="0">
                <a:solidFill>
                  <a:srgbClr val="7030A0"/>
                </a:solidFill>
              </a:rPr>
              <a:t>Множення і ділення чисел </a:t>
            </a:r>
            <a:r>
              <a:rPr lang="ru-RU" sz="4400" b="1" dirty="0">
                <a:solidFill>
                  <a:srgbClr val="7030A0"/>
                </a:solidFill>
              </a:rPr>
              <a:t>н</a:t>
            </a:r>
            <a:r>
              <a:rPr lang="uk-UA" sz="4400" b="1" dirty="0">
                <a:solidFill>
                  <a:srgbClr val="7030A0"/>
                </a:solidFill>
              </a:rPr>
              <a:t>а розрядну одиницю</a:t>
            </a:r>
            <a:r>
              <a:rPr lang="uk-UA" sz="4400" b="1" dirty="0" smtClean="0">
                <a:solidFill>
                  <a:srgbClr val="7030A0"/>
                </a:solidFill>
              </a:rPr>
              <a:t>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25196" y="3943142"/>
            <a:ext cx="3672408" cy="1938978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2400" b="1" dirty="0">
                <a:solidFill>
                  <a:srgbClr val="7030A0"/>
                </a:solidFill>
              </a:rPr>
              <a:t>Математика</a:t>
            </a:r>
            <a:endParaRPr lang="en-US" sz="2400" b="1" dirty="0">
              <a:solidFill>
                <a:srgbClr val="7030A0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4</a:t>
            </a:r>
            <a:r>
              <a:rPr lang="en-US" sz="2400" b="1" dirty="0" smtClean="0">
                <a:solidFill>
                  <a:srgbClr val="7030A0"/>
                </a:solidFill>
              </a:rPr>
              <a:t> </a:t>
            </a:r>
            <a:r>
              <a:rPr lang="uk-UA" sz="2400" b="1" dirty="0">
                <a:solidFill>
                  <a:srgbClr val="7030A0"/>
                </a:solidFill>
              </a:rPr>
              <a:t>клас</a:t>
            </a:r>
          </a:p>
          <a:p>
            <a:pPr algn="ctr"/>
            <a:r>
              <a:rPr lang="uk-UA" sz="2400" b="1" i="1" dirty="0">
                <a:solidFill>
                  <a:srgbClr val="7030A0"/>
                </a:solidFill>
              </a:rPr>
              <a:t>Розділ </a:t>
            </a:r>
            <a:r>
              <a:rPr lang="uk-UA" sz="2400" b="1" i="1" dirty="0" smtClean="0">
                <a:solidFill>
                  <a:srgbClr val="7030A0"/>
                </a:solidFill>
              </a:rPr>
              <a:t>2. </a:t>
            </a:r>
            <a:r>
              <a:rPr lang="uk-UA" sz="2400" b="1" i="1" dirty="0">
                <a:solidFill>
                  <a:srgbClr val="7030A0"/>
                </a:solidFill>
              </a:rPr>
              <a:t>Нумерація чисел у межах </a:t>
            </a:r>
            <a:r>
              <a:rPr lang="uk-UA" sz="2400" b="1" i="1" dirty="0" smtClean="0">
                <a:solidFill>
                  <a:srgbClr val="7030A0"/>
                </a:solidFill>
              </a:rPr>
              <a:t>мільйона</a:t>
            </a:r>
            <a:endParaRPr lang="uk-UA" sz="2400" b="1" dirty="0">
              <a:solidFill>
                <a:schemeClr val="bg1"/>
              </a:solidFill>
            </a:endParaRPr>
          </a:p>
          <a:p>
            <a:pPr algn="ctr"/>
            <a:r>
              <a:rPr lang="uk-UA" sz="2400" b="1" dirty="0" smtClean="0">
                <a:solidFill>
                  <a:srgbClr val="7030A0"/>
                </a:solidFill>
              </a:rPr>
              <a:t>Урок 35</a:t>
            </a:r>
            <a:endParaRPr lang="uk-UA" sz="2400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D:\Картинки до тестів\!!! Учні\_free_2024-01-20-22-09-20_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527" y="3415634"/>
            <a:ext cx="2554434" cy="2459030"/>
          </a:xfrm>
          <a:prstGeom prst="rect">
            <a:avLst/>
          </a:prstGeom>
          <a:noFill/>
          <a:ln w="38100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6120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315408" y="1485578"/>
            <a:ext cx="8827231" cy="684234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свого настрою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3440" y="549474"/>
            <a:ext cx="10517640" cy="684234"/>
          </a:xfrm>
          <a:prstGeom prst="round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108814" tIns="54407" rIns="108814" bIns="54407" rtlCol="0" anchor="ctr"/>
          <a:lstStyle/>
          <a:p>
            <a:pPr algn="ctr"/>
            <a:r>
              <a:rPr lang="uk-UA" sz="4000" b="1" dirty="0" smtClean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Налаштування на урок </a:t>
            </a:r>
            <a:endParaRPr lang="ru-RU" sz="40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100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727" y="2556565"/>
            <a:ext cx="2567157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463" y="2508294"/>
            <a:ext cx="2063378" cy="2941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4039" y="2507437"/>
            <a:ext cx="2508349" cy="2895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351" y="2490559"/>
            <a:ext cx="2088232" cy="2912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88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xmlns="" id="{F6E7EC80-9589-4937-924A-CEEA2719A5E3}"/>
              </a:ext>
            </a:extLst>
          </p:cNvPr>
          <p:cNvSpPr/>
          <p:nvPr/>
        </p:nvSpPr>
        <p:spPr>
          <a:xfrm>
            <a:off x="2" y="5950074"/>
            <a:ext cx="1123477" cy="909514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Ст.67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7203" y="549474"/>
            <a:ext cx="10108647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Перевірка домашнього завдання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447" y="3668930"/>
            <a:ext cx="1741451" cy="270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4 клас\03 МАТЕМАТИКА\1 Листопад\2 Нумерація чисел у межах мільйона\2026-10-15_1451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40" y="1269554"/>
            <a:ext cx="998605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49407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3088" y="599705"/>
            <a:ext cx="9886706" cy="7078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План уроку</a:t>
            </a: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755690188"/>
              </p:ext>
            </p:extLst>
          </p:nvPr>
        </p:nvGraphicFramePr>
        <p:xfrm>
          <a:off x="649570" y="1577826"/>
          <a:ext cx="10915068" cy="4273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34181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4 клас\03 МАТЕМАТИКА\1 Листопад\2 Нумерація чисел у межах мільйона\2026-10-16_1346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804"/>
          <a:stretch/>
        </p:blipFill>
        <p:spPr bwMode="auto">
          <a:xfrm>
            <a:off x="919727" y="1356906"/>
            <a:ext cx="2340000" cy="241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4 клас\03 МАТЕМАТИКА\1 Листопад\2 Нумерація чисел у межах мільйона\2026-10-16_13463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814"/>
          <a:stretch/>
        </p:blipFill>
        <p:spPr bwMode="auto">
          <a:xfrm>
            <a:off x="3929602" y="1405383"/>
            <a:ext cx="2340000" cy="233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4 клас\03 МАТЕМАТИКА\1 Листопад\2 Нумерація чисел у межах мільйона\2026-10-16_13465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0321"/>
          <a:stretch/>
        </p:blipFill>
        <p:spPr bwMode="auto">
          <a:xfrm>
            <a:off x="7092017" y="1415894"/>
            <a:ext cx="2556000" cy="238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552900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42698" y="-728431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779035" y="429543"/>
            <a:ext cx="10569580" cy="62398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Усні</a:t>
            </a:r>
            <a:r>
              <a:rPr lang="ru-RU" sz="4000" b="1" dirty="0" smtClean="0"/>
              <a:t> обчислення</a:t>
            </a:r>
            <a:endParaRPr lang="ru-RU" sz="4000" b="1" dirty="0"/>
          </a:p>
        </p:txBody>
      </p:sp>
      <p:sp>
        <p:nvSpPr>
          <p:cNvPr id="99" name="TextBox 98"/>
          <p:cNvSpPr txBox="1"/>
          <p:nvPr/>
        </p:nvSpPr>
        <p:spPr>
          <a:xfrm>
            <a:off x="9002184" y="-899523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32110" y="-821837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sp>
        <p:nvSpPr>
          <p:cNvPr id="78" name="Полилиния 77"/>
          <p:cNvSpPr/>
          <p:nvPr/>
        </p:nvSpPr>
        <p:spPr>
          <a:xfrm>
            <a:off x="10134365" y="-494417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759716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44" name="Picture 2" descr="D:\Картинки до тестів\Емоції Листя\Букет листя.png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8" r="-3700"/>
          <a:stretch/>
        </p:blipFill>
        <p:spPr bwMode="auto">
          <a:xfrm>
            <a:off x="9624625" y="3721562"/>
            <a:ext cx="2153628" cy="27131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61" name="Прямоугольник 60"/>
          <p:cNvSpPr/>
          <p:nvPr/>
        </p:nvSpPr>
        <p:spPr>
          <a:xfrm>
            <a:off x="2491631" y="1341562"/>
            <a:ext cx="729562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90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491631" y="1795676"/>
            <a:ext cx="6538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2488309" y="2709714"/>
            <a:ext cx="67349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10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2580373" y="3153975"/>
            <a:ext cx="48936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9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5378252" y="1807130"/>
            <a:ext cx="90158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320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491631" y="2268955"/>
            <a:ext cx="716598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30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378252" y="1385866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5488676" y="2718425"/>
            <a:ext cx="67349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5488676" y="3162686"/>
            <a:ext cx="63828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80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378252" y="2277666"/>
            <a:ext cx="8303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550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8787581" y="1857468"/>
            <a:ext cx="901580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900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8787581" y="1436204"/>
            <a:ext cx="849341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700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8898005" y="2768763"/>
            <a:ext cx="673493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>
          <a:xfrm>
            <a:off x="8898005" y="3213024"/>
            <a:ext cx="63828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42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74" name="Прямоугольник 73"/>
          <p:cNvSpPr/>
          <p:nvPr/>
        </p:nvSpPr>
        <p:spPr>
          <a:xfrm>
            <a:off x="8787581" y="2328004"/>
            <a:ext cx="830344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200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005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61" grpId="0"/>
      <p:bldP spid="63" grpId="0"/>
      <p:bldP spid="67" grpId="0"/>
      <p:bldP spid="68" grpId="0"/>
      <p:bldP spid="53" grpId="0"/>
      <p:bldP spid="49" grpId="0"/>
      <p:bldP spid="52" grpId="0"/>
      <p:bldP spid="50" grpId="0"/>
      <p:bldP spid="58" grpId="0"/>
      <p:bldP spid="64" grpId="0"/>
      <p:bldP spid="65" grpId="0"/>
      <p:bldP spid="69" grpId="0"/>
      <p:bldP spid="70" grpId="0"/>
      <p:bldP spid="73" grpId="0"/>
      <p:bldP spid="7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4" r="-3325"/>
          <a:stretch/>
        </p:blipFill>
        <p:spPr>
          <a:xfrm>
            <a:off x="918081" y="1053530"/>
            <a:ext cx="10620000" cy="548204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  <p:pic>
        <p:nvPicPr>
          <p:cNvPr id="33" name="Рисунок 32">
            <a:extLst>
              <a:ext uri="{FF2B5EF4-FFF2-40B4-BE49-F238E27FC236}">
                <a16:creationId xmlns="" xmlns:a16="http://schemas.microsoft.com/office/drawing/2014/main" id="{5E716230-8E03-4B95-B600-E59172F545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8" t="12091" r="84872" b="82918"/>
          <a:stretch/>
        </p:blipFill>
        <p:spPr>
          <a:xfrm>
            <a:off x="2728605" y="-510299"/>
            <a:ext cx="420932" cy="276565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-664526"/>
            <a:ext cx="454720" cy="567792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5716443" y="-664526"/>
            <a:ext cx="454720" cy="567792"/>
          </a:xfrm>
          <a:prstGeom prst="rect">
            <a:avLst/>
          </a:prstGeom>
        </p:spPr>
      </p:pic>
      <p:pic>
        <p:nvPicPr>
          <p:cNvPr id="42" name="Рисунок 41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7010284" y="-611907"/>
            <a:ext cx="420547" cy="534723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441632" y="-611907"/>
            <a:ext cx="454720" cy="567792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="" xmlns:a16="http://schemas.microsoft.com/office/drawing/2014/main" id="{14E5C802-CA0B-419B-9806-0981AA33D57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06" t="43000" r="13053" b="43158"/>
          <a:stretch/>
        </p:blipFill>
        <p:spPr>
          <a:xfrm>
            <a:off x="7857286" y="-650098"/>
            <a:ext cx="454720" cy="567792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239041" y="-628442"/>
            <a:ext cx="454720" cy="567792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="" xmlns:a16="http://schemas.microsoft.com/office/drawing/2014/main" id="{2987296F-E6CA-41D0-B248-3D75EFBA2E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4" t="10718" r="90982" b="82891"/>
          <a:stretch/>
        </p:blipFill>
        <p:spPr>
          <a:xfrm>
            <a:off x="1321651" y="-545185"/>
            <a:ext cx="302667" cy="272949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F92BA416-09A9-4EE9-93B0-FE06BB79C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3" t="10718" r="77803" b="82891"/>
          <a:stretch/>
        </p:blipFill>
        <p:spPr>
          <a:xfrm>
            <a:off x="9821960" y="-372018"/>
            <a:ext cx="312405" cy="29164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59686" y="-664526"/>
            <a:ext cx="301490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·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420708" y="-689442"/>
            <a:ext cx="307897" cy="6464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/>
              <a:t>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4318" y="-683909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(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2123541" y="-689442"/>
            <a:ext cx="309498" cy="5849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200" dirty="0"/>
              <a:t>)</a:t>
            </a:r>
          </a:p>
        </p:txBody>
      </p:sp>
      <p:sp>
        <p:nvSpPr>
          <p:cNvPr id="14" name="Прямоугольник 4"/>
          <p:cNvSpPr/>
          <p:nvPr/>
        </p:nvSpPr>
        <p:spPr>
          <a:xfrm>
            <a:off x="900444" y="405137"/>
            <a:ext cx="8101740" cy="71064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Запишіть цифрами числа</a:t>
            </a:r>
            <a:endParaRPr lang="ru-RU" sz="4000" b="1" dirty="0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1" t="46720" r="16769" b="36401"/>
          <a:stretch/>
        </p:blipFill>
        <p:spPr>
          <a:xfrm>
            <a:off x="3168000" y="1730687"/>
            <a:ext cx="4999524" cy="1080000"/>
          </a:xfrm>
          <a:prstGeom prst="rect">
            <a:avLst/>
          </a:prstGeom>
        </p:spPr>
      </p:pic>
      <p:sp>
        <p:nvSpPr>
          <p:cNvPr id="99" name="TextBox 98"/>
          <p:cNvSpPr txBox="1"/>
          <p:nvPr/>
        </p:nvSpPr>
        <p:spPr>
          <a:xfrm>
            <a:off x="9002184" y="-782452"/>
            <a:ext cx="42992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19727" y="-813734"/>
            <a:ext cx="466490" cy="769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uk-UA" sz="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1" name="Рисунок 110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6219023" y="-659045"/>
            <a:ext cx="454720" cy="567792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4688651" y="-611907"/>
            <a:ext cx="454720" cy="567792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339119" y="-720896"/>
            <a:ext cx="580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кг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429586" y="-695183"/>
            <a:ext cx="3898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114097" y="-769513"/>
            <a:ext cx="6848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" name="Рисунок 7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6555564" y="-650098"/>
            <a:ext cx="454720" cy="56779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3584741" y="-785514"/>
            <a:ext cx="59022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хв</a:t>
            </a:r>
            <a:endParaRPr lang="uk-UA" sz="3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4993577" y="-655913"/>
            <a:ext cx="454720" cy="567792"/>
          </a:xfrm>
          <a:prstGeom prst="rect">
            <a:avLst/>
          </a:prstGeom>
        </p:spPr>
      </p:pic>
      <p:pic>
        <p:nvPicPr>
          <p:cNvPr id="5122" name="Picture 2" descr="D:\Картинки до тестів\Емоції Листя\0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7083" y="356934"/>
            <a:ext cx="21336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Полилиния 77"/>
          <p:cNvSpPr/>
          <p:nvPr/>
        </p:nvSpPr>
        <p:spPr>
          <a:xfrm>
            <a:off x="10134365" y="-397732"/>
            <a:ext cx="295562" cy="233162"/>
          </a:xfrm>
          <a:custGeom>
            <a:avLst/>
            <a:gdLst>
              <a:gd name="connsiteX0" fmla="*/ 0 w 226218"/>
              <a:gd name="connsiteY0" fmla="*/ 109816 h 155060"/>
              <a:gd name="connsiteX1" fmla="*/ 28575 w 226218"/>
              <a:gd name="connsiteY1" fmla="*/ 152678 h 155060"/>
              <a:gd name="connsiteX2" fmla="*/ 126206 w 226218"/>
              <a:gd name="connsiteY2" fmla="*/ 69335 h 155060"/>
              <a:gd name="connsiteX3" fmla="*/ 171450 w 226218"/>
              <a:gd name="connsiteY3" fmla="*/ 278 h 155060"/>
              <a:gd name="connsiteX4" fmla="*/ 128587 w 226218"/>
              <a:gd name="connsiteY4" fmla="*/ 95528 h 155060"/>
              <a:gd name="connsiteX5" fmla="*/ 138112 w 226218"/>
              <a:gd name="connsiteY5" fmla="*/ 155060 h 155060"/>
              <a:gd name="connsiteX6" fmla="*/ 226218 w 226218"/>
              <a:gd name="connsiteY6" fmla="*/ 95528 h 155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6218" h="155060">
                <a:moveTo>
                  <a:pt x="0" y="109816"/>
                </a:moveTo>
                <a:cubicBezTo>
                  <a:pt x="3770" y="134620"/>
                  <a:pt x="7541" y="159425"/>
                  <a:pt x="28575" y="152678"/>
                </a:cubicBezTo>
                <a:cubicBezTo>
                  <a:pt x="49609" y="145931"/>
                  <a:pt x="102394" y="94735"/>
                  <a:pt x="126206" y="69335"/>
                </a:cubicBezTo>
                <a:cubicBezTo>
                  <a:pt x="150019" y="43935"/>
                  <a:pt x="171053" y="-4087"/>
                  <a:pt x="171450" y="278"/>
                </a:cubicBezTo>
                <a:cubicBezTo>
                  <a:pt x="171847" y="4643"/>
                  <a:pt x="134143" y="69731"/>
                  <a:pt x="128587" y="95528"/>
                </a:cubicBezTo>
                <a:cubicBezTo>
                  <a:pt x="123031" y="121325"/>
                  <a:pt x="121840" y="155060"/>
                  <a:pt x="138112" y="155060"/>
                </a:cubicBezTo>
                <a:cubicBezTo>
                  <a:pt x="154384" y="155060"/>
                  <a:pt x="190301" y="125294"/>
                  <a:pt x="226218" y="95528"/>
                </a:cubicBezTo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" name="Рисунок 9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3" t="44399" r="73691" b="47079"/>
          <a:stretch/>
        </p:blipFill>
        <p:spPr>
          <a:xfrm>
            <a:off x="10412511" y="-781131"/>
            <a:ext cx="695281" cy="658298"/>
          </a:xfrm>
          <a:prstGeom prst="rect">
            <a:avLst/>
          </a:prstGeom>
        </p:spPr>
      </p:pic>
      <p:pic>
        <p:nvPicPr>
          <p:cNvPr id="112" name="Рисунок 111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00" t="44307" r="57192" b="46372"/>
          <a:stretch/>
        </p:blipFill>
        <p:spPr>
          <a:xfrm>
            <a:off x="10701439" y="-633591"/>
            <a:ext cx="719698" cy="661118"/>
          </a:xfrm>
          <a:prstGeom prst="rect">
            <a:avLst/>
          </a:prstGeom>
        </p:spPr>
      </p:pic>
      <p:pic>
        <p:nvPicPr>
          <p:cNvPr id="113" name="Рисунок 11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6" t="48814" r="66137" b="36566"/>
          <a:stretch/>
        </p:blipFill>
        <p:spPr>
          <a:xfrm>
            <a:off x="2941452" y="-815079"/>
            <a:ext cx="921940" cy="879860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1" t="31292" r="43786" b="57627"/>
          <a:stretch/>
        </p:blipFill>
        <p:spPr>
          <a:xfrm>
            <a:off x="5158792" y="1197546"/>
            <a:ext cx="2024742" cy="7200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2050930" y="2798010"/>
            <a:ext cx="454720" cy="567792"/>
          </a:xfrm>
          <a:prstGeom prst="rect">
            <a:avLst/>
          </a:prstGeom>
        </p:spPr>
      </p:pic>
      <p:pic>
        <p:nvPicPr>
          <p:cNvPr id="116" name="Рисунок 115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584741" y="2828847"/>
            <a:ext cx="454720" cy="56779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693709" y="4188236"/>
            <a:ext cx="7474243" cy="224676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/>
              <a:t>Дві тисячі </a:t>
            </a:r>
            <a:r>
              <a:rPr lang="ru-RU" sz="2800" dirty="0" err="1"/>
              <a:t>п’ятсот</a:t>
            </a:r>
            <a:r>
              <a:rPr lang="ru-RU" sz="2800" dirty="0"/>
              <a:t> шість;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одинадцять</a:t>
            </a:r>
            <a:r>
              <a:rPr lang="ru-RU" sz="2800" dirty="0" smtClean="0"/>
              <a:t> </a:t>
            </a:r>
            <a:r>
              <a:rPr lang="ru-RU" sz="2800" dirty="0" err="1"/>
              <a:t>тисяч</a:t>
            </a:r>
            <a:r>
              <a:rPr lang="ru-RU" sz="2800" dirty="0"/>
              <a:t> сорок;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smtClean="0"/>
              <a:t>триста </a:t>
            </a:r>
            <a:r>
              <a:rPr lang="ru-RU" sz="2800" dirty="0" err="1"/>
              <a:t>вісімдесят</a:t>
            </a:r>
            <a:r>
              <a:rPr lang="ru-RU" sz="2800" dirty="0"/>
              <a:t> </a:t>
            </a:r>
            <a:r>
              <a:rPr lang="ru-RU" sz="2800" dirty="0" err="1"/>
              <a:t>тисяч</a:t>
            </a:r>
            <a:r>
              <a:rPr lang="ru-RU" sz="2800" dirty="0"/>
              <a:t> </a:t>
            </a:r>
            <a:r>
              <a:rPr lang="ru-RU" sz="2800" dirty="0" err="1"/>
              <a:t>вісім</a:t>
            </a:r>
            <a:r>
              <a:rPr lang="ru-RU" sz="2800" dirty="0"/>
              <a:t>;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err="1" smtClean="0"/>
              <a:t>тридцять</a:t>
            </a:r>
            <a:r>
              <a:rPr lang="ru-RU" sz="2800" dirty="0" smtClean="0"/>
              <a:t> </a:t>
            </a:r>
            <a:r>
              <a:rPr lang="ru-RU" sz="2800" dirty="0" err="1"/>
              <a:t>сім</a:t>
            </a:r>
            <a:r>
              <a:rPr lang="ru-RU" sz="2800" dirty="0"/>
              <a:t> </a:t>
            </a:r>
            <a:r>
              <a:rPr lang="ru-RU" sz="2800" dirty="0" err="1"/>
              <a:t>тисяч</a:t>
            </a:r>
            <a:r>
              <a:rPr lang="ru-RU" sz="2800" dirty="0"/>
              <a:t> триста </a:t>
            </a:r>
            <a:r>
              <a:rPr lang="ru-RU" sz="2800" dirty="0" err="1"/>
              <a:t>сім</a:t>
            </a:r>
            <a:r>
              <a:rPr lang="ru-RU" sz="2800" dirty="0"/>
              <a:t>; </a:t>
            </a:r>
            <a:endParaRPr lang="ru-RU" sz="2800" dirty="0" smtClean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ru-RU" sz="2800" dirty="0" err="1" smtClean="0"/>
              <a:t>вісімсот</a:t>
            </a:r>
            <a:r>
              <a:rPr lang="ru-RU" sz="2800" dirty="0" smtClean="0"/>
              <a:t> </a:t>
            </a:r>
            <a:r>
              <a:rPr lang="ru-RU" sz="2800" dirty="0"/>
              <a:t>одна </a:t>
            </a:r>
            <a:r>
              <a:rPr lang="ru-RU" sz="2800" dirty="0" err="1"/>
              <a:t>тисяча</a:t>
            </a:r>
            <a:r>
              <a:rPr lang="ru-RU" sz="2800" dirty="0"/>
              <a:t> </a:t>
            </a:r>
            <a:r>
              <a:rPr lang="ru-RU" sz="2800" dirty="0" err="1"/>
              <a:t>чотириста</a:t>
            </a:r>
            <a:r>
              <a:rPr lang="ru-RU" sz="2800" dirty="0"/>
              <a:t> </a:t>
            </a:r>
            <a:r>
              <a:rPr lang="ru-RU" sz="2800" dirty="0" err="1"/>
              <a:t>тринадцять</a:t>
            </a:r>
            <a:r>
              <a:rPr lang="ru-RU" sz="2800" dirty="0"/>
              <a:t>; </a:t>
            </a:r>
            <a:endParaRPr lang="ru-RU" sz="2800" dirty="0" smtClean="0"/>
          </a:p>
        </p:txBody>
      </p:sp>
      <p:pic>
        <p:nvPicPr>
          <p:cNvPr id="98" name="Рисунок 97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5410166" y="2845572"/>
            <a:ext cx="454720" cy="567792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9401413" y="2849048"/>
            <a:ext cx="420547" cy="534723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3871223" y="2802019"/>
            <a:ext cx="454720" cy="567792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3251559" y="2824274"/>
            <a:ext cx="454720" cy="567792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7940164" y="2845572"/>
            <a:ext cx="454720" cy="567792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="" xmlns:a16="http://schemas.microsoft.com/office/drawing/2014/main" id="{1A309B92-E806-4B19-BD8C-2FC1C585B53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21" t="43525" r="31307" b="43439"/>
          <a:stretch/>
        </p:blipFill>
        <p:spPr>
          <a:xfrm>
            <a:off x="8281380" y="2867739"/>
            <a:ext cx="420547" cy="534723"/>
          </a:xfrm>
          <a:prstGeom prst="rect">
            <a:avLst/>
          </a:prstGeom>
        </p:spPr>
      </p:pic>
      <p:pic>
        <p:nvPicPr>
          <p:cNvPr id="115" name="Рисунок 114">
            <a:extLst>
              <a:ext uri="{FF2B5EF4-FFF2-40B4-BE49-F238E27FC236}">
                <a16:creationId xmlns="" xmlns:a16="http://schemas.microsoft.com/office/drawing/2014/main" id="{3192FEA7-0B23-4FFB-8A71-047DC8F935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5" t="43000" r="48694" b="43158"/>
          <a:stretch/>
        </p:blipFill>
        <p:spPr>
          <a:xfrm>
            <a:off x="1779067" y="2850637"/>
            <a:ext cx="454720" cy="567792"/>
          </a:xfrm>
          <a:prstGeom prst="rect">
            <a:avLst/>
          </a:prstGeom>
        </p:spPr>
      </p:pic>
      <p:pic>
        <p:nvPicPr>
          <p:cNvPr id="121" name="Рисунок 120">
            <a:extLst>
              <a:ext uri="{FF2B5EF4-FFF2-40B4-BE49-F238E27FC236}">
                <a16:creationId xmlns="" xmlns:a16="http://schemas.microsoft.com/office/drawing/2014/main" id="{C032AF8F-DE61-4584-B773-C251183078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91" t="43000" r="40168" b="43158"/>
          <a:stretch/>
        </p:blipFill>
        <p:spPr>
          <a:xfrm>
            <a:off x="2441668" y="2834102"/>
            <a:ext cx="454720" cy="567792"/>
          </a:xfrm>
          <a:prstGeom prst="rect">
            <a:avLst/>
          </a:prstGeom>
        </p:spPr>
      </p:pic>
      <p:pic>
        <p:nvPicPr>
          <p:cNvPr id="157" name="Рисунок 156">
            <a:extLst>
              <a:ext uri="{FF2B5EF4-FFF2-40B4-BE49-F238E27FC236}">
                <a16:creationId xmlns="" xmlns:a16="http://schemas.microsoft.com/office/drawing/2014/main" id="{F53CA702-EB0F-4C53-BD43-38D01341E94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77" t="43000" r="76482" b="43158"/>
          <a:stretch/>
        </p:blipFill>
        <p:spPr>
          <a:xfrm>
            <a:off x="1386217" y="2834102"/>
            <a:ext cx="454720" cy="567792"/>
          </a:xfrm>
          <a:prstGeom prst="rect">
            <a:avLst/>
          </a:prstGeom>
        </p:spPr>
      </p:pic>
      <p:pic>
        <p:nvPicPr>
          <p:cNvPr id="158" name="Рисунок 15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4240430" y="2826795"/>
            <a:ext cx="454720" cy="567792"/>
          </a:xfrm>
          <a:prstGeom prst="rect">
            <a:avLst/>
          </a:prstGeom>
        </p:spPr>
      </p:pic>
      <p:pic>
        <p:nvPicPr>
          <p:cNvPr id="159" name="Рисунок 158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4571540" y="2810225"/>
            <a:ext cx="454720" cy="567792"/>
          </a:xfrm>
          <a:prstGeom prst="rect">
            <a:avLst/>
          </a:prstGeom>
        </p:spPr>
      </p:pic>
      <p:pic>
        <p:nvPicPr>
          <p:cNvPr id="160" name="Рисунок 159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5773361" y="2838431"/>
            <a:ext cx="454720" cy="567792"/>
          </a:xfrm>
          <a:prstGeom prst="rect">
            <a:avLst/>
          </a:prstGeom>
        </p:spPr>
      </p:pic>
      <p:pic>
        <p:nvPicPr>
          <p:cNvPr id="161" name="Рисунок 160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020023" y="2811570"/>
            <a:ext cx="454720" cy="567792"/>
          </a:xfrm>
          <a:prstGeom prst="rect">
            <a:avLst/>
          </a:prstGeom>
        </p:spPr>
      </p:pic>
      <p:pic>
        <p:nvPicPr>
          <p:cNvPr id="162" name="Рисунок 161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446383" y="2815979"/>
            <a:ext cx="454720" cy="567792"/>
          </a:xfrm>
          <a:prstGeom prst="rect">
            <a:avLst/>
          </a:prstGeom>
        </p:spPr>
      </p:pic>
      <p:pic>
        <p:nvPicPr>
          <p:cNvPr id="163" name="Рисунок 162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7220557" y="2826795"/>
            <a:ext cx="454720" cy="567792"/>
          </a:xfrm>
          <a:prstGeom prst="rect">
            <a:avLst/>
          </a:prstGeom>
        </p:spPr>
      </p:pic>
      <p:pic>
        <p:nvPicPr>
          <p:cNvPr id="164" name="Рисунок 163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6760298" y="2800937"/>
            <a:ext cx="454720" cy="567792"/>
          </a:xfrm>
          <a:prstGeom prst="rect">
            <a:avLst/>
          </a:prstGeom>
        </p:spPr>
      </p:pic>
      <p:pic>
        <p:nvPicPr>
          <p:cNvPr id="165" name="Рисунок 164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8643612" y="2858556"/>
            <a:ext cx="454720" cy="567792"/>
          </a:xfrm>
          <a:prstGeom prst="rect">
            <a:avLst/>
          </a:prstGeom>
        </p:spPr>
      </p:pic>
      <p:pic>
        <p:nvPicPr>
          <p:cNvPr id="166" name="Рисунок 165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8878192" y="2780483"/>
            <a:ext cx="454720" cy="567792"/>
          </a:xfrm>
          <a:prstGeom prst="rect">
            <a:avLst/>
          </a:prstGeom>
        </p:spPr>
      </p:pic>
      <p:pic>
        <p:nvPicPr>
          <p:cNvPr id="167" name="Рисунок 166">
            <a:extLst>
              <a:ext uri="{FF2B5EF4-FFF2-40B4-BE49-F238E27FC236}">
                <a16:creationId xmlns="" xmlns:a16="http://schemas.microsoft.com/office/drawing/2014/main" id="{A0D61C55-25D5-44F0-90E4-713DCD9243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6" t="43000" r="66693" b="43158"/>
          <a:stretch/>
        </p:blipFill>
        <p:spPr>
          <a:xfrm>
            <a:off x="3249679" y="3540229"/>
            <a:ext cx="454720" cy="567792"/>
          </a:xfrm>
          <a:prstGeom prst="rect">
            <a:avLst/>
          </a:prstGeom>
        </p:spPr>
      </p:pic>
      <p:pic>
        <p:nvPicPr>
          <p:cNvPr id="168" name="Рисунок 167">
            <a:extLst>
              <a:ext uri="{FF2B5EF4-FFF2-40B4-BE49-F238E27FC236}">
                <a16:creationId xmlns="" xmlns:a16="http://schemas.microsoft.com/office/drawing/2014/main" id="{7AA62F5F-8E9F-4758-87A7-86AD87DB95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13" t="43000" r="58246" b="43158"/>
          <a:stretch/>
        </p:blipFill>
        <p:spPr>
          <a:xfrm>
            <a:off x="2433039" y="3574026"/>
            <a:ext cx="454720" cy="567792"/>
          </a:xfrm>
          <a:prstGeom prst="rect">
            <a:avLst/>
          </a:prstGeom>
        </p:spPr>
      </p:pic>
      <p:pic>
        <p:nvPicPr>
          <p:cNvPr id="169" name="Рисунок 168">
            <a:extLst>
              <a:ext uri="{FF2B5EF4-FFF2-40B4-BE49-F238E27FC236}">
                <a16:creationId xmlns="" xmlns:a16="http://schemas.microsoft.com/office/drawing/2014/main" id="{7789B4E2-D455-4B48-982A-12838205C9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83" t="43000" r="21976" b="43158"/>
          <a:stretch/>
        </p:blipFill>
        <p:spPr>
          <a:xfrm>
            <a:off x="1404966" y="3574026"/>
            <a:ext cx="454720" cy="567792"/>
          </a:xfrm>
          <a:prstGeom prst="rect">
            <a:avLst/>
          </a:prstGeom>
        </p:spPr>
      </p:pic>
      <p:pic>
        <p:nvPicPr>
          <p:cNvPr id="170" name="Рисунок 169">
            <a:extLst>
              <a:ext uri="{FF2B5EF4-FFF2-40B4-BE49-F238E27FC236}">
                <a16:creationId xmlns="" xmlns:a16="http://schemas.microsoft.com/office/drawing/2014/main" id="{74F6DDAE-519B-4BD3-9E5A-A1FAE269018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016" t="42297" r="4743" b="43861"/>
          <a:stretch/>
        </p:blipFill>
        <p:spPr>
          <a:xfrm>
            <a:off x="1668821" y="3510658"/>
            <a:ext cx="454720" cy="567792"/>
          </a:xfrm>
          <a:prstGeom prst="rect">
            <a:avLst/>
          </a:prstGeom>
        </p:spPr>
      </p:pic>
      <p:pic>
        <p:nvPicPr>
          <p:cNvPr id="171" name="Рисунок 170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119936" y="3574026"/>
            <a:ext cx="454720" cy="567792"/>
          </a:xfrm>
          <a:prstGeom prst="rect">
            <a:avLst/>
          </a:prstGeom>
        </p:spPr>
      </p:pic>
      <p:pic>
        <p:nvPicPr>
          <p:cNvPr id="172" name="Рисунок 171">
            <a:extLst>
              <a:ext uri="{FF2B5EF4-FFF2-40B4-BE49-F238E27FC236}">
                <a16:creationId xmlns="" xmlns:a16="http://schemas.microsoft.com/office/drawing/2014/main" id="{569BEFE1-71C2-4A73-A615-C92D994491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0" t="43000" r="84929" b="43158"/>
          <a:stretch/>
        </p:blipFill>
        <p:spPr>
          <a:xfrm>
            <a:off x="2887759" y="3541575"/>
            <a:ext cx="454720" cy="56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508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763439" y="477466"/>
            <a:ext cx="8496944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>
                <a:solidFill>
                  <a:schemeClr val="bg1"/>
                </a:solidFill>
              </a:rPr>
              <a:t>Пригадайте знання про </a:t>
            </a:r>
            <a:r>
              <a:rPr lang="ru-RU" sz="3600" b="1" dirty="0" err="1" smtClean="0">
                <a:solidFill>
                  <a:schemeClr val="bg1"/>
                </a:solidFill>
              </a:rPr>
              <a:t>натуральні</a:t>
            </a:r>
            <a:r>
              <a:rPr lang="ru-RU" sz="3600" b="1" dirty="0" smtClean="0">
                <a:solidFill>
                  <a:schemeClr val="bg1"/>
                </a:solidFill>
              </a:rPr>
              <a:t> числа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6150" y="1431399"/>
            <a:ext cx="10081120" cy="5262979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Які числа називаються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натуральними</a:t>
            </a:r>
            <a:r>
              <a:rPr lang="ru-RU" sz="2800" b="1" dirty="0">
                <a:solidFill>
                  <a:srgbClr val="7030A0"/>
                </a:solidFill>
              </a:rPr>
              <a:t>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Який ряд </a:t>
            </a:r>
            <a:r>
              <a:rPr lang="ru-RU" sz="2800" b="1" dirty="0" err="1">
                <a:solidFill>
                  <a:srgbClr val="7030A0"/>
                </a:solidFill>
              </a:rPr>
              <a:t>називається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</a:t>
            </a:r>
            <a:r>
              <a:rPr lang="ru-RU" sz="2800" b="1" dirty="0">
                <a:solidFill>
                  <a:srgbClr val="7030A0"/>
                </a:solidFill>
              </a:rPr>
              <a:t>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Яке число є </a:t>
            </a:r>
            <a:r>
              <a:rPr lang="ru-RU" sz="2800" b="1" dirty="0" err="1">
                <a:solidFill>
                  <a:srgbClr val="7030A0"/>
                </a:solidFill>
              </a:rPr>
              <a:t>найменшим</a:t>
            </a:r>
            <a:r>
              <a:rPr lang="ru-RU" sz="2800" b="1" dirty="0">
                <a:solidFill>
                  <a:srgbClr val="7030A0"/>
                </a:solidFill>
              </a:rPr>
              <a:t> у натуральному </a:t>
            </a:r>
            <a:r>
              <a:rPr lang="ru-RU" sz="2800" b="1" dirty="0" err="1">
                <a:solidFill>
                  <a:srgbClr val="7030A0"/>
                </a:solidFill>
              </a:rPr>
              <a:t>ряді</a:t>
            </a:r>
            <a:r>
              <a:rPr lang="ru-RU" sz="2800" b="1" dirty="0">
                <a:solidFill>
                  <a:srgbClr val="7030A0"/>
                </a:solidFill>
              </a:rPr>
              <a:t> чисел</a:t>
            </a:r>
            <a:r>
              <a:rPr lang="ru-RU" sz="2800" b="1" dirty="0" smtClean="0">
                <a:solidFill>
                  <a:srgbClr val="7030A0"/>
                </a:solidFill>
              </a:rPr>
              <a:t>?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Яким є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натуральний</a:t>
            </a:r>
            <a:r>
              <a:rPr lang="ru-RU" sz="2800" b="1" dirty="0">
                <a:solidFill>
                  <a:srgbClr val="7030A0"/>
                </a:solidFill>
              </a:rPr>
              <a:t> ряд чисел</a:t>
            </a:r>
            <a:r>
              <a:rPr lang="ru-RU" sz="2800" b="1" dirty="0" smtClean="0">
                <a:solidFill>
                  <a:srgbClr val="7030A0"/>
                </a:solidFill>
              </a:rPr>
              <a:t>? 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Чи є нуль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натуральним</a:t>
            </a:r>
            <a:r>
              <a:rPr lang="ru-RU" sz="2800" b="1" dirty="0">
                <a:solidFill>
                  <a:srgbClr val="7030A0"/>
                </a:solidFill>
              </a:rPr>
              <a:t> числом? Чому?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 err="1">
                <a:solidFill>
                  <a:srgbClr val="7030A0"/>
                </a:solidFill>
              </a:rPr>
              <a:t>Доповніть</a:t>
            </a:r>
            <a:r>
              <a:rPr lang="ru-RU" sz="2800" b="1" dirty="0">
                <a:solidFill>
                  <a:srgbClr val="7030A0"/>
                </a:solidFill>
              </a:rPr>
              <a:t> речення: «</a:t>
            </a:r>
            <a:r>
              <a:rPr lang="ru-RU" sz="2800" b="1" dirty="0" err="1">
                <a:solidFill>
                  <a:srgbClr val="7030A0"/>
                </a:solidFill>
              </a:rPr>
              <a:t>Винайдення</a:t>
            </a:r>
            <a:r>
              <a:rPr lang="ru-RU" sz="2800" b="1" dirty="0">
                <a:solidFill>
                  <a:srgbClr val="7030A0"/>
                </a:solidFill>
              </a:rPr>
              <a:t> нуля дало </a:t>
            </a:r>
            <a:r>
              <a:rPr lang="ru-RU" sz="2800" b="1" dirty="0" err="1">
                <a:solidFill>
                  <a:srgbClr val="7030A0"/>
                </a:solidFill>
              </a:rPr>
              <a:t>людству</a:t>
            </a:r>
            <a:r>
              <a:rPr lang="ru-RU" sz="2800" b="1" dirty="0">
                <a:solidFill>
                  <a:srgbClr val="7030A0"/>
                </a:solidFill>
              </a:rPr>
              <a:t> можливість </a:t>
            </a:r>
            <a:r>
              <a:rPr lang="ru-RU" sz="2800" b="1" dirty="0" err="1">
                <a:solidFill>
                  <a:srgbClr val="7030A0"/>
                </a:solidFill>
              </a:rPr>
              <a:t>створити</a:t>
            </a:r>
            <a:r>
              <a:rPr lang="ru-RU" sz="2800" b="1" dirty="0">
                <a:solidFill>
                  <a:srgbClr val="7030A0"/>
                </a:solidFill>
              </a:rPr>
              <a:t>...».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Як змінюється значення </a:t>
            </a:r>
            <a:r>
              <a:rPr lang="ru-RU" sz="2800" b="1" dirty="0" err="1">
                <a:solidFill>
                  <a:srgbClr val="7030A0"/>
                </a:solidFill>
              </a:rPr>
              <a:t>цифри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залежно</a:t>
            </a:r>
            <a:r>
              <a:rPr lang="ru-RU" sz="2800" b="1" dirty="0">
                <a:solidFill>
                  <a:srgbClr val="7030A0"/>
                </a:solidFill>
              </a:rPr>
              <a:t> від того, яке місце вона </a:t>
            </a:r>
            <a:r>
              <a:rPr lang="ru-RU" sz="2800" b="1" dirty="0" err="1">
                <a:solidFill>
                  <a:srgbClr val="7030A0"/>
                </a:solidFill>
              </a:rPr>
              <a:t>займає</a:t>
            </a:r>
            <a:r>
              <a:rPr lang="ru-RU" sz="2800" b="1" dirty="0" smtClean="0">
                <a:solidFill>
                  <a:srgbClr val="7030A0"/>
                </a:solidFill>
              </a:rPr>
              <a:t>?</a:t>
            </a:r>
          </a:p>
          <a:p>
            <a:r>
              <a:rPr lang="ru-RU" sz="2800" b="1" dirty="0" smtClean="0">
                <a:solidFill>
                  <a:srgbClr val="7030A0"/>
                </a:solidFill>
              </a:rPr>
              <a:t> </a:t>
            </a:r>
          </a:p>
          <a:p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— </a:t>
            </a:r>
            <a:r>
              <a:rPr lang="ru-RU" sz="2800" b="1" dirty="0">
                <a:solidFill>
                  <a:srgbClr val="7030A0"/>
                </a:solidFill>
              </a:rPr>
              <a:t>На що можна </a:t>
            </a:r>
            <a:r>
              <a:rPr lang="ru-RU" sz="2800" b="1" dirty="0" err="1">
                <a:solidFill>
                  <a:srgbClr val="7030A0"/>
                </a:solidFill>
              </a:rPr>
              <a:t>розкласти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багатоцифрове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err="1">
                <a:solidFill>
                  <a:srgbClr val="7030A0"/>
                </a:solidFill>
              </a:rPr>
              <a:t>натуральне</a:t>
            </a:r>
            <a:r>
              <a:rPr lang="ru-RU" sz="2800" b="1" dirty="0">
                <a:solidFill>
                  <a:srgbClr val="7030A0"/>
                </a:solidFill>
              </a:rPr>
              <a:t> число?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596087" y="2709714"/>
            <a:ext cx="259228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/>
              <a:t>Нескінченним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723879" y="4005858"/>
            <a:ext cx="496855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/>
              <a:t>десяткову</a:t>
            </a:r>
            <a:r>
              <a:rPr lang="ru-RU" sz="2800" b="1" dirty="0" smtClean="0"/>
              <a:t> </a:t>
            </a:r>
            <a:r>
              <a:rPr lang="ru-RU" sz="2800" b="1" dirty="0"/>
              <a:t>систему </a:t>
            </a:r>
            <a:r>
              <a:rPr lang="ru-RU" sz="2800" b="1" dirty="0" err="1"/>
              <a:t>числення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Ст.66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№346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458" y="333450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01755" y="4892963"/>
            <a:ext cx="7825515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b="1" dirty="0"/>
              <a:t>Якщо цифру </a:t>
            </a:r>
            <a:r>
              <a:rPr lang="ru-RU" sz="2400" b="1" dirty="0" err="1"/>
              <a:t>переставити</a:t>
            </a:r>
            <a:r>
              <a:rPr lang="ru-RU" sz="2400" b="1" dirty="0"/>
              <a:t> на одне місце </a:t>
            </a:r>
            <a:r>
              <a:rPr lang="ru-RU" sz="2400" b="1" dirty="0" err="1"/>
              <a:t>ліворуч</a:t>
            </a:r>
            <a:r>
              <a:rPr lang="ru-RU" sz="2400" b="1" dirty="0"/>
              <a:t>, то її </a:t>
            </a:r>
            <a:r>
              <a:rPr lang="ru-RU" sz="2400" b="1" dirty="0" smtClean="0"/>
              <a:t>значення </a:t>
            </a:r>
            <a:r>
              <a:rPr lang="ru-RU" sz="2400" b="1" dirty="0" err="1"/>
              <a:t>збільшиться</a:t>
            </a:r>
            <a:r>
              <a:rPr lang="ru-RU" sz="2400" b="1" dirty="0"/>
              <a:t> в 10 разів, а якщо на одне місце </a:t>
            </a:r>
            <a:r>
              <a:rPr lang="ru-RU" sz="2400" b="1" dirty="0" err="1"/>
              <a:t>праворуч</a:t>
            </a:r>
            <a:r>
              <a:rPr lang="ru-RU" sz="2400" b="1" dirty="0"/>
              <a:t>, то її значення </a:t>
            </a:r>
            <a:r>
              <a:rPr lang="ru-RU" sz="2400" b="1" dirty="0" err="1"/>
              <a:t>зменшиться</a:t>
            </a:r>
            <a:r>
              <a:rPr lang="ru-RU" sz="2400" b="1" dirty="0"/>
              <a:t> в 10 разів.</a:t>
            </a:r>
          </a:p>
        </p:txBody>
      </p:sp>
    </p:spTree>
    <p:extLst>
      <p:ext uri="{BB962C8B-B14F-4D97-AF65-F5344CB8AC3E}">
        <p14:creationId xmlns:p14="http://schemas.microsoft.com/office/powerpoint/2010/main" val="36873662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D:\Картинки до тестів\Емоції Листя\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83" y="3896781"/>
            <a:ext cx="1929754" cy="210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09409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Ст.67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№357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8"/>
            <a:ext cx="10657184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3600" b="1" dirty="0" smtClean="0"/>
              <a:t>Поясніть, </a:t>
            </a:r>
            <a:r>
              <a:rPr lang="ru-RU" sz="3600" b="1" dirty="0"/>
              <a:t>як </a:t>
            </a:r>
            <a:r>
              <a:rPr lang="ru-RU" sz="3600" b="1" dirty="0" err="1"/>
              <a:t>утворено</a:t>
            </a:r>
            <a:r>
              <a:rPr lang="ru-RU" sz="3600" b="1" dirty="0"/>
              <a:t> </a:t>
            </a:r>
            <a:r>
              <a:rPr lang="ru-RU" sz="3600" b="1" dirty="0" err="1"/>
              <a:t>розрядні</a:t>
            </a:r>
            <a:r>
              <a:rPr lang="ru-RU" sz="3600" b="1" dirty="0"/>
              <a:t> </a:t>
            </a:r>
            <a:r>
              <a:rPr lang="ru-RU" sz="3600" b="1" dirty="0" err="1"/>
              <a:t>одиниці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91531" y="2920241"/>
            <a:ext cx="9001000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Що </a:t>
            </a:r>
            <a:r>
              <a:rPr lang="ru-RU" sz="2800" b="1" dirty="0" err="1">
                <a:solidFill>
                  <a:srgbClr val="7030A0"/>
                </a:solidFill>
              </a:rPr>
              <a:t>змінилося</a:t>
            </a:r>
            <a:r>
              <a:rPr lang="ru-RU" sz="2800" b="1" dirty="0">
                <a:solidFill>
                  <a:srgbClr val="7030A0"/>
                </a:solidFill>
              </a:rPr>
              <a:t> в </a:t>
            </a:r>
            <a:r>
              <a:rPr lang="ru-RU" sz="2800" b="1" dirty="0" err="1">
                <a:solidFill>
                  <a:srgbClr val="7030A0"/>
                </a:solidFill>
              </a:rPr>
              <a:t>записі</a:t>
            </a:r>
            <a:r>
              <a:rPr lang="ru-RU" sz="2800" b="1" dirty="0">
                <a:solidFill>
                  <a:srgbClr val="7030A0"/>
                </a:solidFill>
              </a:rPr>
              <a:t> числа при </a:t>
            </a:r>
            <a:r>
              <a:rPr lang="ru-RU" sz="2800" b="1" dirty="0" err="1">
                <a:solidFill>
                  <a:srgbClr val="7030A0"/>
                </a:solidFill>
              </a:rPr>
              <a:t>множенні</a:t>
            </a:r>
            <a:r>
              <a:rPr lang="ru-RU" sz="2800" b="1" dirty="0">
                <a:solidFill>
                  <a:srgbClr val="7030A0"/>
                </a:solidFill>
              </a:rPr>
              <a:t> його на 10?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У </a:t>
            </a:r>
            <a:r>
              <a:rPr lang="ru-RU" sz="2800" b="1" dirty="0" err="1">
                <a:solidFill>
                  <a:srgbClr val="7030A0"/>
                </a:solidFill>
              </a:rPr>
              <a:t>скільки</a:t>
            </a:r>
            <a:r>
              <a:rPr lang="ru-RU" sz="2800" b="1" dirty="0">
                <a:solidFill>
                  <a:srgbClr val="7030A0"/>
                </a:solidFill>
              </a:rPr>
              <a:t> разів </a:t>
            </a:r>
            <a:r>
              <a:rPr lang="ru-RU" sz="2800" b="1" dirty="0" err="1">
                <a:solidFill>
                  <a:srgbClr val="7030A0"/>
                </a:solidFill>
              </a:rPr>
              <a:t>збільшується</a:t>
            </a:r>
            <a:r>
              <a:rPr lang="ru-RU" sz="2800" b="1" dirty="0">
                <a:solidFill>
                  <a:srgbClr val="7030A0"/>
                </a:solidFill>
              </a:rPr>
              <a:t> число при </a:t>
            </a:r>
            <a:r>
              <a:rPr lang="ru-RU" sz="2800" b="1" dirty="0" err="1">
                <a:solidFill>
                  <a:srgbClr val="7030A0"/>
                </a:solidFill>
              </a:rPr>
              <a:t>множенні</a:t>
            </a:r>
            <a:r>
              <a:rPr lang="ru-RU" sz="2800" b="1" dirty="0">
                <a:solidFill>
                  <a:srgbClr val="7030A0"/>
                </a:solidFill>
              </a:rPr>
              <a:t> на 10?</a:t>
            </a:r>
            <a:endParaRPr lang="ru-RU" sz="2800" b="1" dirty="0" smtClean="0">
              <a:solidFill>
                <a:srgbClr val="7030A0"/>
              </a:solidFill>
            </a:endParaRPr>
          </a:p>
        </p:txBody>
      </p:sp>
      <p:pic>
        <p:nvPicPr>
          <p:cNvPr id="2050" name="Picture 2" descr="D:\4 клас\03 МАТЕМАТИКА\1 Листопад\2 Нумерація чисел у межах мільйона\2026-10-16_1357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774" y="1269554"/>
            <a:ext cx="8968514" cy="1629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9543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4718" y="1202264"/>
            <a:ext cx="7416823" cy="267765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</a:rPr>
              <a:t>Щоб </a:t>
            </a:r>
            <a:r>
              <a:rPr lang="ru-RU" sz="2800" b="1" dirty="0" err="1">
                <a:solidFill>
                  <a:srgbClr val="FF0000"/>
                </a:solidFill>
              </a:rPr>
              <a:t>помножити</a:t>
            </a:r>
            <a:r>
              <a:rPr lang="ru-RU" sz="2800" b="1" dirty="0">
                <a:solidFill>
                  <a:srgbClr val="FF0000"/>
                </a:solidFill>
              </a:rPr>
              <a:t> число на десять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7030A0"/>
                </a:solidFill>
              </a:rPr>
              <a:t>достатньо</a:t>
            </a:r>
            <a:r>
              <a:rPr lang="ru-RU" sz="2800" b="1" dirty="0">
                <a:solidFill>
                  <a:srgbClr val="7030A0"/>
                </a:solidFill>
              </a:rPr>
              <a:t> до нього справа </a:t>
            </a:r>
            <a:r>
              <a:rPr lang="ru-RU" sz="2800" b="1" dirty="0" err="1">
                <a:solidFill>
                  <a:srgbClr val="FF0000"/>
                </a:solidFill>
              </a:rPr>
              <a:t>дописати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_____ </a:t>
            </a:r>
            <a:r>
              <a:rPr lang="ru-RU" sz="2800" b="1" dirty="0">
                <a:solidFill>
                  <a:srgbClr val="FF0000"/>
                </a:solidFill>
              </a:rPr>
              <a:t>нуль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Щоб </a:t>
            </a:r>
            <a:r>
              <a:rPr lang="ru-RU" sz="2800" b="1" dirty="0" err="1">
                <a:solidFill>
                  <a:srgbClr val="FF0000"/>
                </a:solidFill>
              </a:rPr>
              <a:t>помножити</a:t>
            </a:r>
            <a:r>
              <a:rPr lang="ru-RU" sz="2800" b="1" dirty="0">
                <a:solidFill>
                  <a:srgbClr val="FF0000"/>
                </a:solidFill>
              </a:rPr>
              <a:t> число на сто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7030A0"/>
                </a:solidFill>
              </a:rPr>
              <a:t>достатньо</a:t>
            </a:r>
            <a:r>
              <a:rPr lang="ru-RU" sz="2800" b="1" dirty="0">
                <a:solidFill>
                  <a:srgbClr val="7030A0"/>
                </a:solidFill>
              </a:rPr>
              <a:t> до </a:t>
            </a:r>
            <a:r>
              <a:rPr lang="ru-RU" sz="2800" b="1" dirty="0" smtClean="0">
                <a:solidFill>
                  <a:srgbClr val="7030A0"/>
                </a:solidFill>
              </a:rPr>
              <a:t>нього </a:t>
            </a:r>
            <a:r>
              <a:rPr lang="ru-RU" sz="2800" b="1" dirty="0">
                <a:solidFill>
                  <a:srgbClr val="7030A0"/>
                </a:solidFill>
              </a:rPr>
              <a:t>справа </a:t>
            </a:r>
            <a:r>
              <a:rPr lang="ru-RU" sz="2800" b="1" dirty="0" err="1">
                <a:solidFill>
                  <a:srgbClr val="FF0000"/>
                </a:solidFill>
              </a:rPr>
              <a:t>дописати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___  </a:t>
            </a:r>
            <a:r>
              <a:rPr lang="ru-RU" sz="2800" b="1" dirty="0" err="1" smtClean="0">
                <a:solidFill>
                  <a:srgbClr val="FF0000"/>
                </a:solidFill>
              </a:rPr>
              <a:t>нулі</a:t>
            </a:r>
            <a:r>
              <a:rPr lang="ru-RU" sz="2800" b="1" dirty="0">
                <a:solidFill>
                  <a:srgbClr val="7030A0"/>
                </a:solidFill>
              </a:rPr>
              <a:t>. </a:t>
            </a:r>
            <a:endParaRPr lang="ru-RU" sz="2800" b="1" dirty="0" smtClean="0">
              <a:solidFill>
                <a:srgbClr val="7030A0"/>
              </a:solidFill>
            </a:endParaRPr>
          </a:p>
          <a:p>
            <a:r>
              <a:rPr lang="ru-RU" sz="2800" b="1" dirty="0" smtClean="0">
                <a:solidFill>
                  <a:srgbClr val="7030A0"/>
                </a:solidFill>
              </a:rPr>
              <a:t>Щоб </a:t>
            </a:r>
            <a:r>
              <a:rPr lang="ru-RU" sz="2800" b="1" dirty="0" err="1">
                <a:solidFill>
                  <a:srgbClr val="FF0000"/>
                </a:solidFill>
              </a:rPr>
              <a:t>помножити</a:t>
            </a:r>
            <a:r>
              <a:rPr lang="ru-RU" sz="2800" b="1" dirty="0">
                <a:solidFill>
                  <a:srgbClr val="FF0000"/>
                </a:solidFill>
              </a:rPr>
              <a:t> число на </a:t>
            </a:r>
            <a:r>
              <a:rPr lang="ru-RU" sz="2800" b="1" dirty="0" err="1">
                <a:solidFill>
                  <a:srgbClr val="FF0000"/>
                </a:solidFill>
              </a:rPr>
              <a:t>тисячу</a:t>
            </a:r>
            <a:r>
              <a:rPr lang="ru-RU" sz="2800" b="1" dirty="0">
                <a:solidFill>
                  <a:srgbClr val="7030A0"/>
                </a:solidFill>
              </a:rPr>
              <a:t>, </a:t>
            </a:r>
            <a:r>
              <a:rPr lang="ru-RU" sz="2800" b="1" dirty="0" err="1">
                <a:solidFill>
                  <a:srgbClr val="7030A0"/>
                </a:solidFill>
              </a:rPr>
              <a:t>достатньо</a:t>
            </a:r>
            <a:r>
              <a:rPr lang="ru-RU" sz="2800" b="1" dirty="0">
                <a:solidFill>
                  <a:srgbClr val="7030A0"/>
                </a:solidFill>
              </a:rPr>
              <a:t> до нього справа </a:t>
            </a:r>
            <a:r>
              <a:rPr lang="ru-RU" sz="2800" b="1" dirty="0" err="1">
                <a:solidFill>
                  <a:srgbClr val="FF0000"/>
                </a:solidFill>
              </a:rPr>
              <a:t>дописати</a:t>
            </a: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</a:rPr>
              <a:t>___ </a:t>
            </a:r>
            <a:r>
              <a:rPr lang="ru-RU" sz="2800" b="1" dirty="0" err="1">
                <a:solidFill>
                  <a:srgbClr val="FF0000"/>
                </a:solidFill>
              </a:rPr>
              <a:t>нулі</a:t>
            </a:r>
            <a:r>
              <a:rPr lang="ru-RU" sz="2800" b="1" dirty="0">
                <a:solidFill>
                  <a:srgbClr val="FF0000"/>
                </a:solidFill>
              </a:rPr>
              <a:t>. 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pic>
        <p:nvPicPr>
          <p:cNvPr id="19" name="Picture 2" descr="D:\Картинки до тестів\Емоції Листя\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171" y="1182905"/>
            <a:ext cx="2677656" cy="267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15845" y="416951"/>
            <a:ext cx="10704778" cy="646317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lIns="91425" tIns="45713" rIns="91425" bIns="45713" rtlCol="0">
            <a:spAutoFit/>
          </a:bodyPr>
          <a:lstStyle/>
          <a:p>
            <a:pPr algn="ctr"/>
            <a:r>
              <a:rPr lang="ru-RU" sz="3600" b="1" dirty="0" err="1" smtClean="0"/>
              <a:t>Доповніть</a:t>
            </a:r>
            <a:r>
              <a:rPr lang="ru-RU" sz="3600" b="1" dirty="0" smtClean="0"/>
              <a:t> </a:t>
            </a:r>
            <a:r>
              <a:rPr lang="ru-RU" sz="3600" b="1" dirty="0"/>
              <a:t>правило. </a:t>
            </a:r>
            <a:r>
              <a:rPr lang="ru-RU" sz="3600" b="1" dirty="0" smtClean="0"/>
              <a:t>Зробіть </a:t>
            </a:r>
            <a:r>
              <a:rPr lang="ru-RU" sz="3600" b="1" dirty="0"/>
              <a:t>висновок.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23600"/>
            <a:ext cx="1123479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Ст.68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</a:t>
            </a:r>
            <a:r>
              <a:rPr lang="en-US" sz="2400" b="1" dirty="0" smtClean="0">
                <a:solidFill>
                  <a:schemeClr val="bg1"/>
                </a:solidFill>
              </a:rPr>
              <a:t>3</a:t>
            </a:r>
            <a:r>
              <a:rPr lang="uk-UA" sz="2400" b="1" dirty="0" smtClean="0">
                <a:solidFill>
                  <a:schemeClr val="bg1"/>
                </a:solidFill>
              </a:rPr>
              <a:t>58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0288" y="6120924"/>
            <a:ext cx="6089650" cy="4154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3074" name="Picture 2" descr="D:\4 клас\03 МАТЕМАТИКА\1 Листопад\2 Нумерація чисел у межах мільйона\2026-10-16_1402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5" y="4005857"/>
            <a:ext cx="9201154" cy="1745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67138" y="1557585"/>
            <a:ext cx="10881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один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49904" y="2429118"/>
            <a:ext cx="9220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два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867138" y="3277067"/>
            <a:ext cx="79380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три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7272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0795" y="6078182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Ст.68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№359-360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8"/>
            <a:ext cx="8064896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/>
              <a:t>Виконайте</a:t>
            </a:r>
            <a:r>
              <a:rPr lang="ru-RU" sz="4000" b="1" dirty="0"/>
              <a:t> завдання</a:t>
            </a:r>
            <a:endParaRPr lang="uk-UA" sz="4000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D:\Картинки до тестів\Емоції Листя\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359" y="405458"/>
            <a:ext cx="2448272" cy="250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24563" y="4437906"/>
            <a:ext cx="922790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1000     3 000     </a:t>
            </a:r>
            <a:r>
              <a:rPr lang="ru-RU" sz="3200" b="1" dirty="0"/>
              <a:t>50 </a:t>
            </a:r>
            <a:r>
              <a:rPr lang="ru-RU" sz="3200" b="1" dirty="0" smtClean="0"/>
              <a:t>000     </a:t>
            </a:r>
            <a:r>
              <a:rPr lang="ru-RU" sz="3200" b="1" dirty="0"/>
              <a:t>400 </a:t>
            </a:r>
            <a:r>
              <a:rPr lang="ru-RU" sz="3200" b="1" dirty="0" smtClean="0"/>
              <a:t>000     </a:t>
            </a:r>
            <a:r>
              <a:rPr lang="ru-RU" sz="3200" b="1" dirty="0"/>
              <a:t>90 </a:t>
            </a:r>
            <a:r>
              <a:rPr lang="ru-RU" sz="3200" b="1" dirty="0" smtClean="0"/>
              <a:t>000     </a:t>
            </a:r>
            <a:r>
              <a:rPr lang="ru-RU" sz="3200" b="1" dirty="0"/>
              <a:t>30 </a:t>
            </a:r>
            <a:r>
              <a:rPr lang="ru-RU" sz="3200" b="1" dirty="0" smtClean="0"/>
              <a:t>000</a:t>
            </a:r>
          </a:p>
          <a:p>
            <a:r>
              <a:rPr lang="ru-RU" sz="3200" b="1" dirty="0" smtClean="0"/>
              <a:t>100       300         5 000       40 000       9 000       3 000</a:t>
            </a:r>
            <a:endParaRPr lang="ru-RU" sz="32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42161" y="1197867"/>
            <a:ext cx="736609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Прочитайте </a:t>
            </a:r>
            <a:r>
              <a:rPr lang="ru-RU" sz="2400" b="1" dirty="0">
                <a:solidFill>
                  <a:srgbClr val="7030A0"/>
                </a:solidFill>
              </a:rPr>
              <a:t>пари чисел у кожному </a:t>
            </a:r>
            <a:r>
              <a:rPr lang="ru-RU" sz="2400" b="1" dirty="0" err="1" smtClean="0">
                <a:solidFill>
                  <a:srgbClr val="7030A0"/>
                </a:solidFill>
              </a:rPr>
              <a:t>стовпчику</a:t>
            </a:r>
            <a:r>
              <a:rPr lang="ru-RU" sz="2400" b="1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Чим </a:t>
            </a:r>
            <a:r>
              <a:rPr lang="ru-RU" sz="2400" b="1" dirty="0" err="1">
                <a:solidFill>
                  <a:srgbClr val="7030A0"/>
                </a:solidFill>
              </a:rPr>
              <a:t>відрізняється</a:t>
            </a:r>
            <a:r>
              <a:rPr lang="ru-RU" sz="2400" b="1" dirty="0">
                <a:solidFill>
                  <a:srgbClr val="7030A0"/>
                </a:solidFill>
              </a:rPr>
              <a:t> друге число від </a:t>
            </a:r>
            <a:r>
              <a:rPr lang="ru-RU" sz="2400" b="1" dirty="0" err="1">
                <a:solidFill>
                  <a:srgbClr val="7030A0"/>
                </a:solidFill>
              </a:rPr>
              <a:t>першого</a:t>
            </a:r>
            <a:r>
              <a:rPr lang="ru-RU" sz="2400" b="1" dirty="0">
                <a:solidFill>
                  <a:srgbClr val="7030A0"/>
                </a:solidFill>
              </a:rPr>
              <a:t>?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62352" y="3550177"/>
            <a:ext cx="7245903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Відкиньте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справа один нуль у </a:t>
            </a:r>
            <a:r>
              <a:rPr lang="ru-RU" sz="2400" b="1" dirty="0" err="1">
                <a:solidFill>
                  <a:srgbClr val="7030A0"/>
                </a:solidFill>
              </a:rPr>
              <a:t>записі</a:t>
            </a:r>
            <a:r>
              <a:rPr lang="ru-RU" sz="2400" b="1" dirty="0">
                <a:solidFill>
                  <a:srgbClr val="7030A0"/>
                </a:solidFill>
              </a:rPr>
              <a:t> кожного </a:t>
            </a:r>
            <a:r>
              <a:rPr lang="ru-RU" sz="2400" b="1" dirty="0" smtClean="0">
                <a:solidFill>
                  <a:srgbClr val="7030A0"/>
                </a:solidFill>
              </a:rPr>
              <a:t>числа</a:t>
            </a:r>
            <a:r>
              <a:rPr lang="ru-RU" sz="2400" b="1" dirty="0">
                <a:solidFill>
                  <a:srgbClr val="7030A0"/>
                </a:solidFill>
              </a:rPr>
              <a:t>. </a:t>
            </a:r>
            <a:endParaRPr lang="ru-RU" sz="2400" b="1" dirty="0" smtClean="0">
              <a:solidFill>
                <a:srgbClr val="7030A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Як </a:t>
            </a:r>
            <a:r>
              <a:rPr lang="ru-RU" sz="2400" b="1" dirty="0" err="1">
                <a:solidFill>
                  <a:srgbClr val="7030A0"/>
                </a:solidFill>
              </a:rPr>
              <a:t>змінилося</a:t>
            </a:r>
            <a:r>
              <a:rPr lang="ru-RU" sz="2400" b="1" dirty="0">
                <a:solidFill>
                  <a:srgbClr val="7030A0"/>
                </a:solidFill>
              </a:rPr>
              <a:t> кожне число?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63439" y="2133650"/>
            <a:ext cx="806489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8             90             100             13             25 </a:t>
            </a:r>
          </a:p>
          <a:p>
            <a:r>
              <a:rPr lang="ru-RU" sz="3200" b="1" dirty="0" smtClean="0"/>
              <a:t>80          900           1000</a:t>
            </a:r>
            <a:r>
              <a:rPr lang="ru-RU" sz="3200" b="1" dirty="0"/>
              <a:t> </a:t>
            </a:r>
            <a:r>
              <a:rPr lang="ru-RU" sz="3200" b="1" dirty="0" smtClean="0"/>
              <a:t>          130           2500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52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31355" y="1989634"/>
            <a:ext cx="7852964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30 </a:t>
            </a:r>
            <a:r>
              <a:rPr lang="ru-RU" sz="2800" b="1" dirty="0"/>
              <a:t>000, </a:t>
            </a:r>
            <a:r>
              <a:rPr lang="ru-RU" sz="2800" b="1" dirty="0" smtClean="0"/>
              <a:t>     450 </a:t>
            </a:r>
            <a:r>
              <a:rPr lang="ru-RU" sz="2800" b="1" dirty="0"/>
              <a:t>000, </a:t>
            </a:r>
            <a:r>
              <a:rPr lang="ru-RU" sz="2800" b="1" dirty="0" smtClean="0"/>
              <a:t>     127 </a:t>
            </a:r>
            <a:r>
              <a:rPr lang="ru-RU" sz="2800" b="1" dirty="0"/>
              <a:t>000, </a:t>
            </a:r>
            <a:r>
              <a:rPr lang="ru-RU" sz="2800" b="1" dirty="0" smtClean="0"/>
              <a:t>     7 000</a:t>
            </a:r>
            <a:r>
              <a:rPr lang="ru-RU" sz="2800" b="1" dirty="0"/>
              <a:t>, </a:t>
            </a:r>
            <a:r>
              <a:rPr lang="ru-RU" sz="2800" b="1" dirty="0" smtClean="0"/>
              <a:t>     99 </a:t>
            </a:r>
            <a:r>
              <a:rPr lang="ru-RU" sz="2800" b="1" dirty="0"/>
              <a:t>000.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9103" y="1125538"/>
            <a:ext cx="7852964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Відкиньте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три </a:t>
            </a:r>
            <a:r>
              <a:rPr lang="ru-RU" sz="2400" b="1" dirty="0" err="1">
                <a:solidFill>
                  <a:srgbClr val="7030A0"/>
                </a:solidFill>
              </a:rPr>
              <a:t>нулі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>
                <a:solidFill>
                  <a:srgbClr val="7030A0"/>
                </a:solidFill>
              </a:rPr>
              <a:t>записі</a:t>
            </a:r>
            <a:r>
              <a:rPr lang="ru-RU" sz="2400" b="1" dirty="0">
                <a:solidFill>
                  <a:srgbClr val="7030A0"/>
                </a:solidFill>
              </a:rPr>
              <a:t> кожного </a:t>
            </a:r>
            <a:r>
              <a:rPr lang="ru-RU" sz="2400" b="1" dirty="0" smtClean="0">
                <a:solidFill>
                  <a:srgbClr val="7030A0"/>
                </a:solidFill>
              </a:rPr>
              <a:t>числа. Прочитайте </a:t>
            </a:r>
            <a:r>
              <a:rPr lang="ru-RU" sz="2400" b="1" dirty="0" err="1">
                <a:solidFill>
                  <a:srgbClr val="7030A0"/>
                </a:solidFill>
              </a:rPr>
              <a:t>утворені</a:t>
            </a:r>
            <a:r>
              <a:rPr lang="ru-RU" sz="2400" b="1" dirty="0">
                <a:solidFill>
                  <a:srgbClr val="7030A0"/>
                </a:solidFill>
              </a:rPr>
              <a:t> числа. Як </a:t>
            </a:r>
            <a:r>
              <a:rPr lang="ru-RU" sz="2400" b="1" dirty="0" err="1">
                <a:solidFill>
                  <a:srgbClr val="7030A0"/>
                </a:solidFill>
              </a:rPr>
              <a:t>змінилося</a:t>
            </a:r>
            <a:r>
              <a:rPr lang="ru-RU" sz="2400" b="1" dirty="0">
                <a:solidFill>
                  <a:srgbClr val="7030A0"/>
                </a:solidFill>
              </a:rPr>
              <a:t> кожне число? </a:t>
            </a:r>
          </a:p>
        </p:txBody>
      </p:sp>
      <p:pic>
        <p:nvPicPr>
          <p:cNvPr id="38" name="Picture 4" descr="D:\Картинки до тестів\Емоції Листя\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700" y="1341562"/>
            <a:ext cx="1999220" cy="2123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64116" y="333450"/>
            <a:ext cx="10412491" cy="720080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ru-RU" sz="4000" b="1" dirty="0" smtClean="0"/>
              <a:t>Ділення на </a:t>
            </a:r>
            <a:r>
              <a:rPr lang="ru-RU" sz="4000" b="1" dirty="0" err="1" smtClean="0"/>
              <a:t>розрядну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одиницю</a:t>
            </a:r>
            <a:endParaRPr lang="ru-RU" sz="4000" b="1" dirty="0" smtClean="0"/>
          </a:p>
        </p:txBody>
      </p:sp>
      <p:sp>
        <p:nvSpPr>
          <p:cNvPr id="21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-1" y="6094090"/>
            <a:ext cx="1663540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Ст.68 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№361-362</a:t>
            </a:r>
            <a:endParaRPr lang="ru-RU" sz="2400" b="1" dirty="0">
              <a:solidFill>
                <a:schemeClr val="bg1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1339504" y="2251244"/>
            <a:ext cx="6480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3139703" y="2251244"/>
            <a:ext cx="5646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795888" y="2249313"/>
            <a:ext cx="6480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6236047" y="2249313"/>
            <a:ext cx="5646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7820223" y="2258015"/>
            <a:ext cx="564697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857897" y="2709714"/>
            <a:ext cx="6614571" cy="46166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Закінчіть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>
                <a:solidFill>
                  <a:srgbClr val="7030A0"/>
                </a:solidFill>
              </a:rPr>
              <a:t>правило. </a:t>
            </a:r>
            <a:r>
              <a:rPr lang="ru-RU" sz="2400" b="1" dirty="0" smtClean="0">
                <a:solidFill>
                  <a:srgbClr val="7030A0"/>
                </a:solidFill>
              </a:rPr>
              <a:t>Зробіть </a:t>
            </a:r>
            <a:r>
              <a:rPr lang="ru-RU" sz="2400" b="1" dirty="0">
                <a:solidFill>
                  <a:srgbClr val="7030A0"/>
                </a:solidFill>
              </a:rPr>
              <a:t>висновок.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864116" y="3240481"/>
            <a:ext cx="6608353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/>
              <a:t>Щоб </a:t>
            </a:r>
            <a:r>
              <a:rPr lang="ru-RU" sz="2800" b="1" dirty="0" err="1"/>
              <a:t>поділити</a:t>
            </a:r>
            <a:r>
              <a:rPr lang="ru-RU" sz="2800" b="1" dirty="0"/>
              <a:t> число на 10, </a:t>
            </a:r>
            <a:r>
              <a:rPr lang="ru-RU" sz="2800" b="1" dirty="0" err="1"/>
              <a:t>достатньо</a:t>
            </a:r>
            <a:r>
              <a:rPr lang="ru-RU" sz="2800" b="1" dirty="0"/>
              <a:t>… </a:t>
            </a:r>
            <a:endParaRPr lang="ru-RU" sz="2800" b="1" dirty="0" smtClean="0"/>
          </a:p>
          <a:p>
            <a:r>
              <a:rPr lang="ru-RU" sz="2800" b="1" dirty="0" smtClean="0"/>
              <a:t>Щоб </a:t>
            </a:r>
            <a:r>
              <a:rPr lang="ru-RU" sz="2800" b="1" dirty="0" err="1"/>
              <a:t>поділити</a:t>
            </a:r>
            <a:r>
              <a:rPr lang="ru-RU" sz="2800" b="1" dirty="0"/>
              <a:t> число на 100, </a:t>
            </a:r>
            <a:r>
              <a:rPr lang="ru-RU" sz="2800" b="1" dirty="0" err="1"/>
              <a:t>достатньо</a:t>
            </a:r>
            <a:r>
              <a:rPr lang="ru-RU" sz="2800" b="1" dirty="0" smtClean="0"/>
              <a:t>… </a:t>
            </a:r>
          </a:p>
          <a:p>
            <a:r>
              <a:rPr lang="ru-RU" sz="2800" b="1" dirty="0" smtClean="0"/>
              <a:t>Щоб </a:t>
            </a:r>
            <a:r>
              <a:rPr lang="ru-RU" sz="2800" b="1" dirty="0" err="1"/>
              <a:t>поділити</a:t>
            </a:r>
            <a:r>
              <a:rPr lang="ru-RU" sz="2800" b="1" dirty="0"/>
              <a:t> число на 1000, </a:t>
            </a:r>
            <a:r>
              <a:rPr lang="ru-RU" sz="2800" b="1" dirty="0" err="1"/>
              <a:t>достатньо</a:t>
            </a:r>
            <a:r>
              <a:rPr lang="ru-RU" sz="2800" b="1" dirty="0"/>
              <a:t>… </a:t>
            </a:r>
          </a:p>
        </p:txBody>
      </p:sp>
      <p:pic>
        <p:nvPicPr>
          <p:cNvPr id="4098" name="Picture 2" descr="D:\4 клас\03 МАТЕМАТИКА\1 Листопад\2 Нумерація чисел у межах мільйона\2026-10-16_1505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599" y="4703888"/>
            <a:ext cx="8950052" cy="165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897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Ст.69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№363-365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65147" y="405458"/>
            <a:ext cx="992342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Обчисліть значення </a:t>
            </a:r>
            <a:r>
              <a:rPr lang="ru-RU" sz="4000" b="1" dirty="0" err="1"/>
              <a:t>виразів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0060" y="1197546"/>
            <a:ext cx="375783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300 000 : </a:t>
            </a:r>
            <a:r>
              <a:rPr lang="ru-RU" sz="3200" b="1" dirty="0" smtClean="0"/>
              <a:t>100=                                </a:t>
            </a:r>
          </a:p>
          <a:p>
            <a:r>
              <a:rPr lang="ru-RU" sz="3200" b="1" dirty="0" smtClean="0"/>
              <a:t>50 </a:t>
            </a:r>
            <a:r>
              <a:rPr lang="ru-RU" sz="3200" b="1" dirty="0"/>
              <a:t>000 : </a:t>
            </a:r>
            <a:r>
              <a:rPr lang="ru-RU" sz="3200" b="1" dirty="0" smtClean="0"/>
              <a:t>10 =                       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33595" y="3334422"/>
            <a:ext cx="4043087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Розв’яжіть </a:t>
            </a:r>
            <a:r>
              <a:rPr lang="ru-RU" sz="2800" b="1" dirty="0" err="1" smtClean="0">
                <a:solidFill>
                  <a:srgbClr val="7030A0"/>
                </a:solidFill>
              </a:rPr>
              <a:t>прості</a:t>
            </a:r>
            <a:r>
              <a:rPr lang="ru-RU" sz="2800" b="1" dirty="0" smtClean="0">
                <a:solidFill>
                  <a:srgbClr val="7030A0"/>
                </a:solidFill>
              </a:rPr>
              <a:t> задачі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35509" y="3929571"/>
            <a:ext cx="6308992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err="1"/>
              <a:t>Маса</a:t>
            </a:r>
            <a:r>
              <a:rPr lang="ru-RU" sz="3200" b="1" dirty="0"/>
              <a:t> пачки какао — 90 г. </a:t>
            </a:r>
            <a:r>
              <a:rPr lang="ru-RU" sz="3200" b="1" dirty="0" err="1" smtClean="0"/>
              <a:t>Знайдіть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масу</a:t>
            </a:r>
            <a:r>
              <a:rPr lang="ru-RU" sz="3200" b="1" dirty="0" smtClean="0"/>
              <a:t> </a:t>
            </a:r>
            <a:r>
              <a:rPr lang="ru-RU" sz="3200" b="1" dirty="0"/>
              <a:t>10 таких </a:t>
            </a:r>
            <a:r>
              <a:rPr lang="ru-RU" sz="3200" b="1" dirty="0" err="1"/>
              <a:t>пачок</a:t>
            </a:r>
            <a:r>
              <a:rPr lang="ru-RU" sz="3200" b="1" dirty="0"/>
              <a:t>; 100 </a:t>
            </a:r>
            <a:r>
              <a:rPr lang="ru-RU" sz="3200" b="1" dirty="0" err="1"/>
              <a:t>пачок</a:t>
            </a:r>
            <a:r>
              <a:rPr lang="ru-RU" sz="3200" b="1" dirty="0"/>
              <a:t>.</a:t>
            </a:r>
            <a:endParaRPr lang="ru-RU" sz="3200" b="1" dirty="0" smtClean="0"/>
          </a:p>
        </p:txBody>
      </p:sp>
      <p:sp>
        <p:nvSpPr>
          <p:cNvPr id="29" name="Прямоугольник 28"/>
          <p:cNvSpPr/>
          <p:nvPr/>
        </p:nvSpPr>
        <p:spPr>
          <a:xfrm>
            <a:off x="3627712" y="1197546"/>
            <a:ext cx="124018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3 000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5727" y="2277666"/>
            <a:ext cx="3817156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3 000 </a:t>
            </a:r>
            <a:r>
              <a:rPr lang="ru-RU" sz="3200" b="1" dirty="0"/>
              <a:t>· </a:t>
            </a:r>
            <a:r>
              <a:rPr lang="ru-RU" sz="3200" b="1" dirty="0" smtClean="0"/>
              <a:t>10 =</a:t>
            </a:r>
          </a:p>
          <a:p>
            <a:r>
              <a:rPr lang="ru-RU" sz="3200" b="1" dirty="0" smtClean="0"/>
              <a:t>600 </a:t>
            </a:r>
            <a:r>
              <a:rPr lang="ru-RU" sz="3200" b="1" dirty="0"/>
              <a:t>000 : </a:t>
            </a:r>
            <a:r>
              <a:rPr lang="ru-RU" sz="3200" b="1" dirty="0" smtClean="0"/>
              <a:t>100=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659983" y="1197546"/>
            <a:ext cx="432048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40 </a:t>
            </a:r>
            <a:r>
              <a:rPr lang="ru-RU" sz="3200" b="1" dirty="0"/>
              <a:t>000 </a:t>
            </a:r>
            <a:r>
              <a:rPr lang="ru-RU" sz="3200" b="1"/>
              <a:t>: </a:t>
            </a:r>
            <a:r>
              <a:rPr lang="ru-RU" sz="3200" b="1" smtClean="0"/>
              <a:t>1 000 </a:t>
            </a:r>
            <a:r>
              <a:rPr lang="ru-RU" sz="3200" b="1" dirty="0"/>
              <a:t>· </a:t>
            </a:r>
            <a:r>
              <a:rPr lang="ru-RU" sz="3200" b="1" dirty="0" smtClean="0"/>
              <a:t>10=           </a:t>
            </a:r>
          </a:p>
          <a:p>
            <a:r>
              <a:rPr lang="ru-RU" sz="3200" b="1" dirty="0" smtClean="0"/>
              <a:t>100 </a:t>
            </a:r>
            <a:r>
              <a:rPr lang="ru-RU" sz="3200" b="1" dirty="0"/>
              <a:t>000 : 100 : </a:t>
            </a:r>
            <a:r>
              <a:rPr lang="ru-RU" sz="3200" b="1" dirty="0" smtClean="0"/>
              <a:t>10=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35665" y="4990894"/>
            <a:ext cx="827302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2 600 </a:t>
            </a:r>
            <a:r>
              <a:rPr lang="ru-RU" sz="3200" b="1" dirty="0" err="1"/>
              <a:t>лимонів</a:t>
            </a:r>
            <a:r>
              <a:rPr lang="ru-RU" sz="3200" b="1" dirty="0"/>
              <a:t> </a:t>
            </a:r>
            <a:r>
              <a:rPr lang="ru-RU" sz="3200" b="1" dirty="0" err="1"/>
              <a:t>розклали</a:t>
            </a:r>
            <a:r>
              <a:rPr lang="ru-RU" sz="3200" b="1" dirty="0"/>
              <a:t> в ящики, по </a:t>
            </a:r>
            <a:r>
              <a:rPr lang="ru-RU" sz="3200" b="1" dirty="0" smtClean="0"/>
              <a:t>100штук </a:t>
            </a:r>
            <a:r>
              <a:rPr lang="ru-RU" sz="3200" b="1" dirty="0"/>
              <a:t>у кожний. Скільки ящиків </a:t>
            </a:r>
            <a:r>
              <a:rPr lang="ru-RU" sz="3200" b="1" dirty="0" err="1"/>
              <a:t>знадобилося</a:t>
            </a:r>
            <a:r>
              <a:rPr lang="ru-RU" sz="3200" b="1" dirty="0"/>
              <a:t>?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427344" y="1689989"/>
            <a:ext cx="124018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5 000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965152" y="1197546"/>
            <a:ext cx="1015311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FFFF00"/>
                </a:solidFill>
              </a:rPr>
              <a:t>4</a:t>
            </a:r>
            <a:r>
              <a:rPr lang="ru-RU" sz="3200" b="1" dirty="0" smtClean="0">
                <a:solidFill>
                  <a:srgbClr val="FFFF00"/>
                </a:solidFill>
              </a:rPr>
              <a:t>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8950303" y="1700763"/>
            <a:ext cx="87894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100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2131591" y="1489933"/>
            <a:ext cx="360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2103971" y="2008702"/>
            <a:ext cx="360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214" y="1477313"/>
            <a:ext cx="610702" cy="48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Прямая соединительная линия 40"/>
          <p:cNvCxnSpPr/>
          <p:nvPr/>
        </p:nvCxnSpPr>
        <p:spPr>
          <a:xfrm>
            <a:off x="6660896" y="2022027"/>
            <a:ext cx="360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6463898" y="1845618"/>
            <a:ext cx="143333" cy="28803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4407447" y="3101367"/>
            <a:ext cx="36004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5413071" y="2277666"/>
            <a:ext cx="157142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30 000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932698" y="2748769"/>
            <a:ext cx="124018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6 000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7189981" y="3861842"/>
            <a:ext cx="315052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90 </a:t>
            </a:r>
            <a:r>
              <a:rPr lang="ru-RU" sz="3200" b="1" dirty="0"/>
              <a:t>· </a:t>
            </a:r>
            <a:r>
              <a:rPr lang="ru-RU" sz="3200" b="1" dirty="0" smtClean="0"/>
              <a:t>10 =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7172151" y="4480788"/>
            <a:ext cx="453650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90 </a:t>
            </a:r>
            <a:r>
              <a:rPr lang="ru-RU" sz="3200" b="1" dirty="0"/>
              <a:t>· </a:t>
            </a:r>
            <a:r>
              <a:rPr lang="ru-RU" sz="3200" b="1" dirty="0" smtClean="0"/>
              <a:t>100 =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8660846" y="3861842"/>
            <a:ext cx="143565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900 (г)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8904848" y="4458045"/>
            <a:ext cx="1867703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9 000 (г)=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8166128" y="5561468"/>
            <a:ext cx="3542527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2 600 </a:t>
            </a:r>
            <a:r>
              <a:rPr lang="ru-RU" sz="3200" b="1" dirty="0"/>
              <a:t>: </a:t>
            </a:r>
            <a:r>
              <a:rPr lang="ru-RU" sz="3200" b="1" dirty="0" smtClean="0"/>
              <a:t>100=                        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0240516" y="5571523"/>
            <a:ext cx="161215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>26(</a:t>
            </a:r>
            <a:r>
              <a:rPr lang="uk-UA" sz="3200" b="1" dirty="0" err="1" smtClean="0">
                <a:solidFill>
                  <a:srgbClr val="FFFF00"/>
                </a:solidFill>
              </a:rPr>
              <a:t>ящ</a:t>
            </a:r>
            <a:r>
              <a:rPr lang="uk-UA" sz="3200" b="1" dirty="0" smtClean="0">
                <a:solidFill>
                  <a:srgbClr val="FFFF00"/>
                </a:solidFill>
              </a:rPr>
              <a:t>.)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635734" y="4468180"/>
            <a:ext cx="1163505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9 (кг)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D:\Картинки до тестів\Емоції Листя\2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7" r="18487"/>
          <a:stretch/>
        </p:blipFill>
        <p:spPr bwMode="auto">
          <a:xfrm>
            <a:off x="10176086" y="1147300"/>
            <a:ext cx="1332000" cy="22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2160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8" grpId="0" animBg="1"/>
      <p:bldP spid="29" grpId="0"/>
      <p:bldP spid="3" grpId="0" animBg="1"/>
      <p:bldP spid="28" grpId="0"/>
      <p:bldP spid="35" grpId="0"/>
      <p:bldP spid="37" grpId="0"/>
      <p:bldP spid="44" grpId="0"/>
      <p:bldP spid="45" grpId="0"/>
      <p:bldP spid="48" grpId="0" animBg="1"/>
      <p:bldP spid="49" grpId="0" animBg="1"/>
      <p:bldP spid="50" grpId="0"/>
      <p:bldP spid="51" grpId="0"/>
      <p:bldP spid="52" grpId="0" animBg="1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Картинки до тестів\Емоції Листя\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977" y="405457"/>
            <a:ext cx="2095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4914518" y="1197546"/>
            <a:ext cx="4287277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5.678 </a:t>
            </a:r>
            <a:r>
              <a:rPr lang="ru-RU" sz="3200" b="1" dirty="0"/>
              <a:t>: 100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4.500 </a:t>
            </a:r>
            <a:r>
              <a:rPr lang="ru-RU" sz="3200" b="1" dirty="0"/>
              <a:t>: </a:t>
            </a:r>
            <a:r>
              <a:rPr lang="ru-RU" sz="3200" b="1" dirty="0" smtClean="0"/>
              <a:t>1000=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0" y="6114254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Ст.69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№367-368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385613"/>
            <a:ext cx="8483268" cy="691305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err="1" smtClean="0"/>
              <a:t>Виконайте</a:t>
            </a:r>
            <a:r>
              <a:rPr lang="ru-RU" sz="4000" b="1" dirty="0" smtClean="0"/>
              <a:t> </a:t>
            </a:r>
            <a:r>
              <a:rPr lang="ru-RU" sz="4000" b="1" dirty="0"/>
              <a:t>ділення з </a:t>
            </a:r>
            <a:r>
              <a:rPr lang="ru-RU" sz="4000" b="1" dirty="0" err="1" smtClean="0"/>
              <a:t>остачею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3439" y="1197546"/>
            <a:ext cx="3685828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652 : 10 </a:t>
            </a:r>
            <a:r>
              <a:rPr lang="ru-RU" sz="3200" b="1" dirty="0" smtClean="0"/>
              <a:t>=</a:t>
            </a:r>
          </a:p>
          <a:p>
            <a:r>
              <a:rPr lang="ru-RU" sz="3200" b="1" dirty="0" smtClean="0"/>
              <a:t>345 </a:t>
            </a:r>
            <a:r>
              <a:rPr lang="ru-RU" sz="3200" b="1" dirty="0"/>
              <a:t>: 10 </a:t>
            </a:r>
            <a:r>
              <a:rPr lang="ru-RU" sz="3200" b="1" dirty="0" smtClean="0"/>
              <a:t>=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63439" y="2586056"/>
            <a:ext cx="9509440" cy="95410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err="1" smtClean="0">
                <a:solidFill>
                  <a:srgbClr val="7030A0"/>
                </a:solidFill>
              </a:rPr>
              <a:t>Міркуйте</a:t>
            </a:r>
            <a:r>
              <a:rPr lang="ru-RU" sz="2800" b="1" dirty="0" smtClean="0">
                <a:solidFill>
                  <a:srgbClr val="7030A0"/>
                </a:solidFill>
              </a:rPr>
              <a:t> </a:t>
            </a:r>
            <a:r>
              <a:rPr lang="ru-RU" sz="2800" b="1" dirty="0">
                <a:solidFill>
                  <a:srgbClr val="7030A0"/>
                </a:solidFill>
              </a:rPr>
              <a:t>так: </a:t>
            </a:r>
            <a:r>
              <a:rPr lang="ru-RU" sz="2800" b="1" dirty="0">
                <a:solidFill>
                  <a:srgbClr val="FF0000"/>
                </a:solidFill>
              </a:rPr>
              <a:t>652 : 10</a:t>
            </a:r>
            <a:r>
              <a:rPr lang="ru-RU" sz="2800" b="1" dirty="0">
                <a:solidFill>
                  <a:srgbClr val="7030A0"/>
                </a:solidFill>
              </a:rPr>
              <a:t>. У </a:t>
            </a:r>
            <a:r>
              <a:rPr lang="ru-RU" sz="2800" b="1" dirty="0" err="1">
                <a:solidFill>
                  <a:srgbClr val="7030A0"/>
                </a:solidFill>
              </a:rPr>
              <a:t>числі</a:t>
            </a:r>
            <a:r>
              <a:rPr lang="ru-RU" sz="2800" b="1" dirty="0">
                <a:solidFill>
                  <a:srgbClr val="7030A0"/>
                </a:solidFill>
              </a:rPr>
              <a:t> 652 міститься 65 </a:t>
            </a:r>
            <a:r>
              <a:rPr lang="ru-RU" sz="2800" b="1" dirty="0" err="1" smtClean="0">
                <a:solidFill>
                  <a:srgbClr val="7030A0"/>
                </a:solidFill>
              </a:rPr>
              <a:t>дес</a:t>
            </a:r>
            <a:r>
              <a:rPr lang="ru-RU" sz="2800" b="1" dirty="0" smtClean="0">
                <a:solidFill>
                  <a:srgbClr val="7030A0"/>
                </a:solidFill>
              </a:rPr>
              <a:t>. </a:t>
            </a:r>
            <a:r>
              <a:rPr lang="ru-RU" sz="2800" b="1" dirty="0">
                <a:solidFill>
                  <a:srgbClr val="7030A0"/>
                </a:solidFill>
              </a:rPr>
              <a:t>і 2 </a:t>
            </a:r>
            <a:r>
              <a:rPr lang="ru-RU" sz="2800" b="1" dirty="0" smtClean="0">
                <a:solidFill>
                  <a:srgbClr val="7030A0"/>
                </a:solidFill>
              </a:rPr>
              <a:t>од. </a:t>
            </a:r>
            <a:r>
              <a:rPr lang="ru-RU" sz="2800" b="1" dirty="0" err="1">
                <a:solidFill>
                  <a:srgbClr val="7030A0"/>
                </a:solidFill>
              </a:rPr>
              <a:t>Отже</a:t>
            </a:r>
            <a:r>
              <a:rPr lang="ru-RU" sz="2800" b="1" dirty="0">
                <a:solidFill>
                  <a:srgbClr val="7030A0"/>
                </a:solidFill>
              </a:rPr>
              <a:t>, при </a:t>
            </a:r>
            <a:r>
              <a:rPr lang="ru-RU" sz="2800" b="1" dirty="0" err="1">
                <a:solidFill>
                  <a:srgbClr val="7030A0"/>
                </a:solidFill>
              </a:rPr>
              <a:t>діленні</a:t>
            </a:r>
            <a:r>
              <a:rPr lang="ru-RU" sz="2800" b="1" dirty="0">
                <a:solidFill>
                  <a:srgbClr val="7030A0"/>
                </a:solidFill>
              </a:rPr>
              <a:t> </a:t>
            </a:r>
            <a:r>
              <a:rPr lang="ru-RU" sz="2800" b="1" dirty="0" smtClean="0">
                <a:solidFill>
                  <a:srgbClr val="7030A0"/>
                </a:solidFill>
              </a:rPr>
              <a:t>числа </a:t>
            </a:r>
            <a:r>
              <a:rPr lang="ru-RU" sz="2800" b="1" dirty="0">
                <a:solidFill>
                  <a:srgbClr val="7030A0"/>
                </a:solidFill>
              </a:rPr>
              <a:t>652 на 10 </a:t>
            </a:r>
            <a:r>
              <a:rPr lang="ru-RU" sz="2800" b="1" dirty="0" err="1">
                <a:solidFill>
                  <a:srgbClr val="7030A0"/>
                </a:solidFill>
              </a:rPr>
              <a:t>отримаємо</a:t>
            </a:r>
            <a:r>
              <a:rPr lang="ru-RU" sz="2800" b="1" dirty="0">
                <a:solidFill>
                  <a:srgbClr val="7030A0"/>
                </a:solidFill>
              </a:rPr>
              <a:t> 65 і 2 в </a:t>
            </a:r>
            <a:r>
              <a:rPr lang="ru-RU" sz="2800" b="1" dirty="0" err="1">
                <a:solidFill>
                  <a:srgbClr val="7030A0"/>
                </a:solidFill>
              </a:rPr>
              <a:t>остачі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577059" y="1204230"/>
            <a:ext cx="187220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65 (ост.2)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661590" y="5365299"/>
            <a:ext cx="3150521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53 : 10 =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5155927" y="5365298"/>
            <a:ext cx="1719278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 (ост.3)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pic>
        <p:nvPicPr>
          <p:cNvPr id="7170" name="Picture 2" descr="D:\4 клас\03 МАТЕМАТИКА\1 Листопад\2 Нумерація чисел у межах мільйона\2026-10-16_1533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815" y="3540163"/>
            <a:ext cx="402907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Прямоугольник 30"/>
          <p:cNvSpPr/>
          <p:nvPr/>
        </p:nvSpPr>
        <p:spPr>
          <a:xfrm>
            <a:off x="2573153" y="1634031"/>
            <a:ext cx="187611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34 (ост.5)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7176057" y="1197546"/>
            <a:ext cx="2156334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56 (</a:t>
            </a:r>
            <a:r>
              <a:rPr lang="ru-RU" sz="3200" b="1" dirty="0" smtClean="0">
                <a:solidFill>
                  <a:srgbClr val="FFFF00"/>
                </a:solidFill>
              </a:rPr>
              <a:t>ост.78)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7235243" y="1692891"/>
            <a:ext cx="2025140" cy="58477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</a:rPr>
              <a:t>4 (ост.500)</a:t>
            </a:r>
            <a:endParaRPr lang="ru-RU" sz="3600" b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37765" y="4204703"/>
            <a:ext cx="9440234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/>
              <a:t>У ящики </a:t>
            </a:r>
            <a:r>
              <a:rPr lang="ru-RU" sz="3200" b="1" dirty="0" err="1"/>
              <a:t>розклали</a:t>
            </a:r>
            <a:r>
              <a:rPr lang="ru-RU" sz="3200" b="1" dirty="0"/>
              <a:t> 53 </a:t>
            </a:r>
            <a:r>
              <a:rPr lang="ru-RU" sz="3200" b="1" dirty="0" err="1"/>
              <a:t>ананаси</a:t>
            </a:r>
            <a:r>
              <a:rPr lang="ru-RU" sz="3200" b="1" dirty="0"/>
              <a:t>, по 10 штук у </a:t>
            </a:r>
            <a:r>
              <a:rPr lang="ru-RU" sz="3200" b="1" dirty="0" smtClean="0"/>
              <a:t>кожний</a:t>
            </a:r>
            <a:r>
              <a:rPr lang="ru-RU" sz="3200" b="1" dirty="0"/>
              <a:t>. Скільки </a:t>
            </a:r>
            <a:r>
              <a:rPr lang="ru-RU" sz="3200" b="1" dirty="0" err="1"/>
              <a:t>ананасів</a:t>
            </a:r>
            <a:r>
              <a:rPr lang="ru-RU" sz="3200" b="1" dirty="0"/>
              <a:t> </a:t>
            </a:r>
            <a:r>
              <a:rPr lang="ru-RU" sz="3200" b="1" dirty="0" err="1"/>
              <a:t>виявилося</a:t>
            </a:r>
            <a:r>
              <a:rPr lang="ru-RU" sz="3200" b="1" dirty="0"/>
              <a:t> в </a:t>
            </a:r>
            <a:r>
              <a:rPr lang="ru-RU" sz="3200" b="1" dirty="0" err="1"/>
              <a:t>неповному</a:t>
            </a:r>
            <a:r>
              <a:rPr lang="ru-RU" sz="3200" b="1" dirty="0"/>
              <a:t> ящику?</a:t>
            </a:r>
          </a:p>
        </p:txBody>
      </p:sp>
    </p:spTree>
    <p:extLst>
      <p:ext uri="{BB962C8B-B14F-4D97-AF65-F5344CB8AC3E}">
        <p14:creationId xmlns:p14="http://schemas.microsoft.com/office/powerpoint/2010/main" val="6301458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8" grpId="0" animBg="1"/>
      <p:bldP spid="50" grpId="0"/>
      <p:bldP spid="31" grpId="0"/>
      <p:bldP spid="32" grpId="0"/>
      <p:bldP spid="33" grpId="0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4 клас\03 МАТЕМАТИКА\1 Листопад\2 Нумерація чисел у межах мільйона\2026-10-16_15465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" t="1651" r="3767" b="2447"/>
          <a:stretch/>
        </p:blipFill>
        <p:spPr bwMode="auto">
          <a:xfrm>
            <a:off x="8180583" y="2090223"/>
            <a:ext cx="2880000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0795" y="6078182"/>
            <a:ext cx="1627535" cy="735988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Ст.68</a:t>
            </a:r>
          </a:p>
          <a:p>
            <a:pPr algn="ctr"/>
            <a:r>
              <a:rPr lang="uk-UA" sz="2400" b="1" dirty="0" smtClean="0">
                <a:solidFill>
                  <a:schemeClr val="bg1"/>
                </a:solidFill>
              </a:rPr>
              <a:t>№359-360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3439" y="405459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/>
              <a:t>Обчислення периметра </a:t>
            </a:r>
            <a:r>
              <a:rPr lang="ru-RU" sz="4000" b="1" dirty="0" err="1"/>
              <a:t>багатокутника</a:t>
            </a:r>
            <a:endParaRPr lang="uk-UA" sz="40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84848" y="1125538"/>
            <a:ext cx="9454326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</a:rPr>
              <a:t>Яка </a:t>
            </a:r>
            <a:r>
              <a:rPr lang="ru-RU" sz="2400" b="1" dirty="0" err="1">
                <a:solidFill>
                  <a:srgbClr val="7030A0"/>
                </a:solidFill>
              </a:rPr>
              <a:t>фігура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зображена</a:t>
            </a:r>
            <a:r>
              <a:rPr lang="ru-RU" sz="2400" b="1" dirty="0">
                <a:solidFill>
                  <a:srgbClr val="7030A0"/>
                </a:solidFill>
              </a:rPr>
              <a:t> на </a:t>
            </a:r>
            <a:r>
              <a:rPr lang="ru-RU" sz="2400" b="1" dirty="0" err="1">
                <a:solidFill>
                  <a:srgbClr val="7030A0"/>
                </a:solidFill>
              </a:rPr>
              <a:t>малюнку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  <a:r>
              <a:rPr lang="ru-RU" sz="2400" b="1" dirty="0" smtClean="0">
                <a:solidFill>
                  <a:srgbClr val="7030A0"/>
                </a:solidFill>
              </a:rPr>
              <a:t>Скільки вона має </a:t>
            </a:r>
            <a:r>
              <a:rPr lang="ru-RU" sz="2400" b="1" dirty="0" err="1" smtClean="0">
                <a:solidFill>
                  <a:srgbClr val="7030A0"/>
                </a:solidFill>
              </a:rPr>
              <a:t>кутів</a:t>
            </a:r>
            <a:r>
              <a:rPr lang="ru-RU" sz="2400" b="1" dirty="0" smtClean="0">
                <a:solidFill>
                  <a:srgbClr val="7030A0"/>
                </a:solidFill>
              </a:rPr>
              <a:t>?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Чи </a:t>
            </a:r>
            <a:r>
              <a:rPr lang="ru-RU" sz="2400" b="1" dirty="0" err="1">
                <a:solidFill>
                  <a:srgbClr val="7030A0"/>
                </a:solidFill>
              </a:rPr>
              <a:t>рівні</a:t>
            </a:r>
            <a:r>
              <a:rPr lang="ru-RU" sz="2400" b="1" dirty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сторони</a:t>
            </a:r>
            <a:r>
              <a:rPr lang="ru-RU" sz="2400" b="1" dirty="0">
                <a:solidFill>
                  <a:srgbClr val="7030A0"/>
                </a:solidFill>
              </a:rPr>
              <a:t> в </a:t>
            </a:r>
            <a:r>
              <a:rPr lang="ru-RU" sz="2400" b="1" dirty="0" err="1" smtClean="0">
                <a:solidFill>
                  <a:srgbClr val="7030A0"/>
                </a:solidFill>
              </a:rPr>
              <a:t>п’ятикутника</a:t>
            </a:r>
            <a:r>
              <a:rPr lang="ru-RU" sz="2400" b="1" dirty="0">
                <a:solidFill>
                  <a:srgbClr val="7030A0"/>
                </a:solidFill>
              </a:rPr>
              <a:t>? Як обчислити периметр цієї </a:t>
            </a:r>
            <a:r>
              <a:rPr lang="ru-RU" sz="2400" b="1" dirty="0" err="1">
                <a:solidFill>
                  <a:srgbClr val="7030A0"/>
                </a:solidFill>
              </a:rPr>
              <a:t>фігури</a:t>
            </a:r>
            <a:r>
              <a:rPr lang="ru-RU" sz="2400" b="1" dirty="0">
                <a:solidFill>
                  <a:srgbClr val="7030A0"/>
                </a:solidFill>
              </a:rPr>
              <a:t>? </a:t>
            </a:r>
            <a:endParaRPr lang="ru-RU" sz="2400" b="1" dirty="0" smtClean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18678" y="2050886"/>
            <a:ext cx="1716969" cy="304698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а =</a:t>
            </a:r>
            <a:r>
              <a:rPr lang="en-US" sz="3200" b="1" dirty="0" smtClean="0"/>
              <a:t> </a:t>
            </a:r>
            <a:r>
              <a:rPr lang="uk-UA" sz="3200" b="1" dirty="0" smtClean="0"/>
              <a:t>3 см</a:t>
            </a:r>
            <a:r>
              <a:rPr lang="ru-RU" sz="3200" b="1" dirty="0" smtClean="0"/>
              <a:t> 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b</a:t>
            </a:r>
            <a:r>
              <a:rPr lang="uk-UA" sz="3200" b="1" dirty="0" smtClean="0">
                <a:solidFill>
                  <a:schemeClr val="bg1"/>
                </a:solidFill>
              </a:rPr>
              <a:t> = 2 см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c</a:t>
            </a:r>
            <a:r>
              <a:rPr lang="uk-UA" sz="3200" b="1" dirty="0" smtClean="0">
                <a:solidFill>
                  <a:schemeClr val="bg1"/>
                </a:solidFill>
              </a:rPr>
              <a:t> = 2 см</a:t>
            </a:r>
          </a:p>
          <a:p>
            <a:r>
              <a:rPr lang="en-US" sz="3200" b="1" dirty="0" smtClean="0">
                <a:solidFill>
                  <a:schemeClr val="bg1"/>
                </a:solidFill>
              </a:rPr>
              <a:t>d =</a:t>
            </a:r>
            <a:r>
              <a:rPr lang="uk-UA" sz="3200" b="1" dirty="0" smtClean="0">
                <a:solidFill>
                  <a:schemeClr val="bg1"/>
                </a:solidFill>
              </a:rPr>
              <a:t> 2 см</a:t>
            </a:r>
            <a:endParaRPr lang="en-US" sz="3200" b="1" dirty="0" smtClean="0">
              <a:solidFill>
                <a:schemeClr val="bg1"/>
              </a:solidFill>
            </a:endParaRPr>
          </a:p>
          <a:p>
            <a:r>
              <a:rPr lang="en-US" sz="3200" b="1" u="sng" dirty="0">
                <a:solidFill>
                  <a:schemeClr val="bg1"/>
                </a:solidFill>
              </a:rPr>
              <a:t>k</a:t>
            </a:r>
            <a:r>
              <a:rPr lang="en-US" sz="3200" b="1" u="sng" dirty="0" smtClean="0">
                <a:solidFill>
                  <a:schemeClr val="bg1"/>
                </a:solidFill>
              </a:rPr>
              <a:t> =</a:t>
            </a:r>
            <a:r>
              <a:rPr lang="uk-UA" sz="3200" b="1" u="sng" dirty="0" smtClean="0">
                <a:solidFill>
                  <a:schemeClr val="bg1"/>
                </a:solidFill>
              </a:rPr>
              <a:t> 1 см</a:t>
            </a:r>
          </a:p>
          <a:p>
            <a:r>
              <a:rPr lang="uk-UA" sz="3200" b="1" dirty="0" smtClean="0">
                <a:solidFill>
                  <a:schemeClr val="bg1"/>
                </a:solidFill>
              </a:rPr>
              <a:t>Р – ? см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40651" y="2103080"/>
            <a:ext cx="359201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Р =</a:t>
            </a:r>
            <a:r>
              <a:rPr lang="en-US" sz="3200" b="1" dirty="0" smtClean="0"/>
              <a:t> </a:t>
            </a:r>
            <a:r>
              <a:rPr lang="uk-UA" sz="3200" b="1" dirty="0" smtClean="0"/>
              <a:t>а +</a:t>
            </a:r>
            <a:r>
              <a:rPr lang="ru-RU" sz="3200" b="1" dirty="0" smtClean="0"/>
              <a:t> </a:t>
            </a:r>
            <a:r>
              <a:rPr lang="en-US" sz="3200" b="1" dirty="0" smtClean="0">
                <a:solidFill>
                  <a:schemeClr val="bg1"/>
                </a:solidFill>
              </a:rPr>
              <a:t>b</a:t>
            </a:r>
            <a:r>
              <a:rPr lang="uk-UA" sz="3200" b="1" dirty="0" smtClean="0">
                <a:solidFill>
                  <a:schemeClr val="bg1"/>
                </a:solidFill>
              </a:rPr>
              <a:t> + </a:t>
            </a:r>
            <a:r>
              <a:rPr lang="en-US" sz="3200" b="1" dirty="0" smtClean="0">
                <a:solidFill>
                  <a:schemeClr val="bg1"/>
                </a:solidFill>
              </a:rPr>
              <a:t>c</a:t>
            </a:r>
            <a:r>
              <a:rPr lang="uk-UA" sz="3200" b="1" dirty="0" smtClean="0">
                <a:solidFill>
                  <a:schemeClr val="bg1"/>
                </a:solidFill>
              </a:rPr>
              <a:t> + </a:t>
            </a:r>
            <a:r>
              <a:rPr lang="en-US" sz="3200" b="1" dirty="0" smtClean="0">
                <a:solidFill>
                  <a:schemeClr val="bg1"/>
                </a:solidFill>
              </a:rPr>
              <a:t>d </a:t>
            </a:r>
            <a:r>
              <a:rPr lang="uk-UA" sz="3200" b="1" dirty="0" smtClean="0">
                <a:solidFill>
                  <a:schemeClr val="bg1"/>
                </a:solidFill>
              </a:rPr>
              <a:t>+ </a:t>
            </a:r>
            <a:r>
              <a:rPr lang="en-US" sz="3200" b="1" dirty="0" smtClean="0">
                <a:solidFill>
                  <a:schemeClr val="bg1"/>
                </a:solidFill>
              </a:rPr>
              <a:t>k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4024" y="2778639"/>
            <a:ext cx="378954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Р =</a:t>
            </a:r>
            <a:r>
              <a:rPr lang="en-US" sz="3200" b="1" dirty="0" smtClean="0"/>
              <a:t> </a:t>
            </a:r>
            <a:r>
              <a:rPr lang="uk-UA" sz="3200" b="1" dirty="0" smtClean="0"/>
              <a:t>3 +</a:t>
            </a:r>
            <a:r>
              <a:rPr lang="ru-RU" sz="3200" b="1" dirty="0" smtClean="0"/>
              <a:t> </a:t>
            </a:r>
            <a:r>
              <a:rPr lang="uk-UA" sz="3200" b="1" dirty="0" smtClean="0">
                <a:solidFill>
                  <a:schemeClr val="bg1"/>
                </a:solidFill>
              </a:rPr>
              <a:t>2 + 2 + 2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r>
              <a:rPr lang="uk-UA" sz="3200" b="1" dirty="0" smtClean="0">
                <a:solidFill>
                  <a:schemeClr val="bg1"/>
                </a:solidFill>
              </a:rPr>
              <a:t>+ 1=</a:t>
            </a:r>
            <a:r>
              <a:rPr lang="en-US" sz="3200" b="1" dirty="0" smtClean="0">
                <a:solidFill>
                  <a:schemeClr val="bg1"/>
                </a:solidFill>
              </a:rPr>
              <a:t> 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232667" y="2765448"/>
            <a:ext cx="139657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uk-UA" sz="3200" b="1" dirty="0" smtClean="0"/>
              <a:t>10(см)</a:t>
            </a:r>
            <a:endParaRPr lang="ru-RU" sz="3200" b="1" dirty="0">
              <a:solidFill>
                <a:schemeClr val="bg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2161" y="5119949"/>
            <a:ext cx="390971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7030A0"/>
                </a:solidFill>
              </a:rPr>
              <a:t>Побудуйте</a:t>
            </a:r>
            <a:r>
              <a:rPr lang="ru-RU" sz="2400" b="1" dirty="0" smtClean="0">
                <a:solidFill>
                  <a:srgbClr val="7030A0"/>
                </a:solidFill>
              </a:rPr>
              <a:t> </a:t>
            </a:r>
            <a:r>
              <a:rPr lang="ru-RU" sz="2400" b="1" dirty="0" err="1">
                <a:solidFill>
                  <a:srgbClr val="7030A0"/>
                </a:solidFill>
              </a:rPr>
              <a:t>прямокутник</a:t>
            </a:r>
            <a:r>
              <a:rPr lang="ru-RU" sz="2400" b="1" dirty="0">
                <a:solidFill>
                  <a:srgbClr val="7030A0"/>
                </a:solidFill>
              </a:rPr>
              <a:t> із таким самим </a:t>
            </a:r>
            <a:r>
              <a:rPr lang="ru-RU" sz="2400" b="1" dirty="0" smtClean="0">
                <a:solidFill>
                  <a:srgbClr val="7030A0"/>
                </a:solidFill>
              </a:rPr>
              <a:t>периметром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92085" y="3388369"/>
            <a:ext cx="236795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b="1" dirty="0"/>
              <a:t>Р = (</a:t>
            </a:r>
            <a:r>
              <a:rPr lang="en-US" sz="3200" b="1" dirty="0"/>
              <a:t>a + b) · 2</a:t>
            </a:r>
            <a:endParaRPr lang="ru-RU" sz="32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867895" y="3973144"/>
            <a:ext cx="256672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b="1" dirty="0" smtClean="0"/>
              <a:t>(</a:t>
            </a:r>
            <a:r>
              <a:rPr lang="en-US" sz="3200" b="1" dirty="0"/>
              <a:t>a + b) · </a:t>
            </a:r>
            <a:r>
              <a:rPr lang="en-US" sz="3200" b="1" dirty="0" smtClean="0"/>
              <a:t>2</a:t>
            </a:r>
            <a:r>
              <a:rPr lang="uk-UA" sz="3200" b="1" dirty="0" smtClean="0"/>
              <a:t> = 10</a:t>
            </a:r>
            <a:endParaRPr lang="ru-RU" sz="32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885825" y="4610223"/>
            <a:ext cx="2313454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200" b="1" dirty="0" smtClean="0"/>
              <a:t>a </a:t>
            </a:r>
            <a:r>
              <a:rPr lang="en-US" sz="3200" b="1" dirty="0"/>
              <a:t>+ </a:t>
            </a:r>
            <a:r>
              <a:rPr lang="en-US" sz="3200" b="1" dirty="0" smtClean="0"/>
              <a:t>b</a:t>
            </a:r>
            <a:r>
              <a:rPr lang="uk-UA" sz="3200" b="1" dirty="0" smtClean="0"/>
              <a:t> = 10 :</a:t>
            </a:r>
            <a:r>
              <a:rPr lang="en-US" sz="3200" b="1" dirty="0" smtClean="0"/>
              <a:t> </a:t>
            </a:r>
            <a:r>
              <a:rPr lang="en-US" sz="3200" b="1" dirty="0"/>
              <a:t>2</a:t>
            </a:r>
            <a:endParaRPr lang="ru-RU" sz="32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916275" y="5197859"/>
            <a:ext cx="15969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3200" b="1" dirty="0" smtClean="0"/>
              <a:t>a </a:t>
            </a:r>
            <a:r>
              <a:rPr lang="en-US" sz="3200" b="1" dirty="0"/>
              <a:t>+ </a:t>
            </a:r>
            <a:r>
              <a:rPr lang="en-US" sz="3200" b="1" dirty="0" smtClean="0"/>
              <a:t>b</a:t>
            </a:r>
            <a:r>
              <a:rPr lang="uk-UA" sz="3200" b="1" dirty="0" smtClean="0"/>
              <a:t> = 5</a:t>
            </a:r>
            <a:endParaRPr lang="ru-RU" sz="32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619048" y="5194998"/>
            <a:ext cx="15969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3200" b="1" dirty="0" smtClean="0"/>
              <a:t>1</a:t>
            </a:r>
            <a:r>
              <a:rPr lang="en-US" sz="3200" b="1" dirty="0" smtClean="0"/>
              <a:t> </a:t>
            </a:r>
            <a:r>
              <a:rPr lang="en-US" sz="3200" b="1" dirty="0"/>
              <a:t>+ </a:t>
            </a:r>
            <a:r>
              <a:rPr lang="uk-UA" sz="3200" b="1" dirty="0" smtClean="0"/>
              <a:t>4 = 5</a:t>
            </a:r>
            <a:endParaRPr lang="ru-RU" sz="3200" b="1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6636167" y="5809208"/>
            <a:ext cx="159691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uk-UA" sz="3200" b="1" dirty="0" smtClean="0"/>
              <a:t>2</a:t>
            </a:r>
            <a:r>
              <a:rPr lang="en-US" sz="3200" b="1" dirty="0" smtClean="0"/>
              <a:t> </a:t>
            </a:r>
            <a:r>
              <a:rPr lang="en-US" sz="3200" b="1" dirty="0"/>
              <a:t>+ </a:t>
            </a:r>
            <a:r>
              <a:rPr lang="uk-UA" sz="3200" b="1" dirty="0" smtClean="0"/>
              <a:t>3 = 5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540303" y="4841539"/>
            <a:ext cx="2376264" cy="6847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6187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0" grpId="0" animBg="1"/>
      <p:bldP spid="11" grpId="0" animBg="1"/>
      <p:bldP spid="12" grpId="0" animBg="1"/>
      <p:bldP spid="2" grpId="0" animBg="1"/>
      <p:bldP spid="3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61879" y="405458"/>
            <a:ext cx="10297144" cy="648072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4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6" name="Прямоугольник 4">
            <a:extLst>
              <a:ext uri="{FF2B5EF4-FFF2-40B4-BE49-F238E27FC236}">
                <a16:creationId xmlns="" xmlns:a16="http://schemas.microsoft.com/office/drawing/2014/main" id="{F6E7EC80-9589-4937-924A-CEEA2719A5E3}"/>
              </a:ext>
            </a:extLst>
          </p:cNvPr>
          <p:cNvSpPr/>
          <p:nvPr/>
        </p:nvSpPr>
        <p:spPr>
          <a:xfrm>
            <a:off x="19913" y="5996144"/>
            <a:ext cx="1215482" cy="827041"/>
          </a:xfrm>
          <a:prstGeom prst="rect">
            <a:avLst/>
          </a:prstGeom>
          <a:solidFill>
            <a:srgbClr val="7030A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1400" b="1" dirty="0">
                <a:solidFill>
                  <a:schemeClr val="bg1"/>
                </a:solidFill>
              </a:rPr>
              <a:t>Підручник</a:t>
            </a:r>
          </a:p>
          <a:p>
            <a:pPr algn="ctr"/>
            <a:r>
              <a:rPr lang="uk-UA" sz="2800" b="1" dirty="0" smtClean="0">
                <a:solidFill>
                  <a:schemeClr val="bg1"/>
                </a:solidFill>
              </a:rPr>
              <a:t>Ст.70</a:t>
            </a:r>
          </a:p>
        </p:txBody>
      </p:sp>
      <p:pic>
        <p:nvPicPr>
          <p:cNvPr id="8" name="Picture 2" descr="D:\Картинки до тестів\!!! Учні\634ce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8930" y="1125538"/>
            <a:ext cx="1624633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851671" y="4077866"/>
            <a:ext cx="7742613" cy="181588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 smtClean="0">
                <a:solidFill>
                  <a:srgbClr val="7030A0"/>
                </a:solidFill>
              </a:rPr>
              <a:t>Сьогодні на уроці я дізнався/дізналась про…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Найбільш цікавим було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  <a:p>
            <a:pPr marL="457200" lvl="0" indent="-457200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7030A0"/>
                </a:solidFill>
              </a:rPr>
              <a:t>Мені було важко</a:t>
            </a:r>
            <a:r>
              <a:rPr lang="ru-RU" sz="2800" b="1" dirty="0" smtClean="0">
                <a:solidFill>
                  <a:srgbClr val="7030A0"/>
                </a:solidFill>
              </a:rPr>
              <a:t>...</a:t>
            </a:r>
            <a:endParaRPr lang="uk-UA" sz="2800" b="1" dirty="0">
              <a:solidFill>
                <a:srgbClr val="7030A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uk-UA" sz="2800" b="1" dirty="0">
                <a:solidFill>
                  <a:srgbClr val="7030A0"/>
                </a:solidFill>
              </a:rPr>
              <a:t>Урок запам'ятався мені тим, що </a:t>
            </a:r>
            <a:r>
              <a:rPr lang="uk-UA" sz="2800" b="1" dirty="0" smtClean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6146" name="Picture 2" descr="D:\4 клас\03 МАТЕМАТИКА\1 Листопад\2 Нумерація чисел у межах мільйона\2026-10-16_1526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850" y="1125538"/>
            <a:ext cx="8804795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5738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3633" y="549474"/>
            <a:ext cx="9865095" cy="746484"/>
          </a:xfrm>
          <a:prstGeom prst="rect">
            <a:avLst/>
          </a:prstGeom>
          <a:solidFill>
            <a:srgbClr val="7030A0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600" b="1" dirty="0" smtClean="0">
                <a:solidFill>
                  <a:schemeClr val="bg1"/>
                </a:solidFill>
              </a:rPr>
              <a:t>Рефлексія  </a:t>
            </a:r>
            <a:endParaRPr lang="uk-UA" sz="3600" b="1" dirty="0">
              <a:solidFill>
                <a:schemeClr val="bg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419623" y="1391302"/>
            <a:ext cx="6768751" cy="52322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91425" tIns="45713" rIns="91425" bIns="45713" rtlCol="0" anchor="ctr"/>
          <a:lstStyle/>
          <a:p>
            <a:pPr algn="ctr"/>
            <a:r>
              <a:rPr lang="uk-UA" sz="3200" b="1" dirty="0">
                <a:solidFill>
                  <a:srgbClr val="7030A0"/>
                </a:solidFill>
                <a:cs typeface="Times New Roman" panose="02020603050405020304" pitchFamily="18" charset="0"/>
              </a:rPr>
              <a:t>Оберіть плід </a:t>
            </a:r>
            <a:r>
              <a:rPr lang="uk-UA" sz="3200" b="1" dirty="0" smtClean="0">
                <a:solidFill>
                  <a:srgbClr val="7030A0"/>
                </a:solidFill>
                <a:cs typeface="Times New Roman" panose="02020603050405020304" pitchFamily="18" charset="0"/>
              </a:rPr>
              <a:t>своєї роботи на уроці</a:t>
            </a:r>
            <a:endParaRPr lang="ru-RU" sz="3200" b="1" dirty="0">
              <a:solidFill>
                <a:srgbClr val="7030A0"/>
              </a:solidFill>
              <a:cs typeface="Times New Roman" panose="02020603050405020304" pitchFamily="18" charset="0"/>
            </a:endParaRPr>
          </a:p>
        </p:txBody>
      </p:sp>
      <p:pic>
        <p:nvPicPr>
          <p:cNvPr id="12" name="Picture 4" descr="D:\Картинки до тестів\Емоції Овочі фрукти\Лимо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055" y="2082111"/>
            <a:ext cx="2319872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D:\Картинки до тестів\Емоції Овочі фрукти\Полуниця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633" y="2070328"/>
            <a:ext cx="2016325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D:\Картинки до тестів\Емоції Овочі фрукти\Яблук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869" y="2070327"/>
            <a:ext cx="2201129" cy="238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D:\Картинки до тестів\Емоції Овочі фрукти\Виноград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367" y="2048388"/>
            <a:ext cx="2033670" cy="241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979463" y="4625314"/>
            <a:ext cx="2304256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задоволення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885959" y="4633904"/>
            <a:ext cx="1918039" cy="9541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Можу</a:t>
            </a:r>
            <a:r>
              <a:rPr lang="ru-RU" sz="2800" b="1" dirty="0" smtClean="0">
                <a:solidFill>
                  <a:schemeClr val="bg1"/>
                </a:solidFill>
              </a:rPr>
              <a:t> краще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308055" y="4668475"/>
            <a:ext cx="2247579" cy="954107"/>
          </a:xfrm>
          <a:prstGeom prst="rect">
            <a:avLst/>
          </a:prstGeom>
          <a:solidFill>
            <a:srgbClr val="FFC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bg1"/>
                </a:solidFill>
              </a:rPr>
              <a:t>Відчуваю</a:t>
            </a: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err="1" smtClean="0">
                <a:solidFill>
                  <a:schemeClr val="bg1"/>
                </a:solidFill>
              </a:rPr>
              <a:t>втому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155948" y="4633904"/>
            <a:ext cx="1954507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Урок </a:t>
            </a:r>
            <a:r>
              <a:rPr lang="ru-RU" sz="2800" b="1" dirty="0" err="1">
                <a:solidFill>
                  <a:schemeClr val="bg1"/>
                </a:solidFill>
              </a:rPr>
              <a:t>пройшов</a:t>
            </a:r>
            <a:r>
              <a:rPr lang="ru-RU" sz="2800" b="1" dirty="0">
                <a:solidFill>
                  <a:schemeClr val="bg1"/>
                </a:solidFill>
              </a:rPr>
              <a:t> </a:t>
            </a:r>
            <a:r>
              <a:rPr lang="ru-RU" sz="2800" b="1" dirty="0" err="1">
                <a:solidFill>
                  <a:schemeClr val="bg1"/>
                </a:solidFill>
              </a:rPr>
              <a:t>непомітно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203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16015</TotalTime>
  <Words>830</Words>
  <Application>Microsoft Office PowerPoint</Application>
  <PresentationFormat>Произвольный</PresentationFormat>
  <Paragraphs>182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Esmiralda Ivanova</dc:creator>
  <cp:lastModifiedBy>Esmiralda Ivanova</cp:lastModifiedBy>
  <cp:revision>1253</cp:revision>
  <dcterms:created xsi:type="dcterms:W3CDTF">2025-08-27T14:01:18Z</dcterms:created>
  <dcterms:modified xsi:type="dcterms:W3CDTF">2026-10-19T07:32:28Z</dcterms:modified>
</cp:coreProperties>
</file>