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4"/>
  </p:notesMasterIdLst>
  <p:sldIdLst>
    <p:sldId id="282" r:id="rId2"/>
    <p:sldId id="925" r:id="rId3"/>
    <p:sldId id="904" r:id="rId4"/>
    <p:sldId id="286" r:id="rId5"/>
    <p:sldId id="828" r:id="rId6"/>
    <p:sldId id="901" r:id="rId7"/>
    <p:sldId id="923" r:id="rId8"/>
    <p:sldId id="915" r:id="rId9"/>
    <p:sldId id="879" r:id="rId10"/>
    <p:sldId id="905" r:id="rId11"/>
    <p:sldId id="917" r:id="rId12"/>
    <p:sldId id="926" r:id="rId13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25"/>
            <p14:sldId id="904"/>
            <p14:sldId id="286"/>
            <p14:sldId id="828"/>
            <p14:sldId id="901"/>
            <p14:sldId id="923"/>
            <p14:sldId id="915"/>
            <p14:sldId id="879"/>
            <p14:sldId id="905"/>
            <p14:sldId id="917"/>
            <p14:sldId id="92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ПОРІВНЯННЯ БАГАТОЦИФ-РОВИХ ЧИСЕЛ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ДВА СПОСОБИ ПОРІВНЯННЯ БАГАТОЦИФ-РОВИХ ЧИСЕЛ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ВИРАЗІВ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9552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237930" custLinFactX="382190" custLinFactNeighborX="4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06494" custLinFactX="-34800" custLinFactNeighborX="-1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97656" custLinFactX="-423161" custLinFactNeighborX="-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879296" y="896648"/>
          <a:ext cx="4273486" cy="248018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ВИРАЗІВ</a:t>
          </a:r>
          <a:endParaRPr lang="en-US" sz="2800" b="1" kern="1200" dirty="0" smtClean="0"/>
        </a:p>
      </dsp:txBody>
      <dsp:txXfrm rot="5400000">
        <a:off x="17353" y="854696"/>
        <a:ext cx="248018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178522" y="627731"/>
          <a:ext cx="4273486" cy="3018023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806254" y="854696"/>
        <a:ext cx="3018023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4327325" y="827106"/>
          <a:ext cx="4273486" cy="2619273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ПОРІВНЯННЯ БАГАТОЦИФ-РОВИХ ЧИСЕЛ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154432" y="854696"/>
        <a:ext cx="2619273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1678978" y="883158"/>
          <a:ext cx="4273486" cy="2507168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ДВА СПОСОБИ ПОРІВНЯННЯ БАГАТОЦИФ-РОВИХ ЧИСЕЛ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2562137" y="854696"/>
        <a:ext cx="2507168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1729" y="1352179"/>
            <a:ext cx="9042077" cy="1569646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800" b="1" dirty="0">
                <a:solidFill>
                  <a:srgbClr val="7030A0"/>
                </a:solidFill>
              </a:rPr>
              <a:t>Порівняння </a:t>
            </a:r>
            <a:r>
              <a:rPr lang="uk-UA" sz="4800" b="1" dirty="0" smtClean="0">
                <a:solidFill>
                  <a:srgbClr val="7030A0"/>
                </a:solidFill>
              </a:rPr>
              <a:t>багатоцифрових чисел</a:t>
            </a:r>
            <a:r>
              <a:rPr lang="uk-UA" sz="4800" b="1" dirty="0" smtClean="0">
                <a:solidFill>
                  <a:srgbClr val="7030A0"/>
                </a:solidFill>
              </a:rPr>
              <a:t> </a:t>
            </a:r>
            <a:endParaRPr lang="uk-UA" sz="48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</a:t>
            </a:r>
            <a:r>
              <a:rPr lang="uk-UA" sz="2400" b="1" dirty="0" smtClean="0">
                <a:solidFill>
                  <a:srgbClr val="7030A0"/>
                </a:solidFill>
              </a:rPr>
              <a:t>36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100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27" y="2556565"/>
            <a:ext cx="2567157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508294"/>
            <a:ext cx="2063378" cy="294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2507437"/>
            <a:ext cx="2508349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2490559"/>
            <a:ext cx="2088232" cy="291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889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4 клас\03 МАТЕМАТИКА\1 Листопад\2 Нумерація чисел у межах мільйона\2026-10-16_1526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05" y="1350167"/>
            <a:ext cx="1018054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Ст.70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5305" y="549474"/>
            <a:ext cx="10180545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431" y="363773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008246044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9035" y="1136915"/>
            <a:ext cx="1056958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25.000 </a:t>
            </a:r>
            <a:r>
              <a:rPr lang="ru-RU" sz="3200" b="1" dirty="0"/>
              <a:t>+ </a:t>
            </a:r>
            <a:r>
              <a:rPr lang="ru-RU" sz="3200" b="1" dirty="0" smtClean="0"/>
              <a:t>13.000 =                       930 </a:t>
            </a:r>
            <a:r>
              <a:rPr lang="ru-RU" sz="3200" b="1" dirty="0"/>
              <a:t>тис. – </a:t>
            </a:r>
            <a:r>
              <a:rPr lang="ru-RU" sz="3200" b="1" dirty="0" smtClean="0"/>
              <a:t>30 </a:t>
            </a:r>
            <a:r>
              <a:rPr lang="ru-RU" sz="3200" b="1" dirty="0"/>
              <a:t>тис.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300.000 </a:t>
            </a:r>
            <a:r>
              <a:rPr lang="ru-RU" sz="3200" b="1" dirty="0"/>
              <a:t>+ </a:t>
            </a:r>
            <a:r>
              <a:rPr lang="ru-RU" sz="3200" b="1" dirty="0" smtClean="0"/>
              <a:t>1.000 =                       800.000 </a:t>
            </a:r>
            <a:r>
              <a:rPr lang="ru-RU" sz="3200" b="1" dirty="0"/>
              <a:t>+ </a:t>
            </a:r>
            <a:r>
              <a:rPr lang="ru-RU" sz="3200" b="1" dirty="0" smtClean="0"/>
              <a:t>10.000 =</a:t>
            </a:r>
          </a:p>
          <a:p>
            <a:r>
              <a:rPr lang="ru-RU" sz="3200" b="1" dirty="0" smtClean="0"/>
              <a:t>100.000 </a:t>
            </a:r>
            <a:r>
              <a:rPr lang="ru-RU" sz="3200" b="1" dirty="0"/>
              <a:t>– </a:t>
            </a:r>
            <a:r>
              <a:rPr lang="ru-RU" sz="3200" b="1" dirty="0" smtClean="0"/>
              <a:t>70.000=                      80.000 </a:t>
            </a:r>
            <a:r>
              <a:rPr lang="ru-RU" sz="3200" b="1" dirty="0"/>
              <a:t>+ </a:t>
            </a:r>
            <a:r>
              <a:rPr lang="ru-RU" sz="3200" b="1" dirty="0" smtClean="0"/>
              <a:t>20.000 =</a:t>
            </a:r>
            <a:endParaRPr lang="ru-RU" sz="3200" b="1" dirty="0"/>
          </a:p>
        </p:txBody>
      </p:sp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5" y="429543"/>
            <a:ext cx="10569580" cy="62398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400214" y="2997746"/>
            <a:ext cx="2153628" cy="2713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1" name="Прямоугольник 60"/>
          <p:cNvSpPr/>
          <p:nvPr/>
        </p:nvSpPr>
        <p:spPr>
          <a:xfrm>
            <a:off x="3810185" y="1125538"/>
            <a:ext cx="141075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38.000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809808" y="1596074"/>
            <a:ext cx="15684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301.000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90456" y="2795382"/>
            <a:ext cx="7605831" cy="156966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20 </a:t>
            </a:r>
            <a:r>
              <a:rPr lang="ru-RU" sz="3200" b="1" dirty="0"/>
              <a:t>тис. · 3 </a:t>
            </a:r>
            <a:r>
              <a:rPr lang="ru-RU" sz="3200" b="1" dirty="0" smtClean="0"/>
              <a:t>=                 16 </a:t>
            </a:r>
            <a:r>
              <a:rPr lang="ru-RU" sz="3200" b="1" dirty="0"/>
              <a:t>тис. : </a:t>
            </a:r>
            <a:r>
              <a:rPr lang="ru-RU" sz="3200" b="1" dirty="0" smtClean="0"/>
              <a:t>4 = </a:t>
            </a:r>
          </a:p>
          <a:p>
            <a:r>
              <a:rPr lang="ru-RU" sz="3200" b="1" dirty="0" smtClean="0"/>
              <a:t>4 </a:t>
            </a:r>
            <a:r>
              <a:rPr lang="ru-RU" sz="3200" b="1" dirty="0"/>
              <a:t>тис. · </a:t>
            </a:r>
            <a:r>
              <a:rPr lang="ru-RU" sz="3200" b="1" dirty="0" smtClean="0"/>
              <a:t>1 =                   16 </a:t>
            </a:r>
            <a:r>
              <a:rPr lang="ru-RU" sz="3200" b="1" dirty="0"/>
              <a:t>тис. : 2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8 </a:t>
            </a:r>
            <a:r>
              <a:rPr lang="ru-RU" sz="3200" b="1" dirty="0"/>
              <a:t>тис. · 0 </a:t>
            </a:r>
            <a:r>
              <a:rPr lang="ru-RU" sz="3200" b="1" dirty="0" smtClean="0"/>
              <a:t>=                   16 </a:t>
            </a:r>
            <a:r>
              <a:rPr lang="ru-RU" sz="3200" b="1" dirty="0"/>
              <a:t>тис. : </a:t>
            </a:r>
            <a:r>
              <a:rPr lang="ru-RU" sz="3200" b="1" dirty="0" smtClean="0"/>
              <a:t>1 =</a:t>
            </a:r>
            <a:endParaRPr lang="ru-RU" sz="3200" b="1" dirty="0"/>
          </a:p>
        </p:txBody>
      </p:sp>
      <p:sp>
        <p:nvSpPr>
          <p:cNvPr id="55" name="Прямоугольник 54"/>
          <p:cNvSpPr/>
          <p:nvPr/>
        </p:nvSpPr>
        <p:spPr>
          <a:xfrm>
            <a:off x="3810185" y="2124818"/>
            <a:ext cx="15684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30.000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9170414" y="1136915"/>
            <a:ext cx="15684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900.000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9132995" y="1629357"/>
            <a:ext cx="15684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810.000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9037738" y="2121800"/>
            <a:ext cx="15684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FF00"/>
                </a:solidFill>
              </a:rPr>
              <a:t>100.000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2702481" y="2795382"/>
            <a:ext cx="15684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60.000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2561535" y="3287824"/>
            <a:ext cx="138613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7" name="Прямоугольник 76"/>
          <p:cNvSpPr/>
          <p:nvPr/>
        </p:nvSpPr>
        <p:spPr>
          <a:xfrm>
            <a:off x="2702481" y="3777500"/>
            <a:ext cx="51169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6355473" y="2803977"/>
            <a:ext cx="138613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0" name="Прямоугольник 79"/>
          <p:cNvSpPr/>
          <p:nvPr/>
        </p:nvSpPr>
        <p:spPr>
          <a:xfrm>
            <a:off x="6401496" y="3287823"/>
            <a:ext cx="138613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81" name="Прямоугольник 80"/>
          <p:cNvSpPr/>
          <p:nvPr/>
        </p:nvSpPr>
        <p:spPr>
          <a:xfrm>
            <a:off x="6404414" y="3781123"/>
            <a:ext cx="138613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16 тис.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4677" y="4509914"/>
            <a:ext cx="86178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err="1"/>
              <a:t>Маса</a:t>
            </a:r>
            <a:r>
              <a:rPr lang="ru-RU" sz="3200" dirty="0"/>
              <a:t> коня становить </a:t>
            </a:r>
            <a:r>
              <a:rPr lang="ru-RU" sz="3200" dirty="0" smtClean="0"/>
              <a:t>700кг</a:t>
            </a:r>
            <a:r>
              <a:rPr lang="ru-RU" sz="3200" dirty="0"/>
              <a:t>, а </a:t>
            </a:r>
            <a:r>
              <a:rPr lang="ru-RU" sz="3200" dirty="0" err="1"/>
              <a:t>маса</a:t>
            </a:r>
            <a:r>
              <a:rPr lang="ru-RU" sz="3200" dirty="0"/>
              <a:t> </a:t>
            </a:r>
            <a:r>
              <a:rPr lang="ru-RU" sz="3200" dirty="0" err="1"/>
              <a:t>поні</a:t>
            </a:r>
            <a:r>
              <a:rPr lang="ru-RU" sz="3200" dirty="0"/>
              <a:t> — </a:t>
            </a:r>
            <a:r>
              <a:rPr lang="ru-RU" sz="3200" dirty="0" smtClean="0"/>
              <a:t>100кг</a:t>
            </a:r>
            <a:r>
              <a:rPr lang="ru-RU" sz="3200" dirty="0"/>
              <a:t>. Хто з них </a:t>
            </a:r>
            <a:r>
              <a:rPr lang="ru-RU" sz="3200" dirty="0" err="1"/>
              <a:t>важчий</a:t>
            </a:r>
            <a:r>
              <a:rPr lang="ru-RU" sz="3200" dirty="0"/>
              <a:t>? У </a:t>
            </a:r>
            <a:r>
              <a:rPr lang="ru-RU" sz="3200" dirty="0" err="1"/>
              <a:t>скільки</a:t>
            </a:r>
            <a:r>
              <a:rPr lang="ru-RU" sz="3200" dirty="0"/>
              <a:t> разів </a:t>
            </a:r>
            <a:r>
              <a:rPr lang="ru-RU" sz="3200" dirty="0" err="1"/>
              <a:t>важчий</a:t>
            </a:r>
            <a:r>
              <a:rPr lang="ru-RU" sz="3200" dirty="0"/>
              <a:t>?</a:t>
            </a:r>
          </a:p>
        </p:txBody>
      </p:sp>
      <p:sp>
        <p:nvSpPr>
          <p:cNvPr id="82" name="Прямоугольник 81"/>
          <p:cNvSpPr/>
          <p:nvPr/>
        </p:nvSpPr>
        <p:spPr>
          <a:xfrm>
            <a:off x="1670617" y="5590034"/>
            <a:ext cx="30871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700 кг : 100 кг =</a:t>
            </a:r>
            <a:endParaRPr lang="ru-RU" sz="3200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4757733" y="5590034"/>
            <a:ext cx="110715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 smtClean="0"/>
              <a:t>7 (р.)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1" grpId="0"/>
      <p:bldP spid="63" grpId="0"/>
      <p:bldP spid="55" grpId="0"/>
      <p:bldP spid="56" grpId="0"/>
      <p:bldP spid="59" grpId="0"/>
      <p:bldP spid="62" grpId="0"/>
      <p:bldP spid="75" grpId="0"/>
      <p:bldP spid="76" grpId="0"/>
      <p:bldP spid="77" grpId="0"/>
      <p:bldP spid="79" grpId="0"/>
      <p:bldP spid="80" grpId="0"/>
      <p:bldP spid="81" grpId="0"/>
      <p:bldP spid="7" grpId="0" animBg="1"/>
      <p:bldP spid="82" grpId="0" animBg="1"/>
      <p:bldP spid="8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4" r="-3325"/>
          <a:stretch/>
        </p:blipFill>
        <p:spPr>
          <a:xfrm>
            <a:off x="918081" y="1053530"/>
            <a:ext cx="1062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00443" y="405137"/>
            <a:ext cx="8647971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Прочитайте числа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197546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664129" y="2817979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04151" y="2817568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64141" y="4083670"/>
            <a:ext cx="919238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Назвіть</a:t>
            </a:r>
            <a:r>
              <a:rPr lang="ru-RU" sz="3200" b="1" dirty="0" smtClean="0"/>
              <a:t> </a:t>
            </a:r>
            <a:r>
              <a:rPr lang="ru-RU" sz="3200" b="1" dirty="0"/>
              <a:t>числа в порядку </a:t>
            </a:r>
            <a:r>
              <a:rPr lang="ru-RU" sz="3200" b="1" dirty="0" err="1"/>
              <a:t>збільшення</a:t>
            </a:r>
            <a:r>
              <a:rPr lang="ru-RU" sz="3200" b="1" dirty="0"/>
              <a:t>. </a:t>
            </a:r>
            <a:endParaRPr lang="ru-RU" sz="3200" b="1" dirty="0" smtClean="0"/>
          </a:p>
          <a:p>
            <a:r>
              <a:rPr lang="ru-RU" sz="3200" b="1" dirty="0" smtClean="0">
                <a:solidFill>
                  <a:srgbClr val="FFFF00"/>
                </a:solidFill>
              </a:rPr>
              <a:t>208 </a:t>
            </a:r>
            <a:r>
              <a:rPr lang="ru-RU" sz="3200" b="1" dirty="0">
                <a:solidFill>
                  <a:srgbClr val="FFFF00"/>
                </a:solidFill>
              </a:rPr>
              <a:t>909, 30 909, 990 679, </a:t>
            </a:r>
            <a:r>
              <a:rPr lang="ru-RU" sz="3200" b="1" dirty="0" smtClean="0">
                <a:solidFill>
                  <a:srgbClr val="FFFF00"/>
                </a:solidFill>
              </a:rPr>
              <a:t>1 000</a:t>
            </a:r>
            <a:r>
              <a:rPr lang="ru-RU" sz="3200" b="1" dirty="0">
                <a:solidFill>
                  <a:srgbClr val="FFFF00"/>
                </a:solidFill>
              </a:rPr>
              <a:t>, </a:t>
            </a:r>
            <a:r>
              <a:rPr lang="ru-RU" sz="3200" b="1" dirty="0" smtClean="0">
                <a:solidFill>
                  <a:srgbClr val="FFFF00"/>
                </a:solidFill>
              </a:rPr>
              <a:t>8 000</a:t>
            </a:r>
            <a:r>
              <a:rPr lang="ru-RU" sz="3200" b="1" dirty="0">
                <a:solidFill>
                  <a:srgbClr val="FFFF00"/>
                </a:solidFill>
              </a:rPr>
              <a:t>, 120 001, 999. </a:t>
            </a:r>
            <a:r>
              <a:rPr lang="ru-RU" sz="3200" b="1" dirty="0" smtClean="0">
                <a:solidFill>
                  <a:srgbClr val="FFFF00"/>
                </a:solidFill>
              </a:rPr>
              <a:t>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052526" y="2845206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034959" y="2864730"/>
            <a:ext cx="420547" cy="534723"/>
          </a:xfrm>
          <a:prstGeom prst="rect">
            <a:avLst/>
          </a:prstGeom>
        </p:spPr>
      </p:pic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624317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Ст.71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76-377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420708" y="2796923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12769" y="2850637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146942" y="3576796"/>
            <a:ext cx="420547" cy="534723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728605" y="2796923"/>
            <a:ext cx="454720" cy="567792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97806" y="2810687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8640705" y="2864730"/>
            <a:ext cx="454720" cy="567792"/>
          </a:xfrm>
          <a:prstGeom prst="rect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3896361" y="2853352"/>
            <a:ext cx="454720" cy="56779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787264" y="2845146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369697" y="2848195"/>
            <a:ext cx="454720" cy="567792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5668712" y="2818763"/>
            <a:ext cx="454720" cy="567792"/>
          </a:xfrm>
          <a:prstGeom prst="rect">
            <a:avLst/>
          </a:prstGeom>
        </p:spPr>
      </p:pic>
      <p:pic>
        <p:nvPicPr>
          <p:cNvPr id="164" name="Рисунок 16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9321054" y="2796923"/>
            <a:ext cx="454720" cy="567792"/>
          </a:xfrm>
          <a:prstGeom prst="rect">
            <a:avLst/>
          </a:prstGeom>
        </p:spPr>
      </p:pic>
      <p:sp>
        <p:nvSpPr>
          <p:cNvPr id="165" name="Прямоугольник 164"/>
          <p:cNvSpPr/>
          <p:nvPr/>
        </p:nvSpPr>
        <p:spPr>
          <a:xfrm>
            <a:off x="1376055" y="5160888"/>
            <a:ext cx="9180472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Запишіть </a:t>
            </a:r>
            <a:r>
              <a:rPr lang="ru-RU" sz="3200" b="1" dirty="0"/>
              <a:t>числа в порядку </a:t>
            </a:r>
            <a:r>
              <a:rPr lang="ru-RU" sz="3200" b="1" dirty="0" err="1"/>
              <a:t>зменшення</a:t>
            </a:r>
            <a:r>
              <a:rPr lang="ru-RU" sz="3200" b="1" dirty="0"/>
              <a:t>. </a:t>
            </a:r>
            <a:endParaRPr lang="ru-RU" sz="3200" b="1" dirty="0" smtClean="0"/>
          </a:p>
          <a:p>
            <a:r>
              <a:rPr lang="ru-RU" sz="3200" b="1" dirty="0" smtClean="0">
                <a:solidFill>
                  <a:srgbClr val="FFFF00"/>
                </a:solidFill>
              </a:rPr>
              <a:t>560 </a:t>
            </a:r>
            <a:r>
              <a:rPr lang="ru-RU" sz="3200" b="1" dirty="0">
                <a:solidFill>
                  <a:srgbClr val="FFFF00"/>
                </a:solidFill>
              </a:rPr>
              <a:t>330, 901 001, 99 999, 87 099, </a:t>
            </a:r>
            <a:r>
              <a:rPr lang="ru-RU" sz="3200" b="1" dirty="0" smtClean="0">
                <a:solidFill>
                  <a:srgbClr val="FFFF00"/>
                </a:solidFill>
              </a:rPr>
              <a:t>597. 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166" name="Рисунок 16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354254" y="2848195"/>
            <a:ext cx="454720" cy="567792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446383" y="2855266"/>
            <a:ext cx="454720" cy="567792"/>
          </a:xfrm>
          <a:prstGeom prst="rect">
            <a:avLst/>
          </a:prstGeom>
        </p:spPr>
      </p:pic>
      <p:pic>
        <p:nvPicPr>
          <p:cNvPr id="168" name="Рисунок 167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386217" y="3543727"/>
            <a:ext cx="454720" cy="567792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229138" y="2845206"/>
            <a:ext cx="454720" cy="567792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512661" y="2816089"/>
            <a:ext cx="454720" cy="567792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171780" y="2826209"/>
            <a:ext cx="454720" cy="567792"/>
          </a:xfrm>
          <a:prstGeom prst="rect">
            <a:avLst/>
          </a:prstGeom>
        </p:spPr>
      </p:pic>
      <p:pic>
        <p:nvPicPr>
          <p:cNvPr id="172" name="Рисунок 171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81614" y="2842181"/>
            <a:ext cx="454720" cy="567792"/>
          </a:xfrm>
          <a:prstGeom prst="rect">
            <a:avLst/>
          </a:prstGeom>
        </p:spPr>
      </p:pic>
      <p:pic>
        <p:nvPicPr>
          <p:cNvPr id="173" name="Рисунок 172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9721036" y="2819114"/>
            <a:ext cx="454720" cy="567792"/>
          </a:xfrm>
          <a:prstGeom prst="rect">
            <a:avLst/>
          </a:prstGeom>
        </p:spPr>
      </p:pic>
      <p:pic>
        <p:nvPicPr>
          <p:cNvPr id="174" name="Рисунок 173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0089989" y="2845206"/>
            <a:ext cx="454720" cy="567792"/>
          </a:xfrm>
          <a:prstGeom prst="rect">
            <a:avLst/>
          </a:prstGeom>
        </p:spPr>
      </p:pic>
      <p:pic>
        <p:nvPicPr>
          <p:cNvPr id="175" name="Рисунок 17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1737136" y="3552657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343" y="333451"/>
            <a:ext cx="176054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763438" y="333451"/>
            <a:ext cx="8928993" cy="105463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>
                <a:solidFill>
                  <a:schemeClr val="bg1"/>
                </a:solidFill>
              </a:rPr>
              <a:t>Прочитайте </a:t>
            </a:r>
            <a:r>
              <a:rPr lang="ru-RU" sz="3600" b="1" dirty="0" smtClean="0"/>
              <a:t>інформацію </a:t>
            </a:r>
            <a:r>
              <a:rPr lang="ru-RU" sz="3600" b="1" dirty="0"/>
              <a:t>про різні </a:t>
            </a:r>
            <a:r>
              <a:rPr lang="ru-RU" sz="3600" b="1" dirty="0" err="1"/>
              <a:t>способи</a:t>
            </a:r>
            <a:r>
              <a:rPr lang="ru-RU" sz="3600" b="1" dirty="0"/>
              <a:t> </a:t>
            </a:r>
            <a:r>
              <a:rPr lang="ru-RU" sz="3600" b="1" dirty="0" smtClean="0"/>
              <a:t>порівняння </a:t>
            </a:r>
            <a:r>
              <a:rPr lang="ru-RU" sz="3600" b="1" dirty="0" err="1" smtClean="0">
                <a:solidFill>
                  <a:schemeClr val="bg1"/>
                </a:solidFill>
              </a:rPr>
              <a:t>натуральних</a:t>
            </a:r>
            <a:r>
              <a:rPr lang="ru-RU" sz="3600" b="1" dirty="0" smtClean="0">
                <a:solidFill>
                  <a:schemeClr val="bg1"/>
                </a:solidFill>
              </a:rPr>
              <a:t> чисел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3439" y="1413570"/>
            <a:ext cx="8965352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Під час порівняння чисел </a:t>
            </a:r>
            <a:r>
              <a:rPr lang="ru-RU" sz="2400" b="1" dirty="0" err="1">
                <a:solidFill>
                  <a:srgbClr val="7030A0"/>
                </a:solidFill>
              </a:rPr>
              <a:t>користуються</a:t>
            </a:r>
            <a:r>
              <a:rPr lang="ru-RU" sz="2400" b="1" dirty="0">
                <a:solidFill>
                  <a:srgbClr val="7030A0"/>
                </a:solidFill>
              </a:rPr>
              <a:t> різними способами.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3654" y="3704617"/>
            <a:ext cx="105224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II </a:t>
            </a:r>
            <a:r>
              <a:rPr lang="ru-RU" sz="2400" b="1" dirty="0" err="1">
                <a:solidFill>
                  <a:srgbClr val="FFFF00"/>
                </a:solidFill>
              </a:rPr>
              <a:t>спосіб</a:t>
            </a:r>
            <a:r>
              <a:rPr lang="ru-RU" sz="2400" b="1" dirty="0"/>
              <a:t>. </a:t>
            </a:r>
            <a:r>
              <a:rPr lang="ru-RU" sz="2400" b="1" dirty="0" err="1"/>
              <a:t>Спосіб</a:t>
            </a:r>
            <a:r>
              <a:rPr lang="ru-RU" sz="2400" b="1" dirty="0"/>
              <a:t> </a:t>
            </a:r>
            <a:r>
              <a:rPr lang="ru-RU" sz="2400" b="1" dirty="0" err="1"/>
              <a:t>порозрядного</a:t>
            </a:r>
            <a:r>
              <a:rPr lang="ru-RU" sz="2400" b="1" dirty="0"/>
              <a:t> порівняння. Якщо два </a:t>
            </a:r>
            <a:r>
              <a:rPr lang="ru-RU" sz="2400" b="1" dirty="0" err="1"/>
              <a:t>натуральні</a:t>
            </a:r>
            <a:r>
              <a:rPr lang="ru-RU" sz="2400" b="1" dirty="0"/>
              <a:t> числа мають </a:t>
            </a:r>
            <a:r>
              <a:rPr lang="ru-RU" sz="2400" b="1" dirty="0" err="1"/>
              <a:t>різну</a:t>
            </a:r>
            <a:r>
              <a:rPr lang="ru-RU" sz="2400" b="1" dirty="0"/>
              <a:t> кількість цифр, то </a:t>
            </a:r>
            <a:r>
              <a:rPr lang="ru-RU" sz="2400" b="1" dirty="0" err="1"/>
              <a:t>більшим</a:t>
            </a:r>
            <a:r>
              <a:rPr lang="ru-RU" sz="2400" b="1" dirty="0"/>
              <a:t> буде те число, у </a:t>
            </a:r>
            <a:r>
              <a:rPr lang="ru-RU" sz="2400" b="1" dirty="0" err="1"/>
              <a:t>якого</a:t>
            </a:r>
            <a:r>
              <a:rPr lang="ru-RU" sz="2400" b="1" dirty="0"/>
              <a:t> більше цифр. Наприклад: </a:t>
            </a:r>
            <a:r>
              <a:rPr lang="ru-RU" sz="2400" b="1" dirty="0">
                <a:solidFill>
                  <a:srgbClr val="FFFF00"/>
                </a:solidFill>
              </a:rPr>
              <a:t>18 678 &gt; </a:t>
            </a:r>
            <a:r>
              <a:rPr lang="ru-RU" sz="2400" b="1" dirty="0" smtClean="0">
                <a:solidFill>
                  <a:srgbClr val="FFFF00"/>
                </a:solidFill>
              </a:rPr>
              <a:t>1278,      </a:t>
            </a:r>
            <a:r>
              <a:rPr lang="ru-RU" sz="2400" b="1" dirty="0">
                <a:solidFill>
                  <a:srgbClr val="FFFF00"/>
                </a:solidFill>
              </a:rPr>
              <a:t>5567 &lt; 19 743, </a:t>
            </a:r>
            <a:r>
              <a:rPr lang="ru-RU" sz="2400" b="1" dirty="0" smtClean="0">
                <a:solidFill>
                  <a:srgbClr val="FFFF00"/>
                </a:solidFill>
              </a:rPr>
              <a:t>     11 </a:t>
            </a:r>
            <a:r>
              <a:rPr lang="ru-RU" sz="2400" b="1" dirty="0">
                <a:solidFill>
                  <a:srgbClr val="FFFF00"/>
                </a:solidFill>
              </a:rPr>
              <a:t>111 &gt; 888.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Ст.70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374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34927" y="4938039"/>
            <a:ext cx="1060171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Якщо два </a:t>
            </a:r>
            <a:r>
              <a:rPr lang="ru-RU" sz="2400" b="1" dirty="0" err="1"/>
              <a:t>натуральні</a:t>
            </a:r>
            <a:r>
              <a:rPr lang="ru-RU" sz="2400" b="1" dirty="0"/>
              <a:t> числа мають </a:t>
            </a:r>
            <a:r>
              <a:rPr lang="ru-RU" sz="2400" b="1" dirty="0" err="1"/>
              <a:t>однакову</a:t>
            </a:r>
            <a:r>
              <a:rPr lang="ru-RU" sz="2400" b="1" dirty="0"/>
              <a:t> кількість цифр, то </a:t>
            </a:r>
            <a:r>
              <a:rPr lang="ru-RU" sz="2400" b="1" dirty="0" err="1"/>
              <a:t>більшим</a:t>
            </a:r>
            <a:r>
              <a:rPr lang="ru-RU" sz="2400" b="1" dirty="0"/>
              <a:t> є те число, яке має </a:t>
            </a:r>
            <a:r>
              <a:rPr lang="ru-RU" sz="2400" b="1" dirty="0" smtClean="0"/>
              <a:t>більше </a:t>
            </a:r>
            <a:r>
              <a:rPr lang="ru-RU" sz="2400" b="1" dirty="0" err="1"/>
              <a:t>одиниць</a:t>
            </a:r>
            <a:r>
              <a:rPr lang="ru-RU" sz="2400" b="1" dirty="0"/>
              <a:t> у </a:t>
            </a:r>
            <a:r>
              <a:rPr lang="ru-RU" sz="2400" b="1" dirty="0" err="1"/>
              <a:t>найвищому</a:t>
            </a:r>
            <a:r>
              <a:rPr lang="ru-RU" sz="2400" b="1" dirty="0"/>
              <a:t> </a:t>
            </a:r>
            <a:r>
              <a:rPr lang="ru-RU" sz="2400" b="1" dirty="0" err="1"/>
              <a:t>розряді</a:t>
            </a:r>
            <a:r>
              <a:rPr lang="ru-RU" sz="2400" b="1" dirty="0"/>
              <a:t>. Якщо кількість </a:t>
            </a:r>
            <a:r>
              <a:rPr lang="ru-RU" sz="2400" b="1" dirty="0" err="1"/>
              <a:t>одиниць</a:t>
            </a:r>
            <a:r>
              <a:rPr lang="ru-RU" sz="2400" b="1" dirty="0"/>
              <a:t> у цьому </a:t>
            </a:r>
            <a:r>
              <a:rPr lang="ru-RU" sz="2400" b="1" dirty="0" err="1"/>
              <a:t>розряді</a:t>
            </a:r>
            <a:r>
              <a:rPr lang="ru-RU" sz="2400" b="1" dirty="0"/>
              <a:t> </a:t>
            </a:r>
            <a:r>
              <a:rPr lang="ru-RU" sz="2400" b="1" dirty="0" err="1"/>
              <a:t>однакова</a:t>
            </a:r>
            <a:r>
              <a:rPr lang="ru-RU" sz="2400" b="1" dirty="0"/>
              <a:t>, то </a:t>
            </a:r>
            <a:r>
              <a:rPr lang="ru-RU" sz="2400" b="1" dirty="0" err="1"/>
              <a:t>порівнюють</a:t>
            </a:r>
            <a:r>
              <a:rPr lang="ru-RU" sz="2400" b="1" dirty="0"/>
              <a:t> </a:t>
            </a:r>
            <a:r>
              <a:rPr lang="ru-RU" sz="2400" b="1" dirty="0" err="1"/>
              <a:t>одиниці</a:t>
            </a:r>
            <a:r>
              <a:rPr lang="ru-RU" sz="2400" b="1" dirty="0"/>
              <a:t> </a:t>
            </a:r>
            <a:r>
              <a:rPr lang="ru-RU" sz="2400" b="1" dirty="0" err="1"/>
              <a:t>нижчого</a:t>
            </a:r>
            <a:r>
              <a:rPr lang="ru-RU" sz="2400" b="1" dirty="0"/>
              <a:t> </a:t>
            </a:r>
            <a:r>
              <a:rPr lang="ru-RU" sz="2400" b="1" dirty="0" err="1"/>
              <a:t>розряду</a:t>
            </a:r>
            <a:r>
              <a:rPr lang="ru-RU" sz="2400" b="1" dirty="0"/>
              <a:t> і т. д. Наприклад: </a:t>
            </a:r>
            <a:r>
              <a:rPr lang="ru-RU" sz="2400" b="1" dirty="0">
                <a:solidFill>
                  <a:srgbClr val="FF0000"/>
                </a:solidFill>
              </a:rPr>
              <a:t>3456 &gt; 1456, 234 &gt; 204, 14 567 &gt; 14 560, 125 304 &gt; 125 300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4 клас\03 МАТЕМАТИКА\1 Листопад\2 Нумерація чисел у межах мільйона\2026-10-18_1638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7" y="3079132"/>
            <a:ext cx="6056784" cy="62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63437" y="1856267"/>
            <a:ext cx="982454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I </a:t>
            </a:r>
            <a:r>
              <a:rPr lang="ru-RU" sz="2400" b="1" dirty="0" err="1">
                <a:solidFill>
                  <a:srgbClr val="C00000"/>
                </a:solidFill>
              </a:rPr>
              <a:t>спосіб</a:t>
            </a:r>
            <a:r>
              <a:rPr lang="ru-RU" sz="2400" b="1" dirty="0">
                <a:solidFill>
                  <a:srgbClr val="C00000"/>
                </a:solidFill>
              </a:rPr>
              <a:t>. </a:t>
            </a:r>
            <a:r>
              <a:rPr lang="ru-RU" sz="2400" b="1" dirty="0" err="1"/>
              <a:t>Спосіб</a:t>
            </a:r>
            <a:r>
              <a:rPr lang="ru-RU" sz="2400" b="1" dirty="0"/>
              <a:t> порівняння чисел </a:t>
            </a:r>
            <a:r>
              <a:rPr lang="ru-RU" sz="2400" b="1" dirty="0" err="1"/>
              <a:t>визначенням</a:t>
            </a:r>
            <a:r>
              <a:rPr lang="ru-RU" sz="2400" b="1" dirty="0"/>
              <a:t> їх місця в натуральному </a:t>
            </a:r>
            <a:r>
              <a:rPr lang="ru-RU" sz="2400" b="1" dirty="0" err="1"/>
              <a:t>ряді</a:t>
            </a:r>
            <a:r>
              <a:rPr lang="ru-RU" sz="2400" b="1" dirty="0"/>
              <a:t>. Число </a:t>
            </a:r>
            <a:r>
              <a:rPr lang="ru-RU" sz="2400" b="1" dirty="0">
                <a:solidFill>
                  <a:srgbClr val="C00000"/>
                </a:solidFill>
              </a:rPr>
              <a:t>а</a:t>
            </a:r>
            <a:r>
              <a:rPr lang="ru-RU" sz="2400" b="1" dirty="0"/>
              <a:t> більше, </a:t>
            </a:r>
            <a:r>
              <a:rPr lang="ru-RU" sz="2400" b="1" dirty="0" err="1"/>
              <a:t>ніж</a:t>
            </a:r>
            <a:r>
              <a:rPr lang="ru-RU" sz="2400" b="1" dirty="0"/>
              <a:t> число </a:t>
            </a:r>
            <a:r>
              <a:rPr lang="ru-RU" sz="2400" b="1" dirty="0">
                <a:solidFill>
                  <a:srgbClr val="C00000"/>
                </a:solidFill>
              </a:rPr>
              <a:t>b</a:t>
            </a:r>
            <a:r>
              <a:rPr lang="ru-RU" sz="2400" b="1" dirty="0"/>
              <a:t>, якщо в </a:t>
            </a:r>
            <a:r>
              <a:rPr lang="ru-RU" sz="2400" b="1" dirty="0" smtClean="0"/>
              <a:t>натуральному </a:t>
            </a:r>
            <a:r>
              <a:rPr lang="ru-RU" sz="2400" b="1" dirty="0" err="1" smtClean="0"/>
              <a:t>ряді</a:t>
            </a:r>
            <a:r>
              <a:rPr lang="ru-RU" sz="2400" b="1" dirty="0" smtClean="0"/>
              <a:t> </a:t>
            </a:r>
            <a:r>
              <a:rPr lang="ru-RU" sz="2400" b="1" dirty="0"/>
              <a:t>воно стоїть </a:t>
            </a:r>
            <a:r>
              <a:rPr lang="ru-RU" sz="2400" b="1" dirty="0" err="1"/>
              <a:t>правіше</a:t>
            </a:r>
            <a:r>
              <a:rPr lang="ru-RU" sz="2400" b="1" dirty="0"/>
              <a:t>, </a:t>
            </a:r>
            <a:r>
              <a:rPr lang="ru-RU" sz="2400" b="1" dirty="0" err="1"/>
              <a:t>ніж</a:t>
            </a:r>
            <a:r>
              <a:rPr lang="ru-RU" sz="2400" b="1" dirty="0"/>
              <a:t> число b. </a:t>
            </a:r>
            <a:r>
              <a:rPr lang="ru-RU" sz="2400" b="1" dirty="0">
                <a:solidFill>
                  <a:srgbClr val="FFFF00"/>
                </a:solidFill>
              </a:rPr>
              <a:t>Наприклад: </a:t>
            </a:r>
            <a:r>
              <a:rPr lang="ru-RU" sz="2400" b="1" dirty="0" smtClean="0">
                <a:solidFill>
                  <a:srgbClr val="FFFF00"/>
                </a:solidFill>
              </a:rPr>
              <a:t>115&gt;112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366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2315430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Ст.71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375, 378, 379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15467" y="405458"/>
            <a:ext cx="1015312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Порівняйте</a:t>
            </a:r>
            <a:r>
              <a:rPr lang="ru-RU" sz="4000" b="1" dirty="0" smtClean="0"/>
              <a:t> </a:t>
            </a:r>
            <a:r>
              <a:rPr lang="ru-RU" sz="4000" b="1" dirty="0"/>
              <a:t>числа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15467" y="1171704"/>
            <a:ext cx="10153128" cy="107721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678 898 </a:t>
            </a:r>
            <a:r>
              <a:rPr lang="ru-RU" sz="3200" b="1" dirty="0" smtClean="0">
                <a:solidFill>
                  <a:srgbClr val="7030A0"/>
                </a:solidFill>
              </a:rPr>
              <a:t>__ </a:t>
            </a:r>
            <a:r>
              <a:rPr lang="ru-RU" sz="3200" b="1" dirty="0">
                <a:solidFill>
                  <a:srgbClr val="7030A0"/>
                </a:solidFill>
              </a:rPr>
              <a:t>346 </a:t>
            </a:r>
            <a:r>
              <a:rPr lang="ru-RU" sz="3200" b="1" dirty="0" smtClean="0">
                <a:solidFill>
                  <a:srgbClr val="7030A0"/>
                </a:solidFill>
              </a:rPr>
              <a:t>         4 567 __ 4 904          56 </a:t>
            </a:r>
            <a:r>
              <a:rPr lang="ru-RU" sz="3200" b="1" dirty="0">
                <a:solidFill>
                  <a:srgbClr val="7030A0"/>
                </a:solidFill>
              </a:rPr>
              <a:t>778 </a:t>
            </a:r>
            <a:r>
              <a:rPr lang="ru-RU" sz="3200" b="1" dirty="0" smtClean="0">
                <a:solidFill>
                  <a:srgbClr val="7030A0"/>
                </a:solidFill>
              </a:rPr>
              <a:t>__ </a:t>
            </a:r>
            <a:r>
              <a:rPr lang="ru-RU" sz="3200" b="1" dirty="0">
                <a:solidFill>
                  <a:srgbClr val="7030A0"/>
                </a:solidFill>
              </a:rPr>
              <a:t>56 557 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r>
              <a:rPr lang="ru-RU" sz="3200" b="1" dirty="0" smtClean="0">
                <a:solidFill>
                  <a:srgbClr val="7030A0"/>
                </a:solidFill>
              </a:rPr>
              <a:t>1 123 __ </a:t>
            </a:r>
            <a:r>
              <a:rPr lang="ru-RU" sz="3200" b="1" dirty="0">
                <a:solidFill>
                  <a:srgbClr val="7030A0"/>
                </a:solidFill>
              </a:rPr>
              <a:t>11 230 </a:t>
            </a:r>
            <a:r>
              <a:rPr lang="ru-RU" sz="3200" b="1" dirty="0" smtClean="0">
                <a:solidFill>
                  <a:srgbClr val="7030A0"/>
                </a:solidFill>
              </a:rPr>
              <a:t>      12 </a:t>
            </a:r>
            <a:r>
              <a:rPr lang="ru-RU" sz="3200" b="1" dirty="0">
                <a:solidFill>
                  <a:srgbClr val="7030A0"/>
                </a:solidFill>
              </a:rPr>
              <a:t>237 </a:t>
            </a:r>
            <a:r>
              <a:rPr lang="ru-RU" sz="3200" b="1" dirty="0" smtClean="0">
                <a:solidFill>
                  <a:srgbClr val="7030A0"/>
                </a:solidFill>
              </a:rPr>
              <a:t>__ </a:t>
            </a:r>
            <a:r>
              <a:rPr lang="ru-RU" sz="3200" b="1" dirty="0">
                <a:solidFill>
                  <a:srgbClr val="7030A0"/>
                </a:solidFill>
              </a:rPr>
              <a:t>12 045 </a:t>
            </a:r>
            <a:r>
              <a:rPr lang="ru-RU" sz="3200" b="1" dirty="0" smtClean="0">
                <a:solidFill>
                  <a:srgbClr val="7030A0"/>
                </a:solidFill>
              </a:rPr>
              <a:t>      90 </a:t>
            </a:r>
            <a:r>
              <a:rPr lang="ru-RU" sz="3200" b="1" dirty="0">
                <a:solidFill>
                  <a:srgbClr val="7030A0"/>
                </a:solidFill>
              </a:rPr>
              <a:t>008 </a:t>
            </a:r>
            <a:r>
              <a:rPr lang="ru-RU" sz="3200" b="1" dirty="0" smtClean="0">
                <a:solidFill>
                  <a:srgbClr val="7030A0"/>
                </a:solidFill>
              </a:rPr>
              <a:t>__ </a:t>
            </a:r>
            <a:r>
              <a:rPr lang="ru-RU" sz="3200" b="1" dirty="0">
                <a:solidFill>
                  <a:srgbClr val="7030A0"/>
                </a:solidFill>
              </a:rPr>
              <a:t>90 009 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71042" y="1125538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&gt;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80337" y="1594726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&gt;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004536" y="1125538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&gt;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59583" y="1648425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&lt;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515967" y="1154092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&lt;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009591" y="1617753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&lt;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15467" y="4027219"/>
            <a:ext cx="6897351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Запишіть </a:t>
            </a:r>
            <a:r>
              <a:rPr lang="ru-RU" sz="2800" b="1" dirty="0">
                <a:solidFill>
                  <a:srgbClr val="7030A0"/>
                </a:solidFill>
              </a:rPr>
              <a:t>замість </a:t>
            </a:r>
            <a:r>
              <a:rPr lang="ru-RU" sz="2800" b="1" dirty="0" err="1">
                <a:solidFill>
                  <a:srgbClr val="7030A0"/>
                </a:solidFill>
              </a:rPr>
              <a:t>зірочок</a:t>
            </a:r>
            <a:r>
              <a:rPr lang="ru-RU" sz="2800" b="1" dirty="0">
                <a:solidFill>
                  <a:srgbClr val="7030A0"/>
                </a:solidFill>
              </a:rPr>
              <a:t> такі </a:t>
            </a:r>
            <a:r>
              <a:rPr lang="ru-RU" sz="2800" b="1" dirty="0" err="1">
                <a:solidFill>
                  <a:srgbClr val="7030A0"/>
                </a:solidFill>
              </a:rPr>
              <a:t>цифри</a:t>
            </a:r>
            <a:r>
              <a:rPr lang="ru-RU" sz="2800" b="1" dirty="0">
                <a:solidFill>
                  <a:srgbClr val="7030A0"/>
                </a:solidFill>
              </a:rPr>
              <a:t>, щоб </a:t>
            </a:r>
            <a:r>
              <a:rPr lang="ru-RU" sz="2800" b="1" dirty="0" err="1" smtClean="0">
                <a:solidFill>
                  <a:srgbClr val="7030A0"/>
                </a:solidFill>
              </a:rPr>
              <a:t>нерівності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стали правильними.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44886" y="5016872"/>
            <a:ext cx="691337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3 </a:t>
            </a:r>
            <a:r>
              <a:rPr lang="ru-RU" sz="3200" b="1" dirty="0" smtClean="0"/>
              <a:t>*76 </a:t>
            </a:r>
            <a:r>
              <a:rPr lang="ru-RU" sz="3200" b="1" dirty="0"/>
              <a:t>&gt; </a:t>
            </a:r>
            <a:r>
              <a:rPr lang="ru-RU" sz="3200" b="1" dirty="0" smtClean="0"/>
              <a:t>3 576             70* </a:t>
            </a:r>
            <a:r>
              <a:rPr lang="ru-RU" sz="3200" b="1" dirty="0"/>
              <a:t>812 &lt; 707 812 </a:t>
            </a:r>
            <a:endParaRPr lang="ru-RU" sz="3200" b="1" dirty="0" smtClean="0"/>
          </a:p>
          <a:p>
            <a:r>
              <a:rPr lang="ru-RU" sz="3200" b="1" dirty="0" smtClean="0"/>
              <a:t>43 </a:t>
            </a:r>
            <a:r>
              <a:rPr lang="ru-RU" sz="3200" b="1" dirty="0"/>
              <a:t>501 &gt; 43 </a:t>
            </a:r>
            <a:r>
              <a:rPr lang="ru-RU" sz="3200" b="1" dirty="0" smtClean="0"/>
              <a:t>4*1         300 4*0 </a:t>
            </a:r>
            <a:r>
              <a:rPr lang="ru-RU" sz="3200" b="1" dirty="0"/>
              <a:t>&lt; 300 460</a:t>
            </a:r>
          </a:p>
        </p:txBody>
      </p:sp>
      <p:pic>
        <p:nvPicPr>
          <p:cNvPr id="17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211" y="3945473"/>
            <a:ext cx="2352384" cy="235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52204" y="2390208"/>
            <a:ext cx="354937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/>
              <a:t>100 </a:t>
            </a:r>
            <a:r>
              <a:rPr lang="ru-RU" sz="3200" b="1" dirty="0" smtClean="0"/>
              <a:t>__ </a:t>
            </a:r>
            <a:r>
              <a:rPr lang="ru-RU" sz="3200" b="1" dirty="0"/>
              <a:t>10 · 10 </a:t>
            </a:r>
            <a:endParaRPr lang="ru-RU" sz="3200" b="1" dirty="0" smtClean="0"/>
          </a:p>
          <a:p>
            <a:r>
              <a:rPr lang="ru-RU" sz="3200" b="1" dirty="0" smtClean="0"/>
              <a:t>1000 __ </a:t>
            </a:r>
            <a:r>
              <a:rPr lang="ru-RU" sz="3200" b="1" dirty="0"/>
              <a:t>10 000 </a:t>
            </a:r>
            <a:endParaRPr lang="ru-RU" sz="3200" b="1" dirty="0" smtClean="0"/>
          </a:p>
          <a:p>
            <a:r>
              <a:rPr lang="ru-RU" sz="3200" b="1" dirty="0" smtClean="0"/>
              <a:t>10 </a:t>
            </a:r>
            <a:r>
              <a:rPr lang="ru-RU" sz="3200" b="1" dirty="0"/>
              <a:t>000 </a:t>
            </a:r>
            <a:r>
              <a:rPr lang="ru-RU" sz="3200" b="1" dirty="0" smtClean="0"/>
              <a:t>__ </a:t>
            </a:r>
            <a:r>
              <a:rPr lang="ru-RU" sz="3200" b="1" dirty="0"/>
              <a:t>100 · 100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94954" y="2375813"/>
            <a:ext cx="456542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1 000 __ </a:t>
            </a:r>
            <a:r>
              <a:rPr lang="ru-RU" sz="3200" b="1" dirty="0"/>
              <a:t>100 + 100 </a:t>
            </a:r>
            <a:endParaRPr lang="ru-RU" sz="3200" b="1" dirty="0" smtClean="0"/>
          </a:p>
          <a:p>
            <a:r>
              <a:rPr lang="ru-RU" sz="3200" b="1" dirty="0" smtClean="0"/>
              <a:t>10 </a:t>
            </a:r>
            <a:r>
              <a:rPr lang="ru-RU" sz="3200" b="1" dirty="0"/>
              <a:t>000 </a:t>
            </a:r>
            <a:r>
              <a:rPr lang="ru-RU" sz="3200" b="1" dirty="0" smtClean="0"/>
              <a:t>__ 1 000 </a:t>
            </a:r>
            <a:r>
              <a:rPr lang="ru-RU" sz="3200" b="1" dirty="0"/>
              <a:t>+ </a:t>
            </a:r>
            <a:r>
              <a:rPr lang="ru-RU" sz="3200" b="1" dirty="0" smtClean="0"/>
              <a:t>1 000 </a:t>
            </a:r>
          </a:p>
          <a:p>
            <a:r>
              <a:rPr lang="ru-RU" sz="3200" b="1" dirty="0" smtClean="0"/>
              <a:t>100 </a:t>
            </a:r>
            <a:r>
              <a:rPr lang="ru-RU" sz="3200" b="1" dirty="0"/>
              <a:t>+ 100 + 100 </a:t>
            </a:r>
            <a:r>
              <a:rPr lang="ru-RU" sz="3200" b="1" dirty="0" smtClean="0"/>
              <a:t>__ 1 000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691905" y="2375813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=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92168" y="2308829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&gt;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948015" y="2835005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&gt;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7713" y="2835006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</a:rPr>
              <a:t>&lt;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35382" y="3337300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>
                <a:solidFill>
                  <a:srgbClr val="FF0000"/>
                </a:solidFill>
              </a:rPr>
              <a:t>=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446568" y="3313537"/>
            <a:ext cx="511694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</a:rPr>
              <a:t>&lt;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4" grpId="0"/>
      <p:bldP spid="2" grpId="0" animBg="1"/>
      <p:bldP spid="3" grpId="0" animBg="1"/>
      <p:bldP spid="6" grpId="0" animBg="1"/>
      <p:bldP spid="15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0795" y="6078182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Ст.71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№380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03399" y="210882"/>
            <a:ext cx="4680520" cy="2520280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Прочитайте, </a:t>
            </a:r>
            <a:r>
              <a:rPr lang="ru-RU" sz="2800" b="1" dirty="0">
                <a:solidFill>
                  <a:srgbClr val="7030A0"/>
                </a:solidFill>
              </a:rPr>
              <a:t>яка </a:t>
            </a:r>
            <a:r>
              <a:rPr lang="ru-RU" sz="2800" b="1" dirty="0" err="1">
                <a:solidFill>
                  <a:srgbClr val="7030A0"/>
                </a:solidFill>
              </a:rPr>
              <a:t>чисельність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населення</a:t>
            </a:r>
            <a:r>
              <a:rPr lang="ru-RU" sz="2800" b="1" dirty="0">
                <a:solidFill>
                  <a:srgbClr val="7030A0"/>
                </a:solidFill>
              </a:rPr>
              <a:t> в </a:t>
            </a:r>
            <a:r>
              <a:rPr lang="ru-RU" sz="2800" b="1" dirty="0" err="1" smtClean="0">
                <a:solidFill>
                  <a:srgbClr val="7030A0"/>
                </a:solidFill>
              </a:rPr>
              <a:t>лівобережних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районах Києва (станом на 1 </a:t>
            </a:r>
            <a:r>
              <a:rPr lang="ru-RU" sz="2800" b="1" dirty="0" err="1">
                <a:solidFill>
                  <a:srgbClr val="7030A0"/>
                </a:solidFill>
              </a:rPr>
              <a:t>липня</a:t>
            </a:r>
            <a:r>
              <a:rPr lang="ru-RU" sz="2800" b="1" dirty="0">
                <a:solidFill>
                  <a:srgbClr val="7030A0"/>
                </a:solidFill>
              </a:rPr>
              <a:t> 2020 року). У якому із цих </a:t>
            </a:r>
            <a:r>
              <a:rPr lang="ru-RU" sz="2800" b="1" dirty="0" err="1">
                <a:solidFill>
                  <a:srgbClr val="7030A0"/>
                </a:solidFill>
              </a:rPr>
              <a:t>районів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найбільше</a:t>
            </a:r>
            <a:r>
              <a:rPr lang="ru-RU" sz="2800" b="1" dirty="0">
                <a:solidFill>
                  <a:srgbClr val="7030A0"/>
                </a:solidFill>
              </a:rPr>
              <a:t> мешканців?</a:t>
            </a:r>
            <a:endParaRPr lang="uk-UA" sz="2800" b="1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89483" y="2847302"/>
            <a:ext cx="4694436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/>
              <a:t>Дарницький</a:t>
            </a:r>
            <a:r>
              <a:rPr lang="ru-RU" sz="3200" b="1" dirty="0"/>
              <a:t> район — </a:t>
            </a:r>
            <a:endParaRPr lang="ru-RU" sz="3200" b="1" dirty="0" smtClean="0"/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 341 </a:t>
            </a:r>
            <a:r>
              <a:rPr lang="ru-RU" sz="3200" b="1" dirty="0"/>
              <a:t>243 особи; </a:t>
            </a:r>
            <a:r>
              <a:rPr lang="ru-RU" sz="3200" b="1" dirty="0" err="1"/>
              <a:t>Деснянський</a:t>
            </a:r>
            <a:r>
              <a:rPr lang="ru-RU" sz="3200" b="1" dirty="0"/>
              <a:t> район — </a:t>
            </a:r>
            <a:endParaRPr lang="ru-RU" sz="3200" b="1" dirty="0" smtClean="0"/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366 </a:t>
            </a:r>
            <a:r>
              <a:rPr lang="ru-RU" sz="3200" b="1" dirty="0"/>
              <a:t>098 </a:t>
            </a:r>
            <a:r>
              <a:rPr lang="ru-RU" sz="3200" b="1" dirty="0" err="1"/>
              <a:t>осіб</a:t>
            </a:r>
            <a:r>
              <a:rPr lang="ru-RU" sz="3200" b="1" dirty="0"/>
              <a:t>; </a:t>
            </a:r>
            <a:r>
              <a:rPr lang="ru-RU" sz="3200" b="1" dirty="0" err="1"/>
              <a:t>Дніпровський</a:t>
            </a:r>
            <a:r>
              <a:rPr lang="ru-RU" sz="3200" b="1" dirty="0"/>
              <a:t> район </a:t>
            </a:r>
            <a:r>
              <a:rPr lang="ru-RU" sz="3200" b="1" dirty="0" smtClean="0"/>
              <a:t>—</a:t>
            </a:r>
          </a:p>
          <a:p>
            <a:r>
              <a:rPr lang="ru-RU" sz="3200" b="1" dirty="0"/>
              <a:t> </a:t>
            </a:r>
            <a:r>
              <a:rPr lang="ru-RU" sz="3200" b="1" dirty="0" smtClean="0"/>
              <a:t>                 </a:t>
            </a:r>
            <a:r>
              <a:rPr lang="ru-RU" sz="3200" b="1" dirty="0"/>
              <a:t>356 515 </a:t>
            </a:r>
            <a:r>
              <a:rPr lang="ru-RU" sz="3200" b="1" dirty="0" err="1"/>
              <a:t>осіб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4 клас\03 МАТЕМАТИКА\1 Листопад\2 Нумерація чисел у межах мільйона\2026-10-18_1722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951" y="210880"/>
            <a:ext cx="6504349" cy="656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1951" y="4531684"/>
            <a:ext cx="2088232" cy="228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55203" y="1125538"/>
            <a:ext cx="8333171" cy="206210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У саду росте </a:t>
            </a:r>
            <a:r>
              <a:rPr lang="ru-RU" sz="3200" b="1" dirty="0" err="1"/>
              <a:t>вишень</a:t>
            </a:r>
            <a:r>
              <a:rPr lang="ru-RU" sz="3200" b="1" dirty="0"/>
              <a:t> на 30 дерев більше, </a:t>
            </a:r>
            <a:r>
              <a:rPr lang="ru-RU" sz="3200" b="1" dirty="0" err="1"/>
              <a:t>ніж</a:t>
            </a:r>
            <a:r>
              <a:rPr lang="ru-RU" sz="3200" b="1" dirty="0"/>
              <a:t> груш, і на 50 </a:t>
            </a:r>
            <a:r>
              <a:rPr lang="ru-RU" sz="3200" b="1" dirty="0" err="1"/>
              <a:t>менше</a:t>
            </a:r>
            <a:r>
              <a:rPr lang="ru-RU" sz="3200" b="1" dirty="0"/>
              <a:t>, </a:t>
            </a:r>
            <a:r>
              <a:rPr lang="ru-RU" sz="3200" b="1" dirty="0" err="1"/>
              <a:t>ніж</a:t>
            </a:r>
            <a:r>
              <a:rPr lang="ru-RU" sz="3200" b="1" dirty="0"/>
              <a:t> </a:t>
            </a:r>
            <a:r>
              <a:rPr lang="ru-RU" sz="3200" b="1" dirty="0" err="1"/>
              <a:t>яблунь</a:t>
            </a:r>
            <a:r>
              <a:rPr lang="ru-RU" sz="3200" b="1" dirty="0"/>
              <a:t>. </a:t>
            </a:r>
            <a:endParaRPr lang="ru-RU" sz="3200" b="1" dirty="0" smtClean="0"/>
          </a:p>
          <a:p>
            <a:r>
              <a:rPr lang="ru-RU" sz="3200" b="1" dirty="0" smtClean="0"/>
              <a:t>Чого </a:t>
            </a:r>
            <a:r>
              <a:rPr lang="ru-RU" sz="3200" b="1" dirty="0"/>
              <a:t>більше росте в саду — </a:t>
            </a:r>
            <a:r>
              <a:rPr lang="ru-RU" sz="3200" b="1" dirty="0" err="1"/>
              <a:t>яблунь</a:t>
            </a:r>
            <a:r>
              <a:rPr lang="ru-RU" sz="3200" b="1" dirty="0"/>
              <a:t> чи груш? На </a:t>
            </a:r>
            <a:r>
              <a:rPr lang="ru-RU" sz="3200" b="1" dirty="0" err="1"/>
              <a:t>скільки</a:t>
            </a:r>
            <a:r>
              <a:rPr lang="ru-RU" sz="3200" b="1" dirty="0"/>
              <a:t> </a:t>
            </a:r>
            <a:r>
              <a:rPr lang="ru-RU" sz="3200" b="1" dirty="0" smtClean="0"/>
              <a:t>дерев </a:t>
            </a:r>
            <a:r>
              <a:rPr lang="ru-RU" sz="3200" b="1" dirty="0"/>
              <a:t>більше?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2222" y="3255693"/>
            <a:ext cx="6720585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Поясни </a:t>
            </a:r>
            <a:r>
              <a:rPr lang="ru-RU" sz="2400" b="1" dirty="0" err="1">
                <a:solidFill>
                  <a:srgbClr val="7030A0"/>
                </a:solidFill>
              </a:rPr>
              <a:t>малюнок</a:t>
            </a:r>
            <a:r>
              <a:rPr lang="ru-RU" sz="2400" b="1" dirty="0">
                <a:solidFill>
                  <a:srgbClr val="7030A0"/>
                </a:solidFill>
              </a:rPr>
              <a:t> і </a:t>
            </a:r>
            <a:r>
              <a:rPr lang="ru-RU" sz="2400" b="1" dirty="0" err="1">
                <a:solidFill>
                  <a:srgbClr val="7030A0"/>
                </a:solidFill>
              </a:rPr>
              <a:t>розв’яжи</a:t>
            </a:r>
            <a:r>
              <a:rPr lang="ru-RU" sz="2400" b="1" dirty="0">
                <a:solidFill>
                  <a:srgbClr val="7030A0"/>
                </a:solidFill>
              </a:rPr>
              <a:t> задачу</a:t>
            </a:r>
            <a:endParaRPr lang="ru-RU" sz="2400" b="1" dirty="0">
              <a:solidFill>
                <a:srgbClr val="7030A0"/>
              </a:solidFill>
            </a:endParaRPr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7387" y="1126787"/>
            <a:ext cx="1999220" cy="21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6" y="333450"/>
            <a:ext cx="10412491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63540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Ст.72 </a:t>
            </a:r>
            <a:endParaRPr lang="uk-UA" sz="2400" b="1" dirty="0" smtClean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uk-UA" sz="2400" b="1" dirty="0" smtClean="0">
                <a:solidFill>
                  <a:schemeClr val="bg1"/>
                </a:solidFill>
              </a:rPr>
              <a:t>382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566977" y="3878250"/>
            <a:ext cx="303514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50 + 30 = </a:t>
            </a:r>
            <a:endParaRPr lang="ru-RU" sz="3200" b="1" dirty="0"/>
          </a:p>
        </p:txBody>
      </p:sp>
      <p:pic>
        <p:nvPicPr>
          <p:cNvPr id="3074" name="Picture 2" descr="D:\4 клас\03 МАТЕМАТИКА\1 Листопад\2 Нумерація чисел у межах мільйона\2026-10-18_1727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32" y="3884891"/>
            <a:ext cx="67341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9244498" y="3899470"/>
            <a:ext cx="143565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 (д.)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9913" y="5996144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Ст.72</a:t>
            </a:r>
            <a:endParaRPr lang="uk-UA" sz="2800" b="1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930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51671" y="4077866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4098" name="Picture 2" descr="D:\4 клас\03 МАТЕМАТИКА\1 Листопад\2 Нумерація чисел у межах мільйона\2026-10-18_173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23" y="1153318"/>
            <a:ext cx="8948953" cy="256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91302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2082111"/>
            <a:ext cx="2319872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3" y="2070328"/>
            <a:ext cx="2016325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69" y="2070327"/>
            <a:ext cx="2201129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67" y="2048388"/>
            <a:ext cx="2033670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79463" y="4625314"/>
            <a:ext cx="230425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85959" y="4633904"/>
            <a:ext cx="191803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Можу</a:t>
            </a:r>
            <a:r>
              <a:rPr lang="ru-RU" sz="2800" b="1" dirty="0" smtClean="0">
                <a:solidFill>
                  <a:schemeClr val="bg1"/>
                </a:solidFill>
              </a:rPr>
              <a:t> краще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08055" y="4668475"/>
            <a:ext cx="2247579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втому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Урок </a:t>
            </a:r>
            <a:r>
              <a:rPr lang="ru-RU" sz="2800" b="1" dirty="0" err="1">
                <a:solidFill>
                  <a:schemeClr val="bg1"/>
                </a:solidFill>
              </a:rPr>
              <a:t>пройшов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03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16173</TotalTime>
  <Words>658</Words>
  <Application>Microsoft Office PowerPoint</Application>
  <PresentationFormat>Произвольный</PresentationFormat>
  <Paragraphs>125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1263</cp:revision>
  <dcterms:created xsi:type="dcterms:W3CDTF">2025-08-27T14:01:18Z</dcterms:created>
  <dcterms:modified xsi:type="dcterms:W3CDTF">2026-10-18T16:41:05Z</dcterms:modified>
</cp:coreProperties>
</file>