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8"/>
  </p:notesMasterIdLst>
  <p:sldIdLst>
    <p:sldId id="257" r:id="rId2"/>
    <p:sldId id="357" r:id="rId3"/>
    <p:sldId id="345" r:id="rId4"/>
    <p:sldId id="285" r:id="rId5"/>
    <p:sldId id="335" r:id="rId6"/>
    <p:sldId id="284" r:id="rId7"/>
    <p:sldId id="378" r:id="rId8"/>
    <p:sldId id="379" r:id="rId9"/>
    <p:sldId id="380" r:id="rId10"/>
    <p:sldId id="381" r:id="rId11"/>
    <p:sldId id="382" r:id="rId12"/>
    <p:sldId id="383" r:id="rId13"/>
    <p:sldId id="384" r:id="rId14"/>
    <p:sldId id="385" r:id="rId15"/>
    <p:sldId id="295" r:id="rId16"/>
    <p:sldId id="386" r:id="rId17"/>
  </p:sldIdLst>
  <p:sldSz cx="12184063" cy="6859588"/>
  <p:notesSz cx="6858000" cy="9144000"/>
  <p:defaultTextStyle>
    <a:defPPr>
      <a:defRPr lang="ru-RU"/>
    </a:defPPr>
    <a:lvl1pPr marL="0" algn="l" defTabSz="1042873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437" algn="l" defTabSz="1042873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2873" algn="l" defTabSz="1042873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4310" algn="l" defTabSz="1042873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5746" algn="l" defTabSz="1042873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7183" algn="l" defTabSz="1042873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8620" algn="l" defTabSz="1042873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50056" algn="l" defTabSz="1042873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1493" algn="l" defTabSz="1042873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35B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66282" autoAdjust="0"/>
  </p:normalViewPr>
  <p:slideViewPr>
    <p:cSldViewPr>
      <p:cViewPr>
        <p:scale>
          <a:sx n="90" d="100"/>
          <a:sy n="90" d="100"/>
        </p:scale>
        <p:origin x="-462" y="-54"/>
      </p:cViewPr>
      <p:guideLst>
        <p:guide orient="horz" pos="2161"/>
        <p:guide pos="383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A83D0F-16AD-4207-BA1B-9AA45B8CA75D}" type="datetimeFigureOut">
              <a:rPr lang="ru-RU" smtClean="0"/>
              <a:t>13.10.2026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4175" y="685800"/>
            <a:ext cx="60896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F4673B-B7F4-4A21-9006-118821B4FA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49487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4287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21437" algn="l" defTabSz="104287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42873" algn="l" defTabSz="104287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564310" algn="l" defTabSz="104287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085746" algn="l" defTabSz="104287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607183" algn="l" defTabSz="104287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128620" algn="l" defTabSz="104287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650056" algn="l" defTabSz="104287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171493" algn="l" defTabSz="104287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3805" y="2130920"/>
            <a:ext cx="10356454" cy="147036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7610" y="3887100"/>
            <a:ext cx="8528844" cy="175300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439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7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1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5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19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38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078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18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13.10.2026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8113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13.10.2026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9683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2457" y="4407921"/>
            <a:ext cx="10356454" cy="1362390"/>
          </a:xfrm>
        </p:spPr>
        <p:txBody>
          <a:bodyPr anchor="t"/>
          <a:lstStyle>
            <a:lvl1pPr algn="l">
              <a:defRPr sz="48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2457" y="2907388"/>
            <a:ext cx="10356454" cy="1500534"/>
          </a:xfrm>
        </p:spPr>
        <p:txBody>
          <a:bodyPr anchor="b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54398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8796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63194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4pPr>
            <a:lvl5pPr marL="217592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5pPr>
            <a:lvl6pPr marL="271990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6pPr>
            <a:lvl7pPr marL="326388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7pPr>
            <a:lvl8pPr marL="380786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8pPr>
            <a:lvl9pPr marL="4351838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13.10.2026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2970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12272" y="1600571"/>
            <a:ext cx="7202559" cy="4528598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217900" y="1600571"/>
            <a:ext cx="7204673" cy="4528598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13.10.2026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5164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203" y="274701"/>
            <a:ext cx="10965657" cy="1143265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203" y="1535469"/>
            <a:ext cx="5383410" cy="639910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3980" indent="0">
              <a:buNone/>
              <a:defRPr sz="2400" b="1"/>
            </a:lvl2pPr>
            <a:lvl3pPr marL="1087960" indent="0">
              <a:buNone/>
              <a:defRPr sz="2100" b="1"/>
            </a:lvl3pPr>
            <a:lvl4pPr marL="1631940" indent="0">
              <a:buNone/>
              <a:defRPr sz="1900" b="1"/>
            </a:lvl4pPr>
            <a:lvl5pPr marL="2175920" indent="0">
              <a:buNone/>
              <a:defRPr sz="1900" b="1"/>
            </a:lvl5pPr>
            <a:lvl6pPr marL="2719900" indent="0">
              <a:buNone/>
              <a:defRPr sz="1900" b="1"/>
            </a:lvl6pPr>
            <a:lvl7pPr marL="3263880" indent="0">
              <a:buNone/>
              <a:defRPr sz="1900" b="1"/>
            </a:lvl7pPr>
            <a:lvl8pPr marL="3807860" indent="0">
              <a:buNone/>
              <a:defRPr sz="1900" b="1"/>
            </a:lvl8pPr>
            <a:lvl9pPr marL="4351838" indent="0">
              <a:buNone/>
              <a:defRPr sz="1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203" y="2175380"/>
            <a:ext cx="5383410" cy="3952203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89337" y="1535469"/>
            <a:ext cx="5385525" cy="639910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3980" indent="0">
              <a:buNone/>
              <a:defRPr sz="2400" b="1"/>
            </a:lvl2pPr>
            <a:lvl3pPr marL="1087960" indent="0">
              <a:buNone/>
              <a:defRPr sz="2100" b="1"/>
            </a:lvl3pPr>
            <a:lvl4pPr marL="1631940" indent="0">
              <a:buNone/>
              <a:defRPr sz="1900" b="1"/>
            </a:lvl4pPr>
            <a:lvl5pPr marL="2175920" indent="0">
              <a:buNone/>
              <a:defRPr sz="1900" b="1"/>
            </a:lvl5pPr>
            <a:lvl6pPr marL="2719900" indent="0">
              <a:buNone/>
              <a:defRPr sz="1900" b="1"/>
            </a:lvl6pPr>
            <a:lvl7pPr marL="3263880" indent="0">
              <a:buNone/>
              <a:defRPr sz="1900" b="1"/>
            </a:lvl7pPr>
            <a:lvl8pPr marL="3807860" indent="0">
              <a:buNone/>
              <a:defRPr sz="1900" b="1"/>
            </a:lvl8pPr>
            <a:lvl9pPr marL="4351838" indent="0">
              <a:buNone/>
              <a:defRPr sz="1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89337" y="2175380"/>
            <a:ext cx="5385525" cy="3952203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13.10.2026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2979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13.10.2026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9945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13.10.2026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7558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205" y="273113"/>
            <a:ext cx="4008473" cy="116231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3630" y="273115"/>
            <a:ext cx="6811230" cy="5854468"/>
          </a:xfrm>
        </p:spPr>
        <p:txBody>
          <a:bodyPr/>
          <a:lstStyle>
            <a:lvl1pPr>
              <a:defRPr sz="3800"/>
            </a:lvl1pPr>
            <a:lvl2pPr>
              <a:defRPr sz="3300"/>
            </a:lvl2pPr>
            <a:lvl3pPr>
              <a:defRPr sz="29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205" y="1435434"/>
            <a:ext cx="4008473" cy="4692149"/>
          </a:xfrm>
        </p:spPr>
        <p:txBody>
          <a:bodyPr/>
          <a:lstStyle>
            <a:lvl1pPr marL="0" indent="0">
              <a:buNone/>
              <a:defRPr sz="1700"/>
            </a:lvl1pPr>
            <a:lvl2pPr marL="543980" indent="0">
              <a:buNone/>
              <a:defRPr sz="1400"/>
            </a:lvl2pPr>
            <a:lvl3pPr marL="1087960" indent="0">
              <a:buNone/>
              <a:defRPr sz="1200"/>
            </a:lvl3pPr>
            <a:lvl4pPr marL="1631940" indent="0">
              <a:buNone/>
              <a:defRPr sz="1100"/>
            </a:lvl4pPr>
            <a:lvl5pPr marL="2175920" indent="0">
              <a:buNone/>
              <a:defRPr sz="1100"/>
            </a:lvl5pPr>
            <a:lvl6pPr marL="2719900" indent="0">
              <a:buNone/>
              <a:defRPr sz="1100"/>
            </a:lvl6pPr>
            <a:lvl7pPr marL="3263880" indent="0">
              <a:buNone/>
              <a:defRPr sz="1100"/>
            </a:lvl7pPr>
            <a:lvl8pPr marL="3807860" indent="0">
              <a:buNone/>
              <a:defRPr sz="1100"/>
            </a:lvl8pPr>
            <a:lvl9pPr marL="4351838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13.10.2026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9642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8162" y="4801713"/>
            <a:ext cx="7310438" cy="56686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8162" y="612918"/>
            <a:ext cx="7310438" cy="4115753"/>
          </a:xfrm>
        </p:spPr>
        <p:txBody>
          <a:bodyPr/>
          <a:lstStyle>
            <a:lvl1pPr marL="0" indent="0">
              <a:buNone/>
              <a:defRPr sz="3800"/>
            </a:lvl1pPr>
            <a:lvl2pPr marL="543980" indent="0">
              <a:buNone/>
              <a:defRPr sz="3300"/>
            </a:lvl2pPr>
            <a:lvl3pPr marL="1087960" indent="0">
              <a:buNone/>
              <a:defRPr sz="2900"/>
            </a:lvl3pPr>
            <a:lvl4pPr marL="1631940" indent="0">
              <a:buNone/>
              <a:defRPr sz="2400"/>
            </a:lvl4pPr>
            <a:lvl5pPr marL="2175920" indent="0">
              <a:buNone/>
              <a:defRPr sz="2400"/>
            </a:lvl5pPr>
            <a:lvl6pPr marL="2719900" indent="0">
              <a:buNone/>
              <a:defRPr sz="2400"/>
            </a:lvl6pPr>
            <a:lvl7pPr marL="3263880" indent="0">
              <a:buNone/>
              <a:defRPr sz="2400"/>
            </a:lvl7pPr>
            <a:lvl8pPr marL="3807860" indent="0">
              <a:buNone/>
              <a:defRPr sz="2400"/>
            </a:lvl8pPr>
            <a:lvl9pPr marL="4351838" indent="0">
              <a:buNone/>
              <a:defRPr sz="24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8162" y="5368581"/>
            <a:ext cx="7310438" cy="805048"/>
          </a:xfrm>
        </p:spPr>
        <p:txBody>
          <a:bodyPr/>
          <a:lstStyle>
            <a:lvl1pPr marL="0" indent="0">
              <a:buNone/>
              <a:defRPr sz="1700"/>
            </a:lvl1pPr>
            <a:lvl2pPr marL="543980" indent="0">
              <a:buNone/>
              <a:defRPr sz="1400"/>
            </a:lvl2pPr>
            <a:lvl3pPr marL="1087960" indent="0">
              <a:buNone/>
              <a:defRPr sz="1200"/>
            </a:lvl3pPr>
            <a:lvl4pPr marL="1631940" indent="0">
              <a:buNone/>
              <a:defRPr sz="1100"/>
            </a:lvl4pPr>
            <a:lvl5pPr marL="2175920" indent="0">
              <a:buNone/>
              <a:defRPr sz="1100"/>
            </a:lvl5pPr>
            <a:lvl6pPr marL="2719900" indent="0">
              <a:buNone/>
              <a:defRPr sz="1100"/>
            </a:lvl6pPr>
            <a:lvl7pPr marL="3263880" indent="0">
              <a:buNone/>
              <a:defRPr sz="1100"/>
            </a:lvl7pPr>
            <a:lvl8pPr marL="3807860" indent="0">
              <a:buNone/>
              <a:defRPr sz="1100"/>
            </a:lvl8pPr>
            <a:lvl9pPr marL="4351838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13.10.2026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5018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13.10.2026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1554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1771583" y="274703"/>
            <a:ext cx="3650988" cy="585446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12271" y="274703"/>
            <a:ext cx="10756244" cy="585446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13.10.2026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2293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203" y="274701"/>
            <a:ext cx="10965657" cy="1143265"/>
          </a:xfrm>
          <a:prstGeom prst="rect">
            <a:avLst/>
          </a:prstGeom>
        </p:spPr>
        <p:txBody>
          <a:bodyPr vert="horz" lIns="108797" tIns="54398" rIns="108797" bIns="54398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203" y="1600572"/>
            <a:ext cx="10965657" cy="4527011"/>
          </a:xfrm>
          <a:prstGeom prst="rect">
            <a:avLst/>
          </a:prstGeom>
        </p:spPr>
        <p:txBody>
          <a:bodyPr vert="horz" lIns="108797" tIns="54398" rIns="108797" bIns="54398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203" y="6357822"/>
            <a:ext cx="2842948" cy="365210"/>
          </a:xfrm>
          <a:prstGeom prst="rect">
            <a:avLst/>
          </a:prstGeom>
        </p:spPr>
        <p:txBody>
          <a:bodyPr vert="horz" lIns="108797" tIns="54398" rIns="108797" bIns="54398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66B65A-C128-4DF6-9DC2-5A7C37140CA0}" type="datetimeFigureOut">
              <a:rPr lang="ru-RU" smtClean="0"/>
              <a:t>13.10.2026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2888" y="6357822"/>
            <a:ext cx="3858287" cy="365210"/>
          </a:xfrm>
          <a:prstGeom prst="rect">
            <a:avLst/>
          </a:prstGeom>
        </p:spPr>
        <p:txBody>
          <a:bodyPr vert="horz" lIns="108797" tIns="54398" rIns="108797" bIns="54398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1912" y="6357822"/>
            <a:ext cx="2842948" cy="365210"/>
          </a:xfrm>
          <a:prstGeom prst="rect">
            <a:avLst/>
          </a:prstGeom>
        </p:spPr>
        <p:txBody>
          <a:bodyPr vert="horz" lIns="108797" tIns="54398" rIns="108797" bIns="54398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9424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xStyles>
    <p:titleStyle>
      <a:lvl1pPr algn="ctr" defTabSz="1087960" rtl="0" eaLnBrk="1" latinLnBrk="0" hangingPunct="1">
        <a:spcBef>
          <a:spcPct val="0"/>
        </a:spcBef>
        <a:buNone/>
        <a:defRPr sz="5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07984" indent="-407984" algn="l" defTabSz="1087960" rtl="0" eaLnBrk="1" latinLnBrk="0" hangingPunct="1">
        <a:spcBef>
          <a:spcPct val="20000"/>
        </a:spcBef>
        <a:buFont typeface="Arial" panose="020B0604020202020204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1pPr>
      <a:lvl2pPr marL="883968" indent="-339988" algn="l" defTabSz="1087960" rtl="0" eaLnBrk="1" latinLnBrk="0" hangingPunct="1">
        <a:spcBef>
          <a:spcPct val="20000"/>
        </a:spcBef>
        <a:buFont typeface="Arial" panose="020B0604020202020204" pitchFamily="34" charset="0"/>
        <a:buChar char="–"/>
        <a:defRPr sz="3300" kern="1200">
          <a:solidFill>
            <a:schemeClr val="tx1"/>
          </a:solidFill>
          <a:latin typeface="+mn-lt"/>
          <a:ea typeface="+mn-ea"/>
          <a:cs typeface="+mn-cs"/>
        </a:defRPr>
      </a:lvl2pPr>
      <a:lvl3pPr marL="1359950" indent="-271990" algn="l" defTabSz="1087960" rtl="0" eaLnBrk="1" latinLnBrk="0" hangingPunct="1">
        <a:spcBef>
          <a:spcPct val="20000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1903930" indent="-271990" algn="l" defTabSz="1087960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47910" indent="-271990" algn="l" defTabSz="1087960" rtl="0" eaLnBrk="1" latinLnBrk="0" hangingPunct="1">
        <a:spcBef>
          <a:spcPct val="20000"/>
        </a:spcBef>
        <a:buFont typeface="Arial" panose="020B0604020202020204" pitchFamily="34" charset="0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991890" indent="-271990" algn="l" defTabSz="108796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535870" indent="-271990" algn="l" defTabSz="108796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079850" indent="-271990" algn="l" defTabSz="108796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23828" indent="-271990" algn="l" defTabSz="108796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08796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43980" algn="l" defTabSz="108796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87960" algn="l" defTabSz="108796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31940" algn="l" defTabSz="108796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75920" algn="l" defTabSz="108796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719900" algn="l" defTabSz="108796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263880" algn="l" defTabSz="108796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807860" algn="l" defTabSz="108796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351838" algn="l" defTabSz="108796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0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 txBox="1">
            <a:spLocks/>
          </p:cNvSpPr>
          <p:nvPr/>
        </p:nvSpPr>
        <p:spPr>
          <a:xfrm>
            <a:off x="1339503" y="3886413"/>
            <a:ext cx="9361040" cy="1791783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>
            <a:lvl1pPr algn="ctr" defTabSz="1087960" rtl="0" eaLnBrk="1" latinLnBrk="0" hangingPunct="1">
              <a:spcBef>
                <a:spcPct val="0"/>
              </a:spcBef>
              <a:buNone/>
              <a:defRPr sz="5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4400" b="1" dirty="0" smtClean="0">
                <a:solidFill>
                  <a:schemeClr val="accent3">
                    <a:lumMod val="50000"/>
                  </a:schemeClr>
                </a:solidFill>
              </a:rPr>
              <a:t>ЗАКРІПЛЕННЯ </a:t>
            </a:r>
            <a:r>
              <a:rPr lang="ru-RU" sz="4400" b="1" dirty="0">
                <a:solidFill>
                  <a:schemeClr val="accent3">
                    <a:lumMod val="50000"/>
                  </a:schemeClr>
                </a:solidFill>
              </a:rPr>
              <a:t>ЗНАНЬ ПРО БУДОВУ СЛОВА</a:t>
            </a:r>
          </a:p>
        </p:txBody>
      </p:sp>
      <p:sp>
        <p:nvSpPr>
          <p:cNvPr id="8" name="Подзаголовок 2"/>
          <p:cNvSpPr txBox="1">
            <a:spLocks/>
          </p:cNvSpPr>
          <p:nvPr/>
        </p:nvSpPr>
        <p:spPr>
          <a:xfrm>
            <a:off x="6884119" y="881798"/>
            <a:ext cx="3528392" cy="1836204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>
            <a:lvl1pPr marL="407984" indent="-407984" algn="l" defTabSz="10879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883968" indent="-339988" algn="l" defTabSz="10879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359950" indent="-271990" algn="l" defTabSz="10879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903930" indent="-271990" algn="l" defTabSz="10879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447910" indent="-271990" algn="l" defTabSz="10879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991890" indent="-271990" algn="l" defTabSz="10879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3535870" indent="-271990" algn="l" defTabSz="10879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4079850" indent="-271990" algn="l" defTabSz="10879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4623828" indent="-271990" algn="l" defTabSz="10879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3200" b="1" dirty="0">
                <a:solidFill>
                  <a:schemeClr val="accent3">
                    <a:lumMod val="50000"/>
                  </a:schemeClr>
                </a:solidFill>
              </a:rPr>
              <a:t>4 клас</a:t>
            </a:r>
            <a:endParaRPr lang="ru-RU" sz="3200" dirty="0">
              <a:solidFill>
                <a:schemeClr val="accent3">
                  <a:lumMod val="50000"/>
                </a:schemeClr>
              </a:solidFill>
            </a:endParaRPr>
          </a:p>
          <a:p>
            <a:pPr marL="0" indent="0" algn="ctr">
              <a:buNone/>
            </a:pPr>
            <a:r>
              <a:rPr lang="uk-UA" sz="3200" b="1" dirty="0" smtClean="0">
                <a:solidFill>
                  <a:schemeClr val="accent3">
                    <a:lumMod val="50000"/>
                  </a:schemeClr>
                </a:solidFill>
              </a:rPr>
              <a:t>Пригадую будову слова </a:t>
            </a:r>
          </a:p>
        </p:txBody>
      </p:sp>
      <p:pic>
        <p:nvPicPr>
          <p:cNvPr id="9" name="Picture 2" descr="D:\4 клас\УКР. МОВА\Пономарьова\фото завдань\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527" y="892431"/>
            <a:ext cx="3384376" cy="1969091"/>
          </a:xfrm>
          <a:prstGeom prst="roundRect">
            <a:avLst/>
          </a:prstGeom>
          <a:noFill/>
          <a:ln w="19050">
            <a:solidFill>
              <a:schemeClr val="accent3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7480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 txBox="1">
            <a:spLocks/>
          </p:cNvSpPr>
          <p:nvPr/>
        </p:nvSpPr>
        <p:spPr>
          <a:xfrm>
            <a:off x="874769" y="607188"/>
            <a:ext cx="10297144" cy="720247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8814" tIns="54407" rIns="108814" bIns="54407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4000" b="1" dirty="0">
                <a:solidFill>
                  <a:schemeClr val="bg1"/>
                </a:solidFill>
              </a:rPr>
              <a:t>Налаштування на урок</a:t>
            </a:r>
            <a:endParaRPr lang="ru-RU" b="1" dirty="0">
              <a:solidFill>
                <a:schemeClr val="bg1"/>
              </a:solidFill>
            </a:endParaRPr>
          </a:p>
        </p:txBody>
      </p:sp>
      <p:pic>
        <p:nvPicPr>
          <p:cNvPr id="2050" name="Picture 2" descr="D:\Картинки до тестів\Казки\1578214124_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6046" y="2125295"/>
            <a:ext cx="2576187" cy="2703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D:\Картинки до тестів\Казки\877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0145" y="2125295"/>
            <a:ext cx="1853578" cy="2703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Мультяшный гном фотографии — Скачать бесплатные высококачественные  изображения | Magnific (ранее Freepik)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423" y="2133650"/>
            <a:ext cx="2696482" cy="2696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Перегляньте 690 ідей на дошці «гноми» та на тему «фінтастичні створіння» | чарівне мистецтво, творчість фентезі, noel тощо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0383" y="2125295"/>
            <a:ext cx="2247900" cy="2695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Прямоугольник 14"/>
          <p:cNvSpPr/>
          <p:nvPr/>
        </p:nvSpPr>
        <p:spPr>
          <a:xfrm>
            <a:off x="9259116" y="4820871"/>
            <a:ext cx="1945483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Буде нудно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6399617" y="4855156"/>
            <a:ext cx="2249043" cy="95388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 err="1" smtClean="0">
                <a:solidFill>
                  <a:schemeClr val="bg1"/>
                </a:solidFill>
              </a:rPr>
              <a:t>Відчую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</a:rPr>
              <a:t>задоволення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619423" y="4830132"/>
            <a:ext cx="2733719" cy="523220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Буде </a:t>
            </a:r>
            <a:r>
              <a:rPr lang="ru-RU" sz="2800" b="1" dirty="0" err="1" smtClean="0">
                <a:solidFill>
                  <a:schemeClr val="bg1"/>
                </a:solidFill>
              </a:rPr>
              <a:t>цікаво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3753591" y="4861174"/>
            <a:ext cx="2302436" cy="523099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Буде важко</a:t>
            </a:r>
            <a:endParaRPr lang="ru-RU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1395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98675" y="332733"/>
            <a:ext cx="9786713" cy="720797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uk-UA" sz="4000" b="1" dirty="0" smtClean="0">
                <a:solidFill>
                  <a:schemeClr val="bg1"/>
                </a:solidFill>
              </a:rPr>
              <a:t>Перевірка домашнього завдання</a:t>
            </a:r>
            <a:endParaRPr lang="ru-RU" sz="4000" b="1" dirty="0">
              <a:solidFill>
                <a:schemeClr val="bg1"/>
              </a:solidFill>
            </a:endParaRPr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-1460" y="6310114"/>
            <a:ext cx="1412971" cy="50484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uk-UA" sz="2400" b="1" dirty="0" err="1">
                <a:solidFill>
                  <a:schemeClr val="bg1"/>
                </a:solidFill>
              </a:rPr>
              <a:t>Стор</a:t>
            </a:r>
            <a:r>
              <a:rPr lang="uk-UA" sz="2400" b="1" dirty="0">
                <a:solidFill>
                  <a:schemeClr val="bg1"/>
                </a:solidFill>
              </a:rPr>
              <a:t>. </a:t>
            </a:r>
            <a:r>
              <a:rPr lang="uk-UA" sz="2400" b="1" dirty="0" smtClean="0">
                <a:solidFill>
                  <a:schemeClr val="bg1"/>
                </a:solidFill>
              </a:rPr>
              <a:t>32</a:t>
            </a:r>
            <a:endParaRPr lang="uk-UA" sz="2400" b="1" dirty="0">
              <a:solidFill>
                <a:schemeClr val="bg1"/>
              </a:solidFill>
            </a:endParaRPr>
          </a:p>
        </p:txBody>
      </p:sp>
      <p:pic>
        <p:nvPicPr>
          <p:cNvPr id="7" name="Picture 2" descr="D:\4 клас\01 УКР. МОВА\1 ПОНОМАРЬОВА\03 Будова слова\Презентації\2026-10-05_14372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713" y="1341562"/>
            <a:ext cx="9746008" cy="1871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D:\4 клас\01 УКР. МОВА\1 ПОНОМАРЬОВА\03 Будова слова\Презентації\2026-10-05_14380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471" y="3788868"/>
            <a:ext cx="9710694" cy="1224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7881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Picture 2" descr="D:\3 клас\01 УКР МОВА\1 Пономарьова\06 Дієслово\№087-Добираю дієслова - антоніми і синоніми\Аркуш в лінію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26894"/>
          <a:stretch/>
        </p:blipFill>
        <p:spPr bwMode="auto">
          <a:xfrm>
            <a:off x="163032" y="1112574"/>
            <a:ext cx="11752889" cy="5360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979562" y="447463"/>
            <a:ext cx="10051366" cy="623214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108814" tIns="54407" rIns="108814" bIns="54407" rtlCol="0" anchor="ctr"/>
          <a:lstStyle/>
          <a:p>
            <a:pPr algn="ctr"/>
            <a:r>
              <a:rPr lang="uk-UA" sz="4800" b="1" dirty="0">
                <a:solidFill>
                  <a:schemeClr val="bg1"/>
                </a:solidFill>
              </a:rPr>
              <a:t>Хвилинка каліграфії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88" t="46929" r="16582" b="34960"/>
          <a:stretch/>
        </p:blipFill>
        <p:spPr>
          <a:xfrm>
            <a:off x="3348000" y="1728000"/>
            <a:ext cx="4714672" cy="97200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F53CA702-EB0F-4C53-BD43-38D01341E94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7" t="43000" r="76482" b="43158"/>
          <a:stretch/>
        </p:blipFill>
        <p:spPr>
          <a:xfrm>
            <a:off x="4017344" y="-721742"/>
            <a:ext cx="578026" cy="72176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A0D61C55-25D5-44F0-90E4-713DCD9243A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6" t="43000" r="66693" b="43158"/>
          <a:stretch/>
        </p:blipFill>
        <p:spPr>
          <a:xfrm>
            <a:off x="4580917" y="-726347"/>
            <a:ext cx="578026" cy="72176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7AA62F5F-8E9F-4758-87A7-86AD87DB951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13" t="43000" r="58246" b="43158"/>
          <a:stretch/>
        </p:blipFill>
        <p:spPr>
          <a:xfrm>
            <a:off x="5147507" y="-745347"/>
            <a:ext cx="578026" cy="72176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3192FEA7-0B23-4FFB-8A71-047DC8F9350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65" t="43000" r="48694" b="43158"/>
          <a:stretch/>
        </p:blipFill>
        <p:spPr>
          <a:xfrm>
            <a:off x="5660474" y="-712868"/>
            <a:ext cx="578026" cy="72176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C032AF8F-DE61-4584-B773-C251183078D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91" t="43000" r="40168" b="43158"/>
          <a:stretch/>
        </p:blipFill>
        <p:spPr>
          <a:xfrm>
            <a:off x="6175297" y="-684537"/>
            <a:ext cx="578026" cy="721760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="" xmlns:a16="http://schemas.microsoft.com/office/drawing/2014/main" id="{7789B4E2-D455-4B48-982A-12838205C96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83" t="43000" r="21976" b="43158"/>
          <a:stretch/>
        </p:blipFill>
        <p:spPr>
          <a:xfrm>
            <a:off x="7402803" y="-705329"/>
            <a:ext cx="578026" cy="721760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="" xmlns:a16="http://schemas.microsoft.com/office/drawing/2014/main" id="{1A309B92-E806-4B19-BD8C-2FC1C585B53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21" t="43525" r="31307" b="43439"/>
          <a:stretch/>
        </p:blipFill>
        <p:spPr>
          <a:xfrm>
            <a:off x="6823164" y="-684309"/>
            <a:ext cx="534586" cy="679722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="" xmlns:a16="http://schemas.microsoft.com/office/drawing/2014/main" id="{14E5C802-CA0B-419B-9806-0981AA33D57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06" t="43000" r="13053" b="43158"/>
          <a:stretch/>
        </p:blipFill>
        <p:spPr>
          <a:xfrm>
            <a:off x="8000022" y="-726347"/>
            <a:ext cx="578026" cy="72176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="" xmlns:a16="http://schemas.microsoft.com/office/drawing/2014/main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8482360" y="-745347"/>
            <a:ext cx="578026" cy="72176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="" xmlns:a16="http://schemas.microsoft.com/office/drawing/2014/main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3521352" y="-721760"/>
            <a:ext cx="578026" cy="721760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81" t="31292" r="43786" b="57627"/>
          <a:stretch/>
        </p:blipFill>
        <p:spPr>
          <a:xfrm>
            <a:off x="5333008" y="1070677"/>
            <a:ext cx="2024742" cy="720000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11" t="7258" r="4332" b="9742"/>
          <a:stretch/>
        </p:blipFill>
        <p:spPr>
          <a:xfrm>
            <a:off x="9060386" y="1989634"/>
            <a:ext cx="2407830" cy="3097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3519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Скругленный прямоугольник 19"/>
          <p:cNvSpPr/>
          <p:nvPr/>
        </p:nvSpPr>
        <p:spPr>
          <a:xfrm>
            <a:off x="4896085" y="3714091"/>
            <a:ext cx="6322640" cy="110907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lvl="0" algn="ctr"/>
            <a:r>
              <a:rPr lang="ru-RU" sz="2900" b="1" dirty="0">
                <a:solidFill>
                  <a:schemeClr val="bg1"/>
                </a:solidFill>
              </a:rPr>
              <a:t>Частина </a:t>
            </a:r>
            <a:r>
              <a:rPr lang="ru-RU" sz="2900" b="1" dirty="0" smtClean="0">
                <a:solidFill>
                  <a:schemeClr val="bg1"/>
                </a:solidFill>
              </a:rPr>
              <a:t>слова перед </a:t>
            </a:r>
            <a:r>
              <a:rPr lang="ru-RU" sz="2900" b="1" dirty="0" err="1" smtClean="0">
                <a:solidFill>
                  <a:schemeClr val="bg1"/>
                </a:solidFill>
              </a:rPr>
              <a:t>коренем</a:t>
            </a:r>
            <a:r>
              <a:rPr lang="ru-RU" sz="2900" b="1" dirty="0" smtClean="0">
                <a:solidFill>
                  <a:schemeClr val="bg1"/>
                </a:solidFill>
              </a:rPr>
              <a:t>, що служить </a:t>
            </a:r>
            <a:r>
              <a:rPr lang="ru-RU" sz="2900" b="1" dirty="0">
                <a:solidFill>
                  <a:schemeClr val="bg1"/>
                </a:solidFill>
              </a:rPr>
              <a:t>для </a:t>
            </a:r>
            <a:r>
              <a:rPr lang="ru-RU" sz="2900" b="1" dirty="0" err="1">
                <a:solidFill>
                  <a:schemeClr val="bg1"/>
                </a:solidFill>
              </a:rPr>
              <a:t>утворення</a:t>
            </a:r>
            <a:r>
              <a:rPr lang="ru-RU" sz="2900" b="1" dirty="0">
                <a:solidFill>
                  <a:schemeClr val="bg1"/>
                </a:solidFill>
              </a:rPr>
              <a:t> </a:t>
            </a:r>
            <a:r>
              <a:rPr lang="ru-RU" sz="2900" b="1" dirty="0" err="1">
                <a:solidFill>
                  <a:schemeClr val="bg1"/>
                </a:solidFill>
              </a:rPr>
              <a:t>нових</a:t>
            </a:r>
            <a:r>
              <a:rPr lang="ru-RU" sz="2900" b="1" dirty="0">
                <a:solidFill>
                  <a:schemeClr val="bg1"/>
                </a:solidFill>
              </a:rPr>
              <a:t> слів</a:t>
            </a: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4896085" y="4763483"/>
            <a:ext cx="6322644" cy="110907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lvl="0" algn="ctr"/>
            <a:r>
              <a:rPr lang="ru-RU" sz="2900" b="1" dirty="0">
                <a:solidFill>
                  <a:schemeClr val="bg1"/>
                </a:solidFill>
              </a:rPr>
              <a:t>Частина </a:t>
            </a:r>
            <a:r>
              <a:rPr lang="ru-RU" sz="2900" b="1" dirty="0" smtClean="0">
                <a:solidFill>
                  <a:schemeClr val="bg1"/>
                </a:solidFill>
              </a:rPr>
              <a:t>слова після </a:t>
            </a:r>
            <a:r>
              <a:rPr lang="ru-RU" sz="2900" b="1" dirty="0" err="1" smtClean="0">
                <a:solidFill>
                  <a:schemeClr val="bg1"/>
                </a:solidFill>
              </a:rPr>
              <a:t>кореня</a:t>
            </a:r>
            <a:r>
              <a:rPr lang="ru-RU" sz="2900" b="1" dirty="0" smtClean="0">
                <a:solidFill>
                  <a:schemeClr val="bg1"/>
                </a:solidFill>
              </a:rPr>
              <a:t>, що </a:t>
            </a:r>
            <a:r>
              <a:rPr lang="ru-RU" sz="2900" b="1" dirty="0">
                <a:solidFill>
                  <a:schemeClr val="bg1"/>
                </a:solidFill>
              </a:rPr>
              <a:t>служить для </a:t>
            </a:r>
            <a:r>
              <a:rPr lang="ru-RU" sz="2900" b="1" dirty="0" err="1">
                <a:solidFill>
                  <a:schemeClr val="bg1"/>
                </a:solidFill>
              </a:rPr>
              <a:t>утворення</a:t>
            </a:r>
            <a:r>
              <a:rPr lang="ru-RU" sz="2900" b="1" dirty="0">
                <a:solidFill>
                  <a:schemeClr val="bg1"/>
                </a:solidFill>
              </a:rPr>
              <a:t> </a:t>
            </a:r>
            <a:r>
              <a:rPr lang="ru-RU" sz="2900" b="1" dirty="0" err="1">
                <a:solidFill>
                  <a:schemeClr val="bg1"/>
                </a:solidFill>
              </a:rPr>
              <a:t>нових</a:t>
            </a:r>
            <a:r>
              <a:rPr lang="ru-RU" sz="2900" b="1" dirty="0">
                <a:solidFill>
                  <a:schemeClr val="bg1"/>
                </a:solidFill>
              </a:rPr>
              <a:t> слів</a:t>
            </a: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4896086" y="5899266"/>
            <a:ext cx="6380521" cy="61531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lvl="0" algn="ctr"/>
            <a:r>
              <a:rPr lang="ru-RU" sz="2900" b="1" dirty="0" err="1">
                <a:solidFill>
                  <a:schemeClr val="bg1"/>
                </a:solidFill>
              </a:rPr>
              <a:t>Частина</a:t>
            </a:r>
            <a:r>
              <a:rPr lang="ru-RU" sz="2900" b="1" dirty="0">
                <a:solidFill>
                  <a:schemeClr val="bg1"/>
                </a:solidFill>
              </a:rPr>
              <a:t> слова без </a:t>
            </a:r>
            <a:r>
              <a:rPr lang="ru-RU" sz="2900" b="1" dirty="0" err="1">
                <a:solidFill>
                  <a:schemeClr val="bg1"/>
                </a:solidFill>
              </a:rPr>
              <a:t>закінчення</a:t>
            </a:r>
            <a:endParaRPr lang="ru-RU" sz="2900" b="1" dirty="0">
              <a:solidFill>
                <a:schemeClr val="bg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13" y="405458"/>
            <a:ext cx="10304312" cy="717924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uk-UA" sz="4800" b="1" dirty="0" smtClean="0"/>
              <a:t>Встановіть </a:t>
            </a:r>
            <a:r>
              <a:rPr lang="uk-UA" sz="4800" b="1" dirty="0"/>
              <a:t>відповідність</a:t>
            </a:r>
            <a:endParaRPr lang="ru-RU" sz="4800" b="1" dirty="0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4896086" y="3071219"/>
            <a:ext cx="6380520" cy="61531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lvl="0" algn="ctr"/>
            <a:r>
              <a:rPr lang="uk-UA" sz="2900" b="1" dirty="0">
                <a:solidFill>
                  <a:schemeClr val="bg1"/>
                </a:solidFill>
              </a:rPr>
              <a:t>Це спільна частина споріднених слів</a:t>
            </a:r>
            <a:endParaRPr lang="ru-RU" sz="2900" b="1" dirty="0">
              <a:solidFill>
                <a:schemeClr val="bg1"/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986418" y="4866929"/>
            <a:ext cx="1985557" cy="61531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lvl="0" algn="ctr"/>
            <a:r>
              <a:rPr lang="ru-RU" sz="2900" b="1" dirty="0" err="1">
                <a:solidFill>
                  <a:schemeClr val="bg1"/>
                </a:solidFill>
              </a:rPr>
              <a:t>префікс</a:t>
            </a:r>
            <a:endParaRPr lang="ru-RU" sz="2900" b="1" dirty="0">
              <a:solidFill>
                <a:schemeClr val="bg1"/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986418" y="4007626"/>
            <a:ext cx="2013042" cy="61531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lvl="0" algn="ctr"/>
            <a:r>
              <a:rPr lang="ru-RU" sz="2900" b="1" dirty="0">
                <a:solidFill>
                  <a:schemeClr val="bg1"/>
                </a:solidFill>
              </a:rPr>
              <a:t>основа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844245" y="1173142"/>
            <a:ext cx="6380521" cy="110907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lvl="0" algn="ctr"/>
            <a:r>
              <a:rPr lang="ru-RU" sz="2900" b="1" dirty="0" err="1">
                <a:solidFill>
                  <a:schemeClr val="bg1"/>
                </a:solidFill>
              </a:rPr>
              <a:t>Змінна</a:t>
            </a:r>
            <a:r>
              <a:rPr lang="ru-RU" sz="2900" b="1" dirty="0">
                <a:solidFill>
                  <a:schemeClr val="bg1"/>
                </a:solidFill>
              </a:rPr>
              <a:t> </a:t>
            </a:r>
            <a:r>
              <a:rPr lang="ru-RU" sz="2900" b="1" dirty="0" err="1">
                <a:solidFill>
                  <a:schemeClr val="bg1"/>
                </a:solidFill>
              </a:rPr>
              <a:t>частина</a:t>
            </a:r>
            <a:r>
              <a:rPr lang="ru-RU" sz="2900" b="1" dirty="0">
                <a:solidFill>
                  <a:schemeClr val="bg1"/>
                </a:solidFill>
              </a:rPr>
              <a:t> слова, </a:t>
            </a:r>
            <a:r>
              <a:rPr lang="ru-RU" sz="2900" b="1" dirty="0" err="1">
                <a:solidFill>
                  <a:schemeClr val="bg1"/>
                </a:solidFill>
              </a:rPr>
              <a:t>що</a:t>
            </a:r>
            <a:r>
              <a:rPr lang="ru-RU" sz="2900" b="1" dirty="0">
                <a:solidFill>
                  <a:schemeClr val="bg1"/>
                </a:solidFill>
              </a:rPr>
              <a:t> служить для </a:t>
            </a:r>
            <a:r>
              <a:rPr lang="ru-RU" sz="2900" b="1" dirty="0" err="1">
                <a:solidFill>
                  <a:schemeClr val="bg1"/>
                </a:solidFill>
              </a:rPr>
              <a:t>зв’язку</a:t>
            </a:r>
            <a:r>
              <a:rPr lang="ru-RU" sz="2900" b="1" dirty="0">
                <a:solidFill>
                  <a:schemeClr val="bg1"/>
                </a:solidFill>
              </a:rPr>
              <a:t> </a:t>
            </a:r>
            <a:r>
              <a:rPr lang="ru-RU" sz="2900" b="1" dirty="0" err="1">
                <a:solidFill>
                  <a:schemeClr val="bg1"/>
                </a:solidFill>
              </a:rPr>
              <a:t>слів</a:t>
            </a:r>
            <a:r>
              <a:rPr lang="ru-RU" sz="2900" b="1" dirty="0">
                <a:solidFill>
                  <a:schemeClr val="bg1"/>
                </a:solidFill>
              </a:rPr>
              <a:t> у </a:t>
            </a:r>
            <a:r>
              <a:rPr lang="ru-RU" sz="2900" b="1" dirty="0" err="1">
                <a:solidFill>
                  <a:schemeClr val="bg1"/>
                </a:solidFill>
              </a:rPr>
              <a:t>реченні</a:t>
            </a:r>
            <a:endParaRPr lang="ru-RU" sz="2900" b="1" dirty="0">
              <a:solidFill>
                <a:schemeClr val="bg1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130436" y="5919849"/>
            <a:ext cx="1830990" cy="61531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lvl="0" algn="ctr"/>
            <a:r>
              <a:rPr lang="ru-RU" sz="2900" b="1" dirty="0" err="1">
                <a:solidFill>
                  <a:schemeClr val="bg1"/>
                </a:solidFill>
              </a:rPr>
              <a:t>суфікс</a:t>
            </a:r>
            <a:endParaRPr lang="ru-RU" sz="2900" b="1" dirty="0">
              <a:solidFill>
                <a:schemeClr val="bg1"/>
              </a:solidFill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986418" y="2423083"/>
            <a:ext cx="2132655" cy="61531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lvl="0" algn="ctr"/>
            <a:r>
              <a:rPr lang="uk-UA" sz="2900" b="1" dirty="0">
                <a:solidFill>
                  <a:schemeClr val="bg1"/>
                </a:solidFill>
              </a:rPr>
              <a:t>корінь</a:t>
            </a:r>
            <a:endParaRPr lang="ru-RU" sz="2900" b="1" dirty="0">
              <a:solidFill>
                <a:schemeClr val="bg1"/>
              </a:solidFill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986419" y="3180971"/>
            <a:ext cx="2225292" cy="61531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lvl="0" algn="ctr"/>
            <a:r>
              <a:rPr lang="ru-RU" sz="2900" b="1" dirty="0" err="1">
                <a:solidFill>
                  <a:schemeClr val="bg1"/>
                </a:solidFill>
              </a:rPr>
              <a:t>закінчення</a:t>
            </a:r>
            <a:endParaRPr lang="ru-RU" sz="2900" b="1" dirty="0">
              <a:solidFill>
                <a:schemeClr val="bg1"/>
              </a:solidFill>
            </a:endParaRPr>
          </a:p>
        </p:txBody>
      </p:sp>
      <p:cxnSp>
        <p:nvCxnSpPr>
          <p:cNvPr id="4" name="Прямая со стрелкой 3"/>
          <p:cNvCxnSpPr>
            <a:endCxn id="32" idx="1"/>
          </p:cNvCxnSpPr>
          <p:nvPr/>
        </p:nvCxnSpPr>
        <p:spPr>
          <a:xfrm>
            <a:off x="3078556" y="1695133"/>
            <a:ext cx="1765686" cy="907395"/>
          </a:xfrm>
          <a:prstGeom prst="straightConnector1">
            <a:avLst/>
          </a:prstGeom>
          <a:ln w="57150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Скругленный прямоугольник 21"/>
          <p:cNvSpPr/>
          <p:nvPr/>
        </p:nvSpPr>
        <p:spPr>
          <a:xfrm>
            <a:off x="986419" y="1204777"/>
            <a:ext cx="2210371" cy="110907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lvl="0" algn="ctr"/>
            <a:r>
              <a:rPr lang="uk-UA" sz="2900" b="1" dirty="0">
                <a:solidFill>
                  <a:schemeClr val="bg1"/>
                </a:solidFill>
              </a:rPr>
              <a:t>Споріднені</a:t>
            </a:r>
          </a:p>
          <a:p>
            <a:pPr lvl="0" algn="ctr"/>
            <a:r>
              <a:rPr lang="uk-UA" sz="2900" b="1" dirty="0">
                <a:solidFill>
                  <a:schemeClr val="bg1"/>
                </a:solidFill>
              </a:rPr>
              <a:t>слова</a:t>
            </a:r>
            <a:endParaRPr lang="ru-RU" sz="2900" b="1" dirty="0">
              <a:solidFill>
                <a:schemeClr val="bg1"/>
              </a:solidFill>
            </a:endParaRP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4844242" y="2294869"/>
            <a:ext cx="6380521" cy="61531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lvl="0" algn="ctr"/>
            <a:r>
              <a:rPr lang="ru-RU" sz="2900" b="1" dirty="0" err="1">
                <a:solidFill>
                  <a:schemeClr val="bg1"/>
                </a:solidFill>
              </a:rPr>
              <a:t>Спільнокореневі</a:t>
            </a:r>
            <a:r>
              <a:rPr lang="ru-RU" sz="2900" b="1" dirty="0">
                <a:solidFill>
                  <a:schemeClr val="bg1"/>
                </a:solidFill>
              </a:rPr>
              <a:t> слова</a:t>
            </a:r>
          </a:p>
        </p:txBody>
      </p:sp>
      <p:cxnSp>
        <p:nvCxnSpPr>
          <p:cNvPr id="33" name="Прямая со стрелкой 32"/>
          <p:cNvCxnSpPr>
            <a:endCxn id="12" idx="1"/>
          </p:cNvCxnSpPr>
          <p:nvPr/>
        </p:nvCxnSpPr>
        <p:spPr>
          <a:xfrm>
            <a:off x="3026183" y="2667303"/>
            <a:ext cx="1869903" cy="711575"/>
          </a:xfrm>
          <a:prstGeom prst="straightConnector1">
            <a:avLst/>
          </a:prstGeom>
          <a:ln w="57150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 стрелкой 33"/>
          <p:cNvCxnSpPr>
            <a:endCxn id="9" idx="1"/>
          </p:cNvCxnSpPr>
          <p:nvPr/>
        </p:nvCxnSpPr>
        <p:spPr>
          <a:xfrm flipV="1">
            <a:off x="3124782" y="1727677"/>
            <a:ext cx="1719463" cy="1598992"/>
          </a:xfrm>
          <a:prstGeom prst="straightConnector1">
            <a:avLst/>
          </a:prstGeom>
          <a:ln w="57150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>
            <a:stCxn id="14" idx="3"/>
            <a:endCxn id="19" idx="1"/>
          </p:cNvCxnSpPr>
          <p:nvPr/>
        </p:nvCxnSpPr>
        <p:spPr>
          <a:xfrm>
            <a:off x="2999460" y="4315285"/>
            <a:ext cx="1896626" cy="1891640"/>
          </a:xfrm>
          <a:prstGeom prst="straightConnector1">
            <a:avLst/>
          </a:prstGeom>
          <a:ln w="57150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 стрелкой 35"/>
          <p:cNvCxnSpPr>
            <a:stCxn id="13" idx="3"/>
            <a:endCxn id="20" idx="1"/>
          </p:cNvCxnSpPr>
          <p:nvPr/>
        </p:nvCxnSpPr>
        <p:spPr>
          <a:xfrm flipV="1">
            <a:off x="2971975" y="4268626"/>
            <a:ext cx="1924110" cy="905962"/>
          </a:xfrm>
          <a:prstGeom prst="straightConnector1">
            <a:avLst/>
          </a:prstGeom>
          <a:ln w="57150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 стрелкой 37"/>
          <p:cNvCxnSpPr>
            <a:endCxn id="21" idx="1"/>
          </p:cNvCxnSpPr>
          <p:nvPr/>
        </p:nvCxnSpPr>
        <p:spPr>
          <a:xfrm flipV="1">
            <a:off x="2999460" y="5318018"/>
            <a:ext cx="1896625" cy="914363"/>
          </a:xfrm>
          <a:prstGeom prst="straightConnector1">
            <a:avLst/>
          </a:prstGeom>
          <a:ln w="57150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5892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95488" y="411684"/>
            <a:ext cx="9721080" cy="652026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uk-UA" sz="4000" b="1" dirty="0">
                <a:solidFill>
                  <a:schemeClr val="bg1"/>
                </a:solidFill>
              </a:rPr>
              <a:t>Повідомлення теми уроку </a:t>
            </a:r>
          </a:p>
        </p:txBody>
      </p:sp>
      <p:pic>
        <p:nvPicPr>
          <p:cNvPr id="1026" name="Picture 2" descr="D:\Картинки до тестів\!!!!Эсмира_512х512\_free_2024-01-13-17-30-26_0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5487" y="1184672"/>
            <a:ext cx="3916263" cy="3763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Скругленный прямоугольник 5"/>
          <p:cNvSpPr/>
          <p:nvPr/>
        </p:nvSpPr>
        <p:spPr>
          <a:xfrm>
            <a:off x="5703701" y="1701602"/>
            <a:ext cx="4320480" cy="298192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</a:rPr>
              <a:t>Океан </a:t>
            </a:r>
            <a:r>
              <a:rPr lang="ru-RU" sz="2800" b="1" dirty="0" err="1">
                <a:solidFill>
                  <a:schemeClr val="bg1"/>
                </a:solidFill>
              </a:rPr>
              <a:t>бездонний</a:t>
            </a:r>
            <a:r>
              <a:rPr lang="ru-RU" sz="2800" b="1" dirty="0">
                <a:solidFill>
                  <a:schemeClr val="bg1"/>
                </a:solidFill>
              </a:rPr>
              <a:t>, </a:t>
            </a:r>
          </a:p>
          <a:p>
            <a:r>
              <a:rPr lang="ru-RU" sz="2800" b="1" dirty="0">
                <a:solidFill>
                  <a:schemeClr val="bg1"/>
                </a:solidFill>
              </a:rPr>
              <a:t>океан </a:t>
            </a:r>
            <a:r>
              <a:rPr lang="ru-RU" sz="2800" b="1" dirty="0" err="1">
                <a:solidFill>
                  <a:schemeClr val="bg1"/>
                </a:solidFill>
              </a:rPr>
              <a:t>безкрайній</a:t>
            </a:r>
            <a:r>
              <a:rPr lang="ru-RU" sz="2800" b="1" dirty="0">
                <a:solidFill>
                  <a:schemeClr val="bg1"/>
                </a:solidFill>
              </a:rPr>
              <a:t>, </a:t>
            </a:r>
          </a:p>
          <a:p>
            <a:r>
              <a:rPr lang="ru-RU" sz="2800" b="1" dirty="0" err="1">
                <a:solidFill>
                  <a:schemeClr val="bg1"/>
                </a:solidFill>
              </a:rPr>
              <a:t>Темний</a:t>
            </a:r>
            <a:r>
              <a:rPr lang="ru-RU" sz="2800" b="1" dirty="0">
                <a:solidFill>
                  <a:schemeClr val="bg1"/>
                </a:solidFill>
              </a:rPr>
              <a:t>, </a:t>
            </a:r>
            <a:r>
              <a:rPr lang="ru-RU" sz="2800" b="1" dirty="0" err="1">
                <a:solidFill>
                  <a:schemeClr val="bg1"/>
                </a:solidFill>
              </a:rPr>
              <a:t>загадковий</a:t>
            </a:r>
            <a:r>
              <a:rPr lang="ru-RU" sz="2800" b="1" dirty="0">
                <a:solidFill>
                  <a:schemeClr val="bg1"/>
                </a:solidFill>
              </a:rPr>
              <a:t>, </a:t>
            </a:r>
          </a:p>
          <a:p>
            <a:r>
              <a:rPr lang="ru-RU" sz="2800" b="1" dirty="0" err="1">
                <a:solidFill>
                  <a:schemeClr val="bg1"/>
                </a:solidFill>
              </a:rPr>
              <a:t>зовсім</a:t>
            </a:r>
            <a:r>
              <a:rPr lang="ru-RU" sz="2800" b="1" dirty="0">
                <a:solidFill>
                  <a:schemeClr val="bg1"/>
                </a:solidFill>
              </a:rPr>
              <a:t> </a:t>
            </a:r>
            <a:r>
              <a:rPr lang="ru-RU" sz="2800" b="1" dirty="0" err="1">
                <a:solidFill>
                  <a:schemeClr val="bg1"/>
                </a:solidFill>
              </a:rPr>
              <a:t>незвичайний</a:t>
            </a:r>
            <a:r>
              <a:rPr lang="ru-RU" sz="2800" b="1" dirty="0">
                <a:solidFill>
                  <a:schemeClr val="bg1"/>
                </a:solidFill>
              </a:rPr>
              <a:t>. </a:t>
            </a:r>
          </a:p>
          <a:p>
            <a:r>
              <a:rPr lang="ru-RU" sz="2800" b="1" dirty="0">
                <a:solidFill>
                  <a:schemeClr val="bg1"/>
                </a:solidFill>
              </a:rPr>
              <a:t>Є там </a:t>
            </a:r>
            <a:r>
              <a:rPr lang="ru-RU" sz="2800" b="1" dirty="0" err="1">
                <a:solidFill>
                  <a:schemeClr val="bg1"/>
                </a:solidFill>
              </a:rPr>
              <a:t>зорі</a:t>
            </a:r>
            <a:r>
              <a:rPr lang="ru-RU" sz="2800" b="1" dirty="0">
                <a:solidFill>
                  <a:schemeClr val="bg1"/>
                </a:solidFill>
              </a:rPr>
              <a:t> та </a:t>
            </a:r>
            <a:r>
              <a:rPr lang="ru-RU" sz="2800" b="1" dirty="0" err="1">
                <a:solidFill>
                  <a:schemeClr val="bg1"/>
                </a:solidFill>
              </a:rPr>
              <a:t>комети</a:t>
            </a:r>
            <a:r>
              <a:rPr lang="ru-RU" sz="2800" b="1" dirty="0">
                <a:solidFill>
                  <a:schemeClr val="bg1"/>
                </a:solidFill>
              </a:rPr>
              <a:t>, </a:t>
            </a:r>
          </a:p>
          <a:p>
            <a:r>
              <a:rPr lang="ru-RU" sz="2800" b="1" dirty="0" err="1">
                <a:solidFill>
                  <a:schemeClr val="bg1"/>
                </a:solidFill>
              </a:rPr>
              <a:t>Нові</a:t>
            </a:r>
            <a:r>
              <a:rPr lang="ru-RU" sz="2800" b="1" dirty="0">
                <a:solidFill>
                  <a:schemeClr val="bg1"/>
                </a:solidFill>
              </a:rPr>
              <a:t> й </a:t>
            </a:r>
            <a:r>
              <a:rPr lang="ru-RU" sz="2800" b="1" dirty="0" err="1">
                <a:solidFill>
                  <a:schemeClr val="bg1"/>
                </a:solidFill>
              </a:rPr>
              <a:t>вивчені</a:t>
            </a:r>
            <a:r>
              <a:rPr lang="ru-RU" sz="2800" b="1" dirty="0">
                <a:solidFill>
                  <a:schemeClr val="bg1"/>
                </a:solidFill>
              </a:rPr>
              <a:t> </a:t>
            </a:r>
            <a:r>
              <a:rPr lang="ru-RU" sz="2800" b="1" dirty="0" err="1">
                <a:solidFill>
                  <a:schemeClr val="bg1"/>
                </a:solidFill>
              </a:rPr>
              <a:t>планети</a:t>
            </a:r>
            <a:r>
              <a:rPr lang="ru-RU" sz="2800" b="1" dirty="0">
                <a:solidFill>
                  <a:schemeClr val="bg1"/>
                </a:solidFill>
              </a:rPr>
              <a:t>. </a:t>
            </a:r>
            <a:endParaRPr lang="uk-UA" sz="2800" b="1" dirty="0">
              <a:solidFill>
                <a:schemeClr val="bg1"/>
              </a:solidFill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5443960" y="1140301"/>
            <a:ext cx="4680520" cy="489293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>
            <a:lvl1pPr algn="ctr" defTabSz="1087960" rtl="0" eaLnBrk="1" latinLnBrk="0" hangingPunct="1">
              <a:spcBef>
                <a:spcPct val="0"/>
              </a:spcBef>
              <a:buNone/>
              <a:defRPr sz="5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2400" b="1" dirty="0" smtClean="0">
                <a:solidFill>
                  <a:schemeClr val="accent3">
                    <a:lumMod val="50000"/>
                  </a:schemeClr>
                </a:solidFill>
              </a:rPr>
              <a:t>Відгадайте загадку</a:t>
            </a:r>
            <a:endParaRPr lang="ru-RU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979464" y="4948463"/>
            <a:ext cx="4896544" cy="1347433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108814" tIns="54407" rIns="108814" bIns="54407">
            <a:spAutoFit/>
          </a:bodyPr>
          <a:lstStyle/>
          <a:p>
            <a:pPr algn="ctr"/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Сьогодні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ми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поринемо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у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космічну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подорож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та повторимо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під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час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неї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будову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слова  </a:t>
            </a:r>
            <a:endParaRPr lang="uk-UA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9692431" y="3789834"/>
            <a:ext cx="1575017" cy="61531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algn="ctr"/>
            <a:r>
              <a:rPr lang="uk-UA" sz="2800" b="1" dirty="0">
                <a:solidFill>
                  <a:schemeClr val="bg1"/>
                </a:solidFill>
              </a:rPr>
              <a:t>Космос</a:t>
            </a:r>
          </a:p>
        </p:txBody>
      </p:sp>
      <p:pic>
        <p:nvPicPr>
          <p:cNvPr id="10" name="Picture 2" descr="https://encrypted-tbn0.gstatic.com/images?q=tbn:ANd9GcTSkKINNvfHKUisEFAnbO2B-qvWE_NVXquBMQ&amp;usqp=CA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9584" y="4798626"/>
            <a:ext cx="3141311" cy="1835107"/>
          </a:xfrm>
          <a:prstGeom prst="roundRect">
            <a:avLst/>
          </a:prstGeom>
          <a:noFill/>
          <a:ln w="1905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0645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Скругленный прямоугольник 15"/>
          <p:cNvSpPr/>
          <p:nvPr/>
        </p:nvSpPr>
        <p:spPr>
          <a:xfrm>
            <a:off x="979462" y="1027985"/>
            <a:ext cx="6020061" cy="530188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108814" tIns="54407" rIns="108814" bIns="54407">
            <a:spAutoFit/>
          </a:bodyPr>
          <a:lstStyle/>
          <a:p>
            <a:pPr algn="ctr"/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З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чим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було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порівняно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у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загадці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космос? </a:t>
            </a: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7820209" y="942268"/>
            <a:ext cx="2110858" cy="61531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lvl="0" algn="ctr"/>
            <a:r>
              <a:rPr lang="ru-RU" sz="2900" dirty="0"/>
              <a:t>З океаном</a:t>
            </a:r>
            <a:endParaRPr lang="ru-RU" sz="2900" b="1" dirty="0">
              <a:solidFill>
                <a:schemeClr val="bg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16996" y="310061"/>
            <a:ext cx="7675852" cy="717924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uk-UA" sz="4800" b="1" dirty="0" smtClean="0"/>
              <a:t>Згадуємо</a:t>
            </a:r>
            <a:endParaRPr lang="ru-RU" sz="4800" b="1" dirty="0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979462" y="1557586"/>
            <a:ext cx="7488833" cy="110907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algn="ctr"/>
            <a:r>
              <a:rPr lang="ru-RU" sz="2900" b="1" dirty="0"/>
              <a:t>Вода </a:t>
            </a:r>
            <a:r>
              <a:rPr lang="ru-RU" sz="2900" b="1" dirty="0" err="1"/>
              <a:t>океанів</a:t>
            </a:r>
            <a:r>
              <a:rPr lang="ru-RU" sz="2900" b="1" dirty="0"/>
              <a:t> </a:t>
            </a:r>
            <a:r>
              <a:rPr lang="ru-RU" sz="2900" b="1" dirty="0" err="1"/>
              <a:t>потрапила</a:t>
            </a:r>
            <a:r>
              <a:rPr lang="ru-RU" sz="2900" b="1" dirty="0"/>
              <a:t> на Землю з космосу у </a:t>
            </a:r>
            <a:r>
              <a:rPr lang="ru-RU" sz="2900" b="1" dirty="0" err="1"/>
              <a:t>вигляді</a:t>
            </a:r>
            <a:r>
              <a:rPr lang="ru-RU" sz="2900" b="1" dirty="0"/>
              <a:t> </a:t>
            </a:r>
            <a:r>
              <a:rPr lang="ru-RU" sz="2900" b="1" dirty="0" err="1"/>
              <a:t>величезних</a:t>
            </a:r>
            <a:r>
              <a:rPr lang="ru-RU" sz="2900" b="1" dirty="0"/>
              <a:t> </a:t>
            </a:r>
            <a:r>
              <a:rPr lang="ru-RU" sz="2900" b="1" dirty="0" err="1"/>
              <a:t>шматків</a:t>
            </a:r>
            <a:r>
              <a:rPr lang="ru-RU" sz="2900" b="1" dirty="0"/>
              <a:t> </a:t>
            </a:r>
            <a:r>
              <a:rPr lang="ru-RU" sz="2900" b="1" dirty="0" err="1"/>
              <a:t>льоду</a:t>
            </a:r>
            <a:r>
              <a:rPr lang="ru-RU" sz="2900" b="1" dirty="0"/>
              <a:t>. </a:t>
            </a:r>
          </a:p>
        </p:txBody>
      </p:sp>
      <p:pic>
        <p:nvPicPr>
          <p:cNvPr id="6146" name="Picture 2" descr="D:\Картинки до тестів\Людина\Учень тягне руку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6486" y="349063"/>
            <a:ext cx="1434805" cy="1905041"/>
          </a:xfrm>
          <a:prstGeom prst="roundRect">
            <a:avLst/>
          </a:prstGeom>
          <a:noFill/>
          <a:ln w="19050">
            <a:solidFill>
              <a:schemeClr val="accent3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Скругленный прямоугольник 24"/>
          <p:cNvSpPr/>
          <p:nvPr/>
        </p:nvSpPr>
        <p:spPr>
          <a:xfrm>
            <a:off x="979462" y="2620660"/>
            <a:ext cx="6264697" cy="938811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108814" tIns="54407" rIns="108814" bIns="54407">
            <a:spAutoFit/>
          </a:bodyPr>
          <a:lstStyle/>
          <a:p>
            <a:pPr algn="ctr"/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Визначте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граматичну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основу цього речення.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Якими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частинами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мови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вони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виражені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?</a:t>
            </a: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881579" y="3514538"/>
            <a:ext cx="7349262" cy="530188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108814" tIns="54407" rIns="108814" bIns="54407">
            <a:spAutoFit/>
          </a:bodyPr>
          <a:lstStyle/>
          <a:p>
            <a:pPr algn="ctr"/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До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якого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слова в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реченні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відноситься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подана схема?</a:t>
            </a:r>
          </a:p>
        </p:txBody>
      </p:sp>
      <p:pic>
        <p:nvPicPr>
          <p:cNvPr id="3074" name="Picture 2" descr="https://hvylya.net/images/2017/06/09/D40v0bAAuB0kNvPySgvpgOAb2U2xS9O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0841" y="2528662"/>
            <a:ext cx="3400450" cy="197175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Скругленный прямоугольник 26"/>
          <p:cNvSpPr/>
          <p:nvPr/>
        </p:nvSpPr>
        <p:spPr>
          <a:xfrm>
            <a:off x="979462" y="5665050"/>
            <a:ext cx="10651829" cy="938811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108814" tIns="54407" rIns="108814" bIns="54407">
            <a:spAutoFit/>
          </a:bodyPr>
          <a:lstStyle/>
          <a:p>
            <a:pPr algn="ctr"/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На кожній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зупинці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уроку на 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вас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чекатиме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завдання. Якщо 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ви 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з ним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вправно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 smtClean="0">
                <a:solidFill>
                  <a:schemeClr val="accent3">
                    <a:lumMod val="50000"/>
                  </a:schemeClr>
                </a:solidFill>
              </a:rPr>
              <a:t>впораєтеся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дізнаєтеся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цікаву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інформацію про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планети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Сонячної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системи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4108652" y="4083539"/>
            <a:ext cx="2812548" cy="61531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algn="ctr"/>
            <a:r>
              <a:rPr lang="ru-RU" sz="2900" b="1" dirty="0" err="1"/>
              <a:t>потрапила</a:t>
            </a:r>
            <a:endParaRPr lang="ru-RU" sz="2900" b="1" dirty="0"/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 flipV="1">
            <a:off x="1123479" y="2061642"/>
            <a:ext cx="868319" cy="2427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>
            <a:off x="3180703" y="2133650"/>
            <a:ext cx="185589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>
            <a:off x="3187667" y="2205658"/>
            <a:ext cx="185589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Picture 2" descr="D:\4 клас\1 УКР. МОВА\ПОНОМАРЬОВА\ІІІ Будова слова\2022-10-01_20372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7495" y="4140131"/>
            <a:ext cx="2391738" cy="497517"/>
          </a:xfrm>
          <a:prstGeom prst="round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Скругленный прямоугольник 31"/>
          <p:cNvSpPr/>
          <p:nvPr/>
        </p:nvSpPr>
        <p:spPr>
          <a:xfrm>
            <a:off x="1190602" y="4726239"/>
            <a:ext cx="6010369" cy="938811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108814" tIns="54407" rIns="108814" bIns="54407">
            <a:spAutoFit/>
          </a:bodyPr>
          <a:lstStyle/>
          <a:p>
            <a:pPr algn="ctr"/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Які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слова в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реченні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складаються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тільки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з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кореня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та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закінчення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?</a:t>
            </a: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7460183" y="4421530"/>
            <a:ext cx="3983266" cy="110907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algn="ctr"/>
            <a:r>
              <a:rPr lang="ru-RU" sz="2900" b="1" dirty="0"/>
              <a:t>Вода, </a:t>
            </a:r>
            <a:r>
              <a:rPr lang="ru-RU" sz="2900" b="1" dirty="0" err="1"/>
              <a:t>океанів</a:t>
            </a:r>
            <a:r>
              <a:rPr lang="ru-RU" sz="2900" b="1" dirty="0"/>
              <a:t>, Землю, космосу, </a:t>
            </a:r>
            <a:r>
              <a:rPr lang="ru-RU" sz="2900" b="1" dirty="0" err="1"/>
              <a:t>льоду</a:t>
            </a:r>
            <a:r>
              <a:rPr lang="ru-RU" sz="2900" b="1" dirty="0"/>
              <a:t>. </a:t>
            </a:r>
          </a:p>
        </p:txBody>
      </p:sp>
      <p:sp>
        <p:nvSpPr>
          <p:cNvPr id="34" name="Arc 11">
            <a:extLst>
              <a:ext uri="{FF2B5EF4-FFF2-40B4-BE49-F238E27FC236}">
                <a16:creationId xmlns:a16="http://schemas.microsoft.com/office/drawing/2014/main" xmlns="" id="{63B81770-8F0B-4B53-8DD0-FFDE6BB1C522}"/>
              </a:ext>
            </a:extLst>
          </p:cNvPr>
          <p:cNvSpPr>
            <a:spLocks/>
          </p:cNvSpPr>
          <p:nvPr/>
        </p:nvSpPr>
        <p:spPr bwMode="auto">
          <a:xfrm rot="18406001">
            <a:off x="5213102" y="3997370"/>
            <a:ext cx="462963" cy="551405"/>
          </a:xfrm>
          <a:custGeom>
            <a:avLst/>
            <a:gdLst>
              <a:gd name="T0" fmla="*/ 0 w 21600"/>
              <a:gd name="T1" fmla="*/ 0 h 21600"/>
              <a:gd name="T2" fmla="*/ 53264700 w 21600"/>
              <a:gd name="T3" fmla="*/ 47812382 h 21600"/>
              <a:gd name="T4" fmla="*/ 0 w 21600"/>
              <a:gd name="T5" fmla="*/ 47812382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38100">
            <a:solidFill>
              <a:srgbClr val="FF3300"/>
            </a:solidFill>
            <a:round/>
            <a:headEnd/>
            <a:tailEnd/>
          </a:ln>
        </p:spPr>
        <p:txBody>
          <a:bodyPr wrap="none" lIns="98705" tIns="49353" rIns="98705" bIns="49353" anchor="ctr"/>
          <a:lstStyle/>
          <a:p>
            <a:endParaRPr lang="ru-RU" sz="4300" b="1" dirty="0">
              <a:latin typeface="Calibri" pitchFamily="34" charset="0"/>
            </a:endParaRPr>
          </a:p>
        </p:txBody>
      </p:sp>
      <p:cxnSp>
        <p:nvCxnSpPr>
          <p:cNvPr id="35" name="Прямая соединительная линия 34"/>
          <p:cNvCxnSpPr/>
          <p:nvPr/>
        </p:nvCxnSpPr>
        <p:spPr>
          <a:xfrm>
            <a:off x="4692391" y="4164749"/>
            <a:ext cx="32506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/>
          <p:nvPr/>
        </p:nvCxnSpPr>
        <p:spPr>
          <a:xfrm>
            <a:off x="5017454" y="4170873"/>
            <a:ext cx="0" cy="13792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единительная линия 36"/>
          <p:cNvCxnSpPr/>
          <p:nvPr/>
        </p:nvCxnSpPr>
        <p:spPr>
          <a:xfrm flipV="1">
            <a:off x="5811980" y="4011146"/>
            <a:ext cx="151876" cy="28233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/>
          <p:cNvCxnSpPr/>
          <p:nvPr/>
        </p:nvCxnSpPr>
        <p:spPr>
          <a:xfrm flipH="1" flipV="1">
            <a:off x="5963859" y="4011148"/>
            <a:ext cx="224121" cy="2286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Прямоугольник 45"/>
          <p:cNvSpPr/>
          <p:nvPr/>
        </p:nvSpPr>
        <p:spPr>
          <a:xfrm>
            <a:off x="6217567" y="4303569"/>
            <a:ext cx="287844" cy="23592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814" tIns="54407" rIns="108814" bIns="54407"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9487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4" grpId="0" animBg="1"/>
      <p:bldP spid="25" grpId="0" animBg="1"/>
      <p:bldP spid="26" grpId="0" animBg="1"/>
      <p:bldP spid="27" grpId="0" animBg="1"/>
      <p:bldP spid="28" grpId="0" animBg="1"/>
      <p:bldP spid="32" grpId="0" animBg="1"/>
      <p:bldP spid="33" grpId="0" animBg="1"/>
      <p:bldP spid="34" grpId="0" animBg="1"/>
      <p:bldP spid="4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ятиугольник 19"/>
          <p:cNvSpPr/>
          <p:nvPr/>
        </p:nvSpPr>
        <p:spPr>
          <a:xfrm>
            <a:off x="3722653" y="5625606"/>
            <a:ext cx="4971074" cy="1002429"/>
          </a:xfrm>
          <a:prstGeom prst="homePlate">
            <a:avLst/>
          </a:prstGeom>
          <a:solidFill>
            <a:srgbClr val="D935B6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lvl="0" algn="ctr"/>
            <a:r>
              <a:rPr lang="ru-RU" sz="2900" b="1" dirty="0" err="1">
                <a:solidFill>
                  <a:schemeClr val="bg1"/>
                </a:solidFill>
              </a:rPr>
              <a:t>Частина</a:t>
            </a:r>
            <a:r>
              <a:rPr lang="ru-RU" sz="2900" b="1" dirty="0">
                <a:solidFill>
                  <a:schemeClr val="bg1"/>
                </a:solidFill>
              </a:rPr>
              <a:t> слова, </a:t>
            </a:r>
            <a:r>
              <a:rPr lang="ru-RU" sz="2900" b="1" dirty="0" err="1">
                <a:solidFill>
                  <a:schemeClr val="bg1"/>
                </a:solidFill>
              </a:rPr>
              <a:t>що</a:t>
            </a:r>
            <a:r>
              <a:rPr lang="ru-RU" sz="2900" b="1" dirty="0">
                <a:solidFill>
                  <a:schemeClr val="bg1"/>
                </a:solidFill>
              </a:rPr>
              <a:t> </a:t>
            </a:r>
            <a:r>
              <a:rPr lang="ru-RU" sz="2900" b="1" dirty="0" err="1">
                <a:solidFill>
                  <a:schemeClr val="bg1"/>
                </a:solidFill>
              </a:rPr>
              <a:t>стоїть</a:t>
            </a:r>
            <a:r>
              <a:rPr lang="ru-RU" sz="2900" b="1" dirty="0">
                <a:solidFill>
                  <a:schemeClr val="bg1"/>
                </a:solidFill>
              </a:rPr>
              <a:t> перед </a:t>
            </a:r>
            <a:r>
              <a:rPr lang="ru-RU" sz="2900" b="1" dirty="0" err="1">
                <a:solidFill>
                  <a:schemeClr val="bg1"/>
                </a:solidFill>
              </a:rPr>
              <a:t>коренем</a:t>
            </a:r>
            <a:endParaRPr lang="ru-RU" sz="2900" b="1" dirty="0">
              <a:solidFill>
                <a:schemeClr val="bg1"/>
              </a:solidFill>
            </a:endParaRPr>
          </a:p>
        </p:txBody>
      </p:sp>
      <p:sp>
        <p:nvSpPr>
          <p:cNvPr id="21" name="Пятиугольник 20"/>
          <p:cNvSpPr/>
          <p:nvPr/>
        </p:nvSpPr>
        <p:spPr>
          <a:xfrm>
            <a:off x="5985095" y="3717893"/>
            <a:ext cx="4424029" cy="1002429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lvl="0" algn="ctr"/>
            <a:r>
              <a:rPr lang="ru-RU" sz="2900" b="1" dirty="0" err="1">
                <a:solidFill>
                  <a:schemeClr val="bg1"/>
                </a:solidFill>
              </a:rPr>
              <a:t>Частина</a:t>
            </a:r>
            <a:r>
              <a:rPr lang="ru-RU" sz="2900" b="1" dirty="0">
                <a:solidFill>
                  <a:schemeClr val="bg1"/>
                </a:solidFill>
              </a:rPr>
              <a:t> слова, </a:t>
            </a:r>
            <a:r>
              <a:rPr lang="ru-RU" sz="2900" b="1" dirty="0" err="1">
                <a:solidFill>
                  <a:schemeClr val="bg1"/>
                </a:solidFill>
              </a:rPr>
              <a:t>що</a:t>
            </a:r>
            <a:r>
              <a:rPr lang="ru-RU" sz="2900" b="1" dirty="0">
                <a:solidFill>
                  <a:schemeClr val="bg1"/>
                </a:solidFill>
              </a:rPr>
              <a:t> </a:t>
            </a:r>
            <a:r>
              <a:rPr lang="ru-RU" sz="2900" b="1" dirty="0" err="1">
                <a:solidFill>
                  <a:schemeClr val="bg1"/>
                </a:solidFill>
              </a:rPr>
              <a:t>стоїть</a:t>
            </a:r>
            <a:r>
              <a:rPr lang="ru-RU" sz="2900" b="1" dirty="0">
                <a:solidFill>
                  <a:schemeClr val="bg1"/>
                </a:solidFill>
              </a:rPr>
              <a:t> </a:t>
            </a:r>
            <a:r>
              <a:rPr lang="ru-RU" sz="2900" b="1" dirty="0" err="1">
                <a:solidFill>
                  <a:schemeClr val="bg1"/>
                </a:solidFill>
              </a:rPr>
              <a:t>після</a:t>
            </a:r>
            <a:r>
              <a:rPr lang="ru-RU" sz="2900" b="1" dirty="0">
                <a:solidFill>
                  <a:schemeClr val="bg1"/>
                </a:solidFill>
              </a:rPr>
              <a:t> </a:t>
            </a:r>
            <a:r>
              <a:rPr lang="ru-RU" sz="2900" b="1" dirty="0" err="1">
                <a:solidFill>
                  <a:schemeClr val="bg1"/>
                </a:solidFill>
              </a:rPr>
              <a:t>кореня</a:t>
            </a:r>
            <a:endParaRPr lang="ru-RU" sz="2900" b="1" dirty="0">
              <a:solidFill>
                <a:schemeClr val="bg1"/>
              </a:solidFill>
            </a:endParaRPr>
          </a:p>
        </p:txBody>
      </p:sp>
      <p:sp>
        <p:nvSpPr>
          <p:cNvPr id="19" name="Пятиугольник 18"/>
          <p:cNvSpPr/>
          <p:nvPr/>
        </p:nvSpPr>
        <p:spPr>
          <a:xfrm>
            <a:off x="555284" y="3536323"/>
            <a:ext cx="3639651" cy="1002429"/>
          </a:xfrm>
          <a:prstGeom prst="homePlate">
            <a:avLst/>
          </a:prstGeom>
          <a:solidFill>
            <a:srgbClr val="00B05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lvl="0" algn="ctr"/>
            <a:r>
              <a:rPr lang="ru-RU" sz="2900" b="1" dirty="0" err="1">
                <a:solidFill>
                  <a:schemeClr val="bg1"/>
                </a:solidFill>
              </a:rPr>
              <a:t>Частина</a:t>
            </a:r>
            <a:r>
              <a:rPr lang="ru-RU" sz="2900" b="1" dirty="0">
                <a:solidFill>
                  <a:schemeClr val="bg1"/>
                </a:solidFill>
              </a:rPr>
              <a:t> слова без </a:t>
            </a:r>
            <a:r>
              <a:rPr lang="ru-RU" sz="2900" b="1" dirty="0" err="1">
                <a:solidFill>
                  <a:schemeClr val="bg1"/>
                </a:solidFill>
              </a:rPr>
              <a:t>закінчення</a:t>
            </a:r>
            <a:endParaRPr lang="ru-RU" sz="2900" b="1" dirty="0">
              <a:solidFill>
                <a:schemeClr val="bg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91431" y="333450"/>
            <a:ext cx="10801200" cy="717924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uk-UA" sz="4800" b="1" dirty="0"/>
              <a:t>Зупинка </a:t>
            </a:r>
            <a:r>
              <a:rPr lang="uk-UA" sz="4800" b="1" dirty="0" smtClean="0"/>
              <a:t>1. </a:t>
            </a:r>
            <a:r>
              <a:rPr lang="uk-UA" sz="4800" b="1" dirty="0" err="1" smtClean="0"/>
              <a:t>Зберіть</a:t>
            </a:r>
            <a:r>
              <a:rPr lang="uk-UA" sz="4800" b="1" dirty="0" smtClean="0"/>
              <a:t> </a:t>
            </a:r>
            <a:r>
              <a:rPr lang="uk-UA" sz="4800" b="1" dirty="0" err="1" smtClean="0"/>
              <a:t>пазли</a:t>
            </a:r>
            <a:r>
              <a:rPr lang="uk-UA" sz="4800" b="1" dirty="0" smtClean="0"/>
              <a:t> «Будова слова»</a:t>
            </a:r>
            <a:endParaRPr lang="ru-RU" sz="4800" b="1" dirty="0"/>
          </a:p>
        </p:txBody>
      </p:sp>
      <p:sp>
        <p:nvSpPr>
          <p:cNvPr id="12" name="Пятиугольник 11"/>
          <p:cNvSpPr/>
          <p:nvPr/>
        </p:nvSpPr>
        <p:spPr>
          <a:xfrm>
            <a:off x="4194935" y="2532185"/>
            <a:ext cx="4026510" cy="1002429"/>
          </a:xfrm>
          <a:prstGeom prst="homePlate">
            <a:avLst/>
          </a:prstGeom>
          <a:solidFill>
            <a:srgbClr val="D935B6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lvl="0" algn="ctr"/>
            <a:r>
              <a:rPr lang="uk-UA" sz="2900" b="1" dirty="0">
                <a:solidFill>
                  <a:schemeClr val="bg1"/>
                </a:solidFill>
              </a:rPr>
              <a:t>спільна частина споріднених слів</a:t>
            </a:r>
            <a:endParaRPr lang="ru-RU" sz="2900" b="1" dirty="0">
              <a:solidFill>
                <a:schemeClr val="bg1"/>
              </a:solidFill>
            </a:endParaRPr>
          </a:p>
        </p:txBody>
      </p:sp>
      <p:sp>
        <p:nvSpPr>
          <p:cNvPr id="13" name="Нашивка 12"/>
          <p:cNvSpPr/>
          <p:nvPr/>
        </p:nvSpPr>
        <p:spPr>
          <a:xfrm>
            <a:off x="560429" y="5656359"/>
            <a:ext cx="2557210" cy="1002429"/>
          </a:xfrm>
          <a:prstGeom prst="chevron">
            <a:avLst/>
          </a:prstGeom>
          <a:solidFill>
            <a:srgbClr val="FF0000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lvl="0" algn="ctr"/>
            <a:r>
              <a:rPr lang="ru-RU" sz="2900" b="1" dirty="0" err="1" smtClean="0">
                <a:solidFill>
                  <a:schemeClr val="bg1"/>
                </a:solidFill>
              </a:rPr>
              <a:t>Префікс</a:t>
            </a:r>
            <a:endParaRPr lang="ru-RU" sz="2900" b="1" dirty="0" smtClean="0">
              <a:solidFill>
                <a:schemeClr val="bg1"/>
              </a:solidFill>
            </a:endParaRPr>
          </a:p>
          <a:p>
            <a:pPr lvl="0" algn="ctr"/>
            <a:endParaRPr lang="ru-RU" sz="2900" b="1" dirty="0">
              <a:solidFill>
                <a:schemeClr val="bg1"/>
              </a:solidFill>
            </a:endParaRPr>
          </a:p>
        </p:txBody>
      </p:sp>
      <p:sp>
        <p:nvSpPr>
          <p:cNvPr id="14" name="Нашивка 13"/>
          <p:cNvSpPr/>
          <p:nvPr/>
        </p:nvSpPr>
        <p:spPr>
          <a:xfrm>
            <a:off x="9188375" y="4903395"/>
            <a:ext cx="2468650" cy="1002429"/>
          </a:xfrm>
          <a:prstGeom prst="chevron">
            <a:avLst/>
          </a:prstGeom>
          <a:solidFill>
            <a:schemeClr val="accent3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lvl="0" algn="ctr"/>
            <a:r>
              <a:rPr lang="ru-RU" sz="2900" b="1" dirty="0">
                <a:solidFill>
                  <a:schemeClr val="bg1"/>
                </a:solidFill>
              </a:rPr>
              <a:t>Основа</a:t>
            </a:r>
          </a:p>
          <a:p>
            <a:pPr lvl="0" algn="ctr"/>
            <a:endParaRPr lang="ru-RU" sz="2900" b="1" dirty="0">
              <a:solidFill>
                <a:schemeClr val="bg1"/>
              </a:solidFill>
            </a:endParaRPr>
          </a:p>
        </p:txBody>
      </p:sp>
      <p:sp>
        <p:nvSpPr>
          <p:cNvPr id="9" name="Пятиугольник 8"/>
          <p:cNvSpPr/>
          <p:nvPr/>
        </p:nvSpPr>
        <p:spPr>
          <a:xfrm>
            <a:off x="931977" y="1162319"/>
            <a:ext cx="3070897" cy="1002429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lvl="0" algn="ctr"/>
            <a:r>
              <a:rPr lang="ru-RU" sz="2900" b="1" dirty="0" err="1">
                <a:solidFill>
                  <a:schemeClr val="bg1"/>
                </a:solidFill>
              </a:rPr>
              <a:t>Змінна</a:t>
            </a:r>
            <a:r>
              <a:rPr lang="ru-RU" sz="2900" b="1" dirty="0">
                <a:solidFill>
                  <a:schemeClr val="bg1"/>
                </a:solidFill>
              </a:rPr>
              <a:t> </a:t>
            </a:r>
            <a:r>
              <a:rPr lang="ru-RU" sz="2900" b="1" dirty="0" err="1">
                <a:solidFill>
                  <a:schemeClr val="bg1"/>
                </a:solidFill>
              </a:rPr>
              <a:t>частина</a:t>
            </a:r>
            <a:r>
              <a:rPr lang="ru-RU" sz="2900" b="1" dirty="0">
                <a:solidFill>
                  <a:schemeClr val="bg1"/>
                </a:solidFill>
              </a:rPr>
              <a:t> слова </a:t>
            </a:r>
          </a:p>
        </p:txBody>
      </p:sp>
      <p:sp>
        <p:nvSpPr>
          <p:cNvPr id="11" name="Нашивка 10"/>
          <p:cNvSpPr/>
          <p:nvPr/>
        </p:nvSpPr>
        <p:spPr>
          <a:xfrm>
            <a:off x="585658" y="4653930"/>
            <a:ext cx="2531981" cy="1002429"/>
          </a:xfrm>
          <a:prstGeom prst="chevron">
            <a:avLst/>
          </a:prstGeom>
          <a:solidFill>
            <a:schemeClr val="tx2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lvl="0" algn="ctr"/>
            <a:r>
              <a:rPr lang="ru-RU" sz="2900" b="1" dirty="0" err="1" smtClean="0">
                <a:solidFill>
                  <a:schemeClr val="bg1"/>
                </a:solidFill>
              </a:rPr>
              <a:t>Суфікс</a:t>
            </a:r>
            <a:endParaRPr lang="ru-RU" sz="2900" b="1" dirty="0" smtClean="0">
              <a:solidFill>
                <a:schemeClr val="bg1"/>
              </a:solidFill>
            </a:endParaRPr>
          </a:p>
          <a:p>
            <a:pPr lvl="0" algn="ctr"/>
            <a:endParaRPr lang="ru-RU" sz="2900" b="1" dirty="0">
              <a:solidFill>
                <a:schemeClr val="bg1"/>
              </a:solidFill>
            </a:endParaRPr>
          </a:p>
        </p:txBody>
      </p:sp>
      <p:sp>
        <p:nvSpPr>
          <p:cNvPr id="17" name="Нашивка 16"/>
          <p:cNvSpPr/>
          <p:nvPr/>
        </p:nvSpPr>
        <p:spPr>
          <a:xfrm>
            <a:off x="3589813" y="4678485"/>
            <a:ext cx="2618378" cy="1002429"/>
          </a:xfrm>
          <a:prstGeom prst="chevron">
            <a:avLst/>
          </a:prstGeom>
          <a:solidFill>
            <a:srgbClr val="7030A0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lvl="0" algn="ctr"/>
            <a:r>
              <a:rPr lang="uk-UA" sz="2900" b="1" dirty="0">
                <a:solidFill>
                  <a:schemeClr val="bg1"/>
                </a:solidFill>
              </a:rPr>
              <a:t>корінь</a:t>
            </a:r>
          </a:p>
          <a:p>
            <a:pPr lvl="0" algn="ctr"/>
            <a:endParaRPr lang="ru-RU" sz="2900" b="1" dirty="0">
              <a:solidFill>
                <a:schemeClr val="bg1"/>
              </a:solidFill>
            </a:endParaRPr>
          </a:p>
        </p:txBody>
      </p:sp>
      <p:sp>
        <p:nvSpPr>
          <p:cNvPr id="18" name="Нашивка 17"/>
          <p:cNvSpPr/>
          <p:nvPr/>
        </p:nvSpPr>
        <p:spPr>
          <a:xfrm>
            <a:off x="8927694" y="2532184"/>
            <a:ext cx="2441487" cy="1002429"/>
          </a:xfrm>
          <a:prstGeom prst="chevron">
            <a:avLst/>
          </a:prstGeom>
          <a:solidFill>
            <a:srgbClr val="FFC000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lvl="0" algn="ctr"/>
            <a:r>
              <a:rPr lang="ru-RU" sz="2900" b="1" dirty="0" smtClean="0">
                <a:solidFill>
                  <a:schemeClr val="bg1"/>
                </a:solidFill>
              </a:rPr>
              <a:t>Закінчення</a:t>
            </a:r>
            <a:endParaRPr lang="ru-RU" sz="2900" b="1" dirty="0">
              <a:solidFill>
                <a:schemeClr val="bg1"/>
              </a:solidFill>
            </a:endParaRPr>
          </a:p>
        </p:txBody>
      </p:sp>
      <p:sp>
        <p:nvSpPr>
          <p:cNvPr id="22" name="Нашивка 21"/>
          <p:cNvSpPr/>
          <p:nvPr/>
        </p:nvSpPr>
        <p:spPr>
          <a:xfrm>
            <a:off x="1387929" y="2403956"/>
            <a:ext cx="2364534" cy="1002429"/>
          </a:xfrm>
          <a:prstGeom prst="chevron">
            <a:avLst/>
          </a:prstGeom>
          <a:solidFill>
            <a:schemeClr val="accent6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lvl="0" algn="ctr"/>
            <a:r>
              <a:rPr lang="uk-UA" sz="2900" b="1" dirty="0">
                <a:solidFill>
                  <a:schemeClr val="bg1"/>
                </a:solidFill>
              </a:rPr>
              <a:t>Споріднені</a:t>
            </a:r>
          </a:p>
        </p:txBody>
      </p:sp>
      <p:sp>
        <p:nvSpPr>
          <p:cNvPr id="32" name="Пятиугольник 31"/>
          <p:cNvSpPr/>
          <p:nvPr/>
        </p:nvSpPr>
        <p:spPr>
          <a:xfrm>
            <a:off x="6546393" y="1177978"/>
            <a:ext cx="3623436" cy="1002429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lvl="0" algn="ctr"/>
            <a:r>
              <a:rPr lang="ru-RU" sz="2900" b="1" dirty="0" err="1">
                <a:solidFill>
                  <a:schemeClr val="bg1"/>
                </a:solidFill>
              </a:rPr>
              <a:t>Спільнокореневі</a:t>
            </a:r>
            <a:r>
              <a:rPr lang="ru-RU" sz="2900" b="1" dirty="0">
                <a:solidFill>
                  <a:schemeClr val="bg1"/>
                </a:solidFill>
              </a:rPr>
              <a:t> слова</a:t>
            </a:r>
          </a:p>
        </p:txBody>
      </p:sp>
    </p:spTree>
    <p:extLst>
      <p:ext uri="{BB962C8B-B14F-4D97-AF65-F5344CB8AC3E}">
        <p14:creationId xmlns:p14="http://schemas.microsoft.com/office/powerpoint/2010/main" val="2878156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35 3.7037E-7 L -0.45296 -0.20255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639" y="-101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3.7037E-7 L 0.675 -0.17338 " pathEditMode="relative" rAng="0" ptsTypes="AA">
                                      <p:cBhvr>
                                        <p:cTn id="1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750" y="-86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2.59259E-6 L 0.31875 -0.3162 " pathEditMode="relative" rAng="0" ptsTypes="AA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937" y="-158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988E-6 -2.96296E-6 L -0.46769 -0.19328 " pathEditMode="relative" rAng="0" ptsTypes="AA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385" y="-967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3231E-6 -3.7037E-7 L 0.74987 -0.13611 " pathEditMode="relative" rAng="0" ptsTypes="AA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493" y="-68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472 0.0199 L 0.6209 0.00115 " pathEditMode="relative" rAng="0" ptsTypes="AA">
                                      <p:cBhvr>
                                        <p:cTn id="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309" y="-94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1" grpId="0" animBg="1"/>
      <p:bldP spid="17" grpId="0" animBg="1"/>
      <p:bldP spid="18" grpId="0" animBg="1"/>
      <p:bldP spid="2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одзаголовок 2"/>
          <p:cNvSpPr txBox="1">
            <a:spLocks/>
          </p:cNvSpPr>
          <p:nvPr/>
        </p:nvSpPr>
        <p:spPr>
          <a:xfrm>
            <a:off x="6956127" y="1346211"/>
            <a:ext cx="2257877" cy="64822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uk-UA" b="1" dirty="0" smtClean="0">
                <a:solidFill>
                  <a:schemeClr val="bg1"/>
                </a:solidFill>
              </a:rPr>
              <a:t>Марс</a:t>
            </a:r>
            <a:endParaRPr lang="uk-UA" sz="2900" b="1" dirty="0">
              <a:solidFill>
                <a:schemeClr val="bg1"/>
              </a:solidFill>
            </a:endParaRPr>
          </a:p>
        </p:txBody>
      </p:sp>
      <p:sp>
        <p:nvSpPr>
          <p:cNvPr id="2" name="AutoShape 10" descr="data:image/jpeg;base64,/9j/4AAQSkZJRgABAQAAAQABAAD/2wCEAAoHCBYWFRgWFhUZGBgaHBweGhocGh4cHBwaIRwaHBwcIR4eIS4lHyErHxoYJjgnKy8xNTU1HCQ7QDs0Py40NTEBDAwMEA8QHxISHzQrJSs0NDQ0NDQ0NDQ0NDY2NDQ0NDQ2NDQ0NDQ0NDQ0NDQ0NDY0NDQ0NDQ0NDQ0NDQ0NDQ0NP/AABEIALQBGQMBIgACEQEDEQH/xAAbAAACAwEBAQAAAAAAAAAAAAAEBQIDBgABB//EAD0QAAIBAgUCAwYFAwQBAwUAAAECEQAhAwQSMUEFUSJhcRMygZGhwQZCsdHwFFLhFWJy8SOTorIWM1OCkv/EABkBAAMBAQEAAAAAAAAAAAAAAAECAwQABf/EACcRAAICAgIBBAEFAQAAAAAAAAABAhEDIRIxQQQiUWETMkJxgaEU/9oADAMBAAIRAxEAPwDEuhBvNCPDEyYFGYiz52oNjBNYY7L1R4gC7E1Yhlo+JqsgkcxVmVkSfLama8gsLw83BGkeGfiDRf8AWqyn+WpWuJG9ufQ1VhPJvx9aVxtHdMJx8eJ3/SasyeakRqNyJjcxQ2KwPpG9U4Z0kRftQ43EZPZptBOoAtvMwTt9qExMN9XvNtzb6Cuy2dK3Igc72+9cc0HsSRPED51GMWhpuyOVxGVgDztAn9aaO+0ifMm0+nNI0w7ySSdwZgR2tTPBzYB06pHff5VWt2RYQqdhJ4j71YHgkWI5+9/XmqFBN5m9Wapiw/f1pkBoOTFRlAKkRtB5/ajAhkETfzvHaluWckjaBxTZNRmLkDjt/OaZq0BaK8dyWiduPP8AxQ6mCYE/UegokeV+9Ks05BJ9f+qnVMYO/qVUzaP1oNs17QsBYfzaqsDLtiuq6ogeVh+9QOXUgqhZWJYECwBUbMfSlcknRphhbin/ACVZl9Bj3u/c0PlyGaQIA48qVY+YKsZOxv2pxkWJ8W2ranqkTkt9A2MLwOb/AB9ahlxPeSTbijc6unmZBHxO1V4SaCJ37z87U37RPJUcC5ngCfWJNW4SEnUbbmOQF4+tQgmTuJ03+lWYGGSSknVML2vcn5CggtBBwwGAKkkXHcze9WvjYrmApa9iBbz8qaZLo+I0u4ZRZQQN5Ejnai8XKaAXbF0qI0qYAB/zSTnWiuLDy29IzbZkp4XTfvvv51VmsZTLabzFoFhx51f1Jw7C5kWkD6STJFLdLB1Cg8AD70Yq1Yk1xk4p2goODcdrCO+/pS7FOoyd/htWkzOFhoALsxAJ/n3rPZnDuY2O1GL2K+jzLflHcfe9NQi6CRJnZRvHck0qRgxFrRf17Uw9onhUG5IsBaP4KEwx0eZbDF5Gx/nwqzxf2j6fvVOUxvHLNYzIje9Mv6RO/wD7qSQyM46aQaAxd7c0xxm+Nopc1r9qshC1zYCajrgE89zUC83+FQ9p+tFIDON5vzxUsOATE1WjX9amWpqFLXiP815l2AJMehqEk1wUixPzBihXgO+ya4524q1XJIgD7/Ojuk6JmxfUAJgqOQRyDPwp91HoJ0FgFD/7Rpk9o2+NLJpOiixuUbTMsibXMzYefnROAwKwd5Mm0/CqXJNmsV34IIqVyR4bxx2rmvBIOyONNjO/amOntS3JYfOw9aYAnkiPL9aR9h8FmA178UTgZ8uWCXc+FMNSQW5kxsLc96GwWKtIN7/oaZfggJ42KTiI5luDruAPMAU8nUbHww5ToMw/w8qpfHjMHxEKxKqD+XT2pBnnY60eCyOBK21CJ2rRdVy6rq0u2vFdVFzCgSWUEe7PNZDpWG3tMRmAEeEXJHMwSb1OEnK7LZcaguiWXzZTFWYUNAkzaSL2+U1pShDuhi8kFR4QItJ5JrM5rA1+E97U0yL4ow9BbUpOkWMx2DfSKnmikrL+my1qhP1PKbgXXUCYE27WqzLzCEbbX86c5ZUQ+NlEG41D4jzPFqy/Uc8faNpWEtCgwI/euxS5e1C5oX7hvnoKEgqWBFgRO9CuJ0RPy5P1maGdFUkqQoYSCBYztTjo2XYuG3C3B84kX53qqeicsNOrBsvknKHUDZxvwSYkxt8ad5fIojhi+rUVWZ8IAF/O8xNB5fOoxUGwckNEyGmQwI57jyqwYhdijnaRIEm/ut5iR8Kfj9km0tpaT38m3zwYqwRlRdSsWJGmAsfIVi+qHDkeLU8+JpJsfd/2j4UBnuo4oQ4FwjEaxvMbDyBqrAwCpBLW5BEybWHAG9K0o7fZzbek9BH9ONS7mOR58UsxXOtpfQVJVRvHc0/6w4VFdBKgbdja1ZjEfU4O8/P9K6Pu2LLWg1HJ3kk31GZIvaPOqHCwPLva/ai8NWZSxaD7osYt2ttFDjLuQdoB4+tuLVyF2DOviid7ni+01dpBIUQAdrGRG9ePh6cQS99IIjaPOh8zj+L0vPqRRavoaydgQDwTBP38q9kf3r8jVKHUW5uTPlRsn+5flStBUhUlr996HxaH/qTEC0Vcr2v8apTQpUGMelQjz/6qarNzsa9dYvTXs5xbVkWPHFRBE3J+5qLPf9fOvI/WnSJ2EJntPuJ6lr1PGzmI4BIVRQ+WQsdMSeOL08fJhAGZQYFxG1Sm4xfWzXiUpRe6Qmy+pnmwjeK1vResFSFclkNiDeBwRWbGDEwd+B+lWoLjiuklJUyDk4ytG+z/AOHUxyHVtLGJI2YfvHNKsx+G3RiNY0yLsNl72sfOnf4XZmwVIvEggm+9o/ai+tYgZNB5NwZ+3HepJtPi9l1BTqSMQ+A6+8sSTHw3ipofpvTvJZRXLOzBwtmUCyyZ1DyMWI3q7/RsNmBR1CksYZiNMCSY3gTT1TohKPwLcs5GxA2kETI3+VaH8K5ecHEZVglwR2JC3qfTegI5LMxZLhYGnX3PfT271osHLhFCoNKjYDap5ZKuJbDB9mN6tmdTnw6CohiOZ7R+ppc6qigWAHeL+p71p8/0NXcsrMH5M8dopNjZLDUDXqO5UgAiQ2kkiJHHzoQaSKzhKbqxMmFqePFBUmBaSDf6Uxw8LUNCuVG4I/MP1BpXnMRkcOGUaTaZjzB4vVGW6uQ/5YJlY2nkHyrpvkteAxxPG6fnyNM/hqhVE5EgG+3vH60BmcFT4WFxdTH8sajiZss6sSJ0sB2AJBqxsfWoncW9RWeUmpKSNuLHGUHFiXFa2gzC/wDxptlsbEXDGjEIG4AAiBuYoLOYYMkRq+370Z0Qhw2GWgxK+Y/Mv3rUpKUbMOWEoOmUnWcLSLtr1g7XF4H1q7DOKxQlwC27c/tV+VjQw0zpJ+UGolDpS9gB+van5U6ION7YVh5bSwJJcm529KKyDgkoRefDItPPoasyy+YE2abSP8CmmTwEklbmNrRHeealKV9jRVdC3qmFCIgvMl9yJikHTcFQ972O2/1rbZwLoaBEDf8AWsv01CXcxNufpt6UY9MElsuxVdjJOlQLDv2FBI8GTaTY89pp6iEbx9YpT1Z1C/l3FhFGPwJJUBdRxNGIrSGMFSQsA80nRpV3O5G3nxTX8QXw8NubT3NqDy+WlwjAgABiObC1UukBIu6Kq6WDXKrHx3orQvf6UHk00Y5UT3Fr+sVP2v8Au+jftU5PYyRmMNJNX6rwKrwmIBtPeoqW+ZrQ9i9MPwMJYEyBtb71Vm8IrYEkedF5V/CIiDdvI+vaiM3gqUkmSe1Q5NSNDinEzp9atwASbCarzOCUMU26XgeDVeT2itEpJRszQg3KizKIEGl1DBt/I8EH0ofNZ3EEgOSm4BuYq/MNEDcC3Y+UjiKFzD6YYbb/AANiPnUoPk9lpRpOi3XrGoG/8371FMQzB4oHLYukmPdPFM8rhB2FoG96o1xM/Zpfwr1B8N4LKqmPe3vtA5rV9Wz+GylGieQCQWBHB859K+dFThkNMgNt5eVOcPruHoLFAHU/+OZIHMt39Kmqex5XB0i/K5r+lxBa53VtinA8zB3piM7g4gIA0uIieQebet6yma6i+YIbEILifFEWrzK4gVxJ+sGKaSvZNS3s+nYXUGCqowztyYkC09h6dqvTP4zjSuBJFjBtvxO9qVdGzAdQpPiXad2W0H/NPMLHYDzNhUXGJoU318AX+mYka8bE9mrH3R7wHmaV9bwwroEhRLKo4MrEGe8i9d+LOpeIpMCL32Rbn5n9ayWD1jGceKGSNWk7i02PBj9KKx2vaNizVJOXQ/boZKK8B1M6lBIuDBIPBnjmhE6VhoHTSFIbUdQkgcLPw4on8O/iBWjCYEIWLLtKkmSGng0Q7LiYjr7yDUQwJBA5+GwoyVL7KY8ilJpvS6M3m8sjvrQaOdJ2iPoSePOh8EwSp3BrZdD6QjqXedXF9qR/iDpGJg4xxDLo598D3fJu3rWaVSj9m3FNKVeBRj4d5E1RlnCYqPJADQ3lNqZZvCi4Mr3pBmvC3lMEfzzo4W3o71cVVmpZwDigT7pv3vb6V5AbERV2UCedhUOhsHwcQ7sqie8XvRPQwGLPFwANptN/0qjfZ5tNUhjglQAGXV3NpBP70zyqqgsD6ED7c1Rl8oNZf5QfPYirM1nwlmUx8BUuWyijaso/EOL/AOMqq2MSdopJ0J2AYkXJ+UVdn+qLiSANOkG0yT2mkqZsoCAatHapom9PTGnXc2RhkKxk2MdvtSh8iCirIJ4gWPlPJozNJOGzreQN+3pvQOVzBSBHmQKW3Je3wW4qLqT7KupYg0YandSJPlXuWxtWKHYDxzEi0Cw9KozRGJiO0lVXneT2H1qCP40E2WarVxM8tOy98QDG1GxmJ4vHFF+0X+5PmaX5lbi0kGh/YH+CupVsRp+AJF4+NejKuZIWY3+FH9GwFfEAm3PoBNG51P7RvYeh5j965zp1RoWPlGxNhC2kG/PpROA4hR6/wUJiYRRiPLf7VPKMCb8bV0las5adF+PhBhBHoaj03GMaDErbaf8ANQxcUwb0L09iMQf7q6KuDsRupqg7qBO/8/ehs2fAfJhHof4aP6gJXbbzmlmbgoDzIrse0g5Htg2GL/EU9y7lF1f7Qb7HiKQ4XvUXi4jGJaR24q0029EoySTtBeZzAe4GmI53NUa5qBcRHNW5PLs7BVBJOwFckTlTLss5F/nWn6PkihWVAbdibm+yqPLn1q/p34SsPaE3/Ku/xPFaZsumD4BpBAE32tPvGpzTkqGxyUHdb8C98LFEPhKJUkEkSYIsPQG8Cn/Tn1AOSNQW42vtqHrequi5tHZtLTYTx8hVWf6cqqXVmD3N28JPFvtStKLopyckn/pifxPjM7tH5m0//qN/rQ/9GBgtpe5Bt6D7xUsdGYHWsmTB2AJIvQedzD4alblDMNEr2mapB7oScGoqXyCZXFMTzE32719L6Ui46I8hdaeKLFStipM3E3r5Rh4sCK0X4e64uGPZ4ikpcgg3ViQfQgkUJaZ0Y3G/JrMLIPhyExDF7G+3bmoH8TFG0YyBgd9PHqppJ1XrbPGjFG8+EXEefAnik/tiz6mJJJuTz61nycfHZv8AT45S3Lo3OYyGWxlLojkxdEhSO1jWN6t0rRJnwgxDeF49OfhTUYzrDoTPkOOx7il/U+ta9SaT8YN/KpQfwaskHHT2hRksRkJKkx7p/Y1rvwtiA6vDwLgbVlMuo8c7GPhvTLp2b9mSQTJEWMTVX7riYskeKUjZdQxxhoX1kEi029JFfPs/nXOo6mYk3af0FPcyRiDxGed/vSrFQAAQDvf4/QUYw4/ZOM1LvQLkDB9VJ86Y5DLh2M/AcmlGbY6pXiw4sPtTfoiM7CTHeO0fz5U8hEqdjTBwfCVdoDC3pxekOZRcPXJlgsA8Geac5/A0z+YcH4bGs3n8MjDLHcyfQTS41T/k6UuXa6J9HwSyAk+9JM7AbT/O9Pst0gMuorq8QgglT57i9VdKybDTK20d+CBVuazbiNN2WAGufCO45psqk17R8TinUkHDpWEToS2LJhGaziJBmIAEHehv6JuyfT96oy3WkJZ8TxuAVCgQt/4bmhf9ZX/8H1pVj17jpZqftQs0FNBG6m8fvTbKqHvAiZJ86X5wBhHa8+f7V7kNB8IJ1Dv9qk/dG32aVUZUugfrOTOuVEigEBTcVqGw7Xj1pL1R0aFUgwbn7VXE3KokMyUbYszDSxjap5fClge1eHCK8SKKwx7oHG/qePlVpXFURg1LYShDWPmTbgUs6jhyBG0T/PSmWBsxHpUcZANA9TUoOpFZq47EeCviFMky5cFVWTxHlVGLhANMk960n4fymnx4ga4AVRYkE3PoBWmUvKMqXyLU6QqBWxWbxEjSi3kcEnatXlsXCwUHsMOHdVKGJO/i1E32ojM4D+zDYeEFkDSTBHm3rFX5bpogu4knwiBE+dqXvsR/KA36jiaGBc3JiN4PE1TlMu+K4DMTJEkngXJ+FX5jKy4RBPAP6mna5EJhkLaFlj3HPzig9dBVtjDo+GiOqpYENHmLQTU+p4eoqJ8Np84MH9aE6bieIEGSyWjifCB8BR6qWxIJBCoD8Zk/pU33sp4M31Lpwcsq+EA/LVtSjN5Y4fgcEqSVjkECZ9OxFbnOZYLiMYsVWRzGxpb1DpQxAUfw6QwVjwvn3EfSaeNAlKTpPwfPM904aiIgjkCPmPvtSjPYLJAYRzP6Vtsr0d3QYbkKwkYeIlwB/aSdwex2pati2DjrIBIINo81PFNWzoy0IspAEzemGVYd5ruo9GbAIIOpHujfY9jS7ZjWbJC2z0vT5aiqNTi5Z3RWkkRtMf8AdIs0qq5kGSBHkdoNdhEkTqPzNQzieHzqUFxlRqyz5RuipcQGxPIJ5onVaZ90xelmQUsWHMfemqpqXE24+lXdRlowSfKDs72xIgE+dXZeGdb7zHrFAZfDvf1j7UzwiJUjft8KeXwjNFeQbETViaQLnen+BlRh+M+JoFuIoXp+EGcmPL4c02z+Iqox7A77km01KTdjWqAMTqwI1YiQrWleP2pP1rMI+HpQkiDuNzRHUMPSAJtYkfrSvMJ4Dbc/SnilaYkpaocYON7VUKNACrqE8gQY8qPGEoQbkydp0lolb7xSXo2HpRCGEsGPmADHyo7Gx2w2aL2AAncmRtRyRbXtGxSSfuEOaYjELEKpJkgbATVntfKmIyAA1P75JnsvMHzuKp/oD5/OgpIaUbZdn0REKyNVrc0uyuHMkGDxG9LsXMEsxYkmDfvRHS81oYFr770jxuMXRWOSMpbPc4jjckj6VUQRpJWxv6itn7EMBEeJZBAne/P8tSzO5dk90ykXjjzjg0kM/wC19jSw/uQFm8CD4TK2IJ7b0oxcVlJng8cj96YYmYBQgSYMSO//AFSzGQgXrRBtr3Geaj3EKy2YFuxqvO5qTK7AR63oLBMfy1e69+Kf8aTsT8japhqMWIAF7TzHf1r6RkOmL7KSsSgBE2Fxtz4q+f8A4ZziYeIGdNfbyYmAZPavqODjK0HVIK6Z78j1G4mmquiM5X2Twk0gBbJpAAG38mpYqx4bT3+wNeukKqyNhHxvXuJAFoLHtwO5oPexQbK5cBi0WFh9zV3U304GIZ8TgIv1n9aIZQqKBu36UP1VNQwk38Dt8dhS+R0qIdEQBwv+whb3kQJA7X/Wni4OnENI+jYuGuYU6yS/hCkGAdoBi958q0fUFKsT/NqD2xukFqoYBuRY+dKs1hSrhiAwm5sNP7RTHLHUs/Ajzobq2B4QQN1hh5cHzodAZkul4Ka3ZNak3ZG91r2de21R/FnRxiIuNhjxrGteSvf4GRRyOFxVcudARho0xJEX+F4mm2ZeEBABAAknlG2IHkYNOnsn0YfomIuIpwcQSjWE8H7VlOq5F8DEKODHBPbitVmMqcLEYX3kHuJmjfxRlVxMv7QQYAaeQTYilasrDI4u0YnJGx7URiYGoefH3oTKmCQTB48xR0+frWbJFxlZ6+GcckRZkMuRrm3H1q4YukQBPrt6VZmVg+XahV38ot/OKvF8lyPOzpxlx+DsTHIYhbbSYorCc2j0PegXkGTerE3Hl/BTNIipM1XT8wqJ/uPxtzVefxwy6QZ8V/tSVc0b39BO9TGMTEz9N6nxG5DLql48hvSXqeNCCN2/6opsQjUN+1L8zDlUmLgEmnihWXZeQEknYDb5CRx+9McyBrQsQSNwOLz8qHzCIEBD6WA90nxQLfWuCgprJva03iuctBSph+cxVOJYkhomdpq3+nP9xpDiY0tYXsR9qN/1dv7/AP2ik4lPyCE4RkTAnf8Aai8HLgL67/tXZhB7wN/5tVuWdQASD6TsOTXSk2rRSEUnTDMt1B0HhuBxx/N6eZfC9swYjSDBYCDA+87Vm80FMFY94XHNaDp6gIlzJAO9tRvMcRWWfGK5NGmKk3Segfq3QUBLYTaInhiNPnvesk+GPMz/ADatrnepvpMMQbA9vWBWezmSLOXUAarldo7x3B3rRhy32zPnxJPQnOD2PwqBFqKdDJEQRVeIkieRvWutGNPZ2FsCN7RX1DpzMmCCYVidQ7hTB0n49q+VZF7jyIMHb419F6VmlxMMswllgGWmD3tuK56BNcuh/gY6tY9r8rH2qeGJM7Tt/wARzS7IAk6ZsTJg8elNcACSfgPhQYqL8XDMqRsBA+tDdRs+F/xAPoZpnjJIB4FLs6up17aLeoNhU09la0V5bC0YiO/ih9OGq+HSLzfkzxWs6nhBl1elY7qynQHR9Onxg8qwBkg9+PjWh6Dm3xcuC5lmWQYie9jz51zXkX6Csi1yO9F4yAqJ/wAfSgcI3Ebjj96s6hj6IA37nuRzQq3o5ujLde6fDsuohoPs99MmJEcmNqcdHw9eAFLE/C4AMwZqefAKa8RD4VAGkkyZsRyDSH8K9SLNiYQZiA5aSATc+6SP5amp0wNqki/OZTXdT4ixInsTF6E67li2WZEBLal8I3ABk+tMM67o5EErxHHy3qOM8kBBdrkmRfiaaid0fLsbDKOJEEEzOw7A/Gp47sU1gadJgi/yk/Oi88hfGYRu8ekHf0qjM4a6iJkYZgrPvjggc80zipaZbHklD3IFdpQ2G0gx96GS49avx8uEJQEgEWg2IO1UOpUkG/b/ABU4wcbRXNmWVppFZG5g7VEvAmb17r/xVTtNMjOWpig2FEYeIJpeljardcChKIUw98fbjk+lB6xrDC5mf2rhySbRHmahhJf+WrkqQ1hOPmGf3oN7GL+k16MabjgfE8fpVLpMDtXlhQpHJk1czMRIip6fSqQ9W+1P9orqDY0w8QLYLq9bT6c1B8EkmU0ncDkj03PwrSNkkV8J1EKreL0g39aY5vKJioG5F1YT/Iry36qMWnWmes8DapswRwZ8KDeDHmN48/KneRzaqioWhuZ4J3A84FH42Wj8ssPeH93+4RcN580M2WSzKfPS3f15oyzRmqfQscbi7XZYqhpIKsO1to5pbn0ZLC6T4e48vSaKxMrYuoKMP7SL/Zh5Gl2Nmy58YHYlB8bqbijii27jteULllqn2CdWw5AxF5ADdgaX4bnk70Xm38OhWlWE+VtvrQKNavTxXxpnm5V7rQOE0vHypx0rNaTGxP5pO3aKXYwlpHrRvR8vrxEHEy3oKo1YqZ9E6USuHO7Ec9uPnTTLCdJMTuRSjEACwZIaPdO0GQPQ046Via/F67eVRbtsXi9X5GJf8vBoHEw//KPJIPxo7DILQfX1obMmHLf7vpxS+Si6A8zkw84RBuZEGPFv8ZjanHRGfQ8xKPtMwsAR5C21K+vodAZGgiIO0GN5oHp+PiB1xFsMRgoMQDqET2m3NFnUqZrccaHV48LEbdqH6iAb7id/58KNWHwoQmfFEiDO2x4pBmMQgKpMyeLwY2imirJt0MsJycJrifymO2wFfO85ngublMTS4kGLfMDvNazMdVOEiAEXcayR+Tv5VmMXIhw+OgChi74Y0htYDRfssjbtTpUraBpurHY6jmdehwG0ke5bUp90zyIimmT63lsTEKMwGIpKgHbVBi+3+ax7dc0uS6Ee6krGkemrcC9uKsx+p5Y62RA2K9ghWJMRqJFgBveu7Oca0xN1TFfBd1fDZXN1IIgoxuATShMQiWMA/wA286P6jm2dyX1OU8Ex4UBvv3J70pZziMoBhQDtvI70zpK2Mk26QbmcqwwkLkXBKiRIE2BoVwWSeRzXuKvczVmSxAfA1j+tK5WHjQuZqoMxtTHP5TQ20A7VQyDiusVoowcMnyq9cEc3PzFeoL71ZpHalcjkRdwdhP6VAIeaI0zxVyp5UOQ1WC4eCT/1Uzl7bz60RqN/KoajQthpFIXyFR0CrCtdo8qY43SYgKlRM+8s+V4+N6knUDqXVdeItHa3NLMpj6lBvtII5JtXahqif+q8H8e2me7GXJWEYmKdZvz4fTsfKvcvgmYYb9x+kVHwxJ37AcVaueZragqjtu3x7Ud1pCtfINmMUK5UCwME9+49KT9VykHwibSsbkeXmKPzIu19jx2qp8QsAOVrRjfFpr+zNkqSpmYxmiG3DfAdpjgjmqcIxRnVcPSx7G47TzQQPi7yK9WDuNnmy06LGanvRBoRsQTqvAAnbuP2pE1F5XqLpA/LEERPx9aeSbWgKvJqUxHfRiggMSSLSBh3uV21bxWoyWaCMpAkEz4YuCNyPtWcyWeTG04KYzJqhQY0mR+UyIM9qYI5xEdC41I2oeEhwoGkqZ/NI+VQmnWuxovdPo0/SXOIxJb3TyOTsKuz2GpYrG4N9rjalGVzuJh2ddYsA8gFmI5Udtp7VZmM7iezKKpdtIjVYgExrEXgzFGr6ZylXaJ5nMFUC6lXT/8Ac1DVK8R29b0rzOZQYbISF1g+zxHWTqmW1aTAWIAq/A6c5xU1kEL7wXfQV8SkH3ln70i/EGWQ4pfDeUYqqhZIkWMg7wbQL2oxi72zrVdbGXQus4iDFwW1FwrBcT8qsRIA5iNqJ6NmdKkT428MkRJJEG9yeKMwunIrEOoZzGtxaWIAUwL7Vey4WCvtG0quoluWLCw0je/3ou+X0KuNff8Ahlc107ExQ7OTpDQwBvJmV0+UXPnRnVkAyyBDoZEHs76VUyW+IAFMMpj4SYOLiYrFPbB1BiYuWEed96xXVOue1/8AGhhAIUkeI95nYztRbegxirbXZf17qZbElAIQAatIbUxALsAbCT5cVnExVElQSTeT504ywBTSZn9aWYOV96ZsSN6LaS0GPdS8EBjuEKlzDEFx/cRsTUUtcWkbeXNeM6jeTUDiHgUtN9lHPVRR7iNN4qkuauGrvXaB8fOiqRKh7kFTGwjhuTqB8LfDz7UhzOEyOUJBK2MX9DRWVxSSEBiZBM3jtFUY+CEYyfSOaEZbphcNWipFJq4WrzCeN6sbEEbVzewKJbgC16taKFXE86mMQUrQUehfWuCdq9RqbdPySMjtiFxKn2YUXJHM8D1rnKuwxi5aQpQGdq99m3cfOneX6QrKjByRGtzyqwIBA2k7c1qf/ovD7D5Gj2LJOLo+bfh3qjKSh8QIkA9x2rUYQVxKgqw4PFptNfNsHEKkEWIpvh9RYxLN/wD1H6VL1HpeUuUdGnD6rjHizYYpIPi0pI3uVY+YiV+FROIAsSvqCDaszh5wmzMdPA1Mb/C9S9pYxsYmUFvITes3/M1pst+e+hhmc+qkhIfv/aPjQQzDMTLE/wDHwr89zVDDv9YA+Qr1W8Q7kWtJ+C1eMIpaISk29lWOhIO3e0kn40AWgimTCN/qTPyFLc2sNFacb8GeR6+IOK8bEHxqgEivQtVoSxhg5+4kbcix8jWz6R1xFdXZwfCxZSPE7ER86wC1fhYxWIsanKKvRTlcWmfXuldZwyNY0kC2wYxyIpzj5rDIGpkRAB7Maoa+xEXAmvjeR6iMMals8i8TA5vTRuvYWiGVi5Zm1b/8AQexk0HFCqzc9bzTaUfAYM4k2JEr+cybW3mhct0QM6NiBXEI869OptvEduR6xWTyv4s0oVZfFsGGyjsE2uJ+dG4v4x1MBh4KgW98kk/AGBegotDOqNf1vKuWGh9IKwZUbz89qxfV+ouMVXdJUMFKmF1KlrLwL1T1P8RZmA2srM7AD9ZrOZjNu7FnZmY7sxkn40YxFaGnWesvjQsaVEQPdAteAP13pPrioNi1EPT8dBUmOegePHTUbXBntTT8RZI4ahxdG94ja3IrMYOYKEMhgjkVocLq4dGDuoYC02DCLgjuDU3af0Mku7M67gkn6D/NcMQVVmEKn3gwOxBkenlVNUUReQW2N51HWKHIqaJ50eKBbCsrmArhjtsfQ81Zns0rv4fdGxiJPJoELVgSlcVdhUnVEva16HNVhKmKJx7qq7Dk1SRTv8N9O9pijwyq3bz7CgwoO6X+H3dQ7kIkTJ7em9aTA6cFwxhlTDIVDc3uf8V2cxEQHxG1h/y7DvFVI2sh8UON/BqIBI5ngeVSlFSVMtBONNE8PCwsBThILEanJi4WJnzJHwinn+qt/t+n71mequoWAoJ0gW8yJVR9KH/ocb+w/wDqJ+9PGkuycoyu6Pl3NTQ11dWhmdBuVxDMTajCY4G/N/1rq6ss+zRD9JdhiSeL8WqJ98AWncjf511dU49seXgi58egWHlv86GzqCAea6uqsO0SfQCKkN66uq7JokKmu9eV1Ixz0717XV1E4kKswPeHqK6urjjT/iLAUIIHCn4kXrKNXV1Lj6OydkK9FdXVQU9qTOYrq6lCVipAV1dXM4noFTKCurqACSivYrq6lCe16dq6urgksFBPxFbzpOGMLCOgbkSTc11dRXYGV4mGDiaSPCoJA86Y4L6sVgbBUsBYCwrq6kXb/o1S/TH+WLcdzOI3KwV8ibfQbUNp8zXV1BAy+D//2Q=="/>
          <p:cNvSpPr>
            <a:spLocks noChangeAspect="1" noChangeArrowheads="1"/>
          </p:cNvSpPr>
          <p:nvPr/>
        </p:nvSpPr>
        <p:spPr bwMode="auto">
          <a:xfrm>
            <a:off x="207299" y="-144496"/>
            <a:ext cx="406135" cy="304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08814" tIns="54407" rIns="108814" bIns="54407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979462" y="3334381"/>
            <a:ext cx="5616625" cy="1551744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108814" tIns="54407" rIns="108814" bIns="54407">
            <a:spAutoFit/>
          </a:bodyPr>
          <a:lstStyle/>
          <a:p>
            <a:pPr lvl="0" algn="ctr"/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З усіх планет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нашої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Сонячної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системи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(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крім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Землі) Марс є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найбільш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вірогідним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для життя. </a:t>
            </a:r>
          </a:p>
        </p:txBody>
      </p:sp>
      <p:pic>
        <p:nvPicPr>
          <p:cNvPr id="1026" name="Picture 2" descr="D:\Картинки до тестів\Людина\Учень хоче відповідати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99095" y="444732"/>
            <a:ext cx="1106872" cy="1409612"/>
          </a:xfrm>
          <a:prstGeom prst="roundRect">
            <a:avLst/>
          </a:prstGeom>
          <a:noFill/>
          <a:ln w="19050">
            <a:solidFill>
              <a:schemeClr val="accent3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8" t="7720" r="4121" b="7969"/>
          <a:stretch/>
        </p:blipFill>
        <p:spPr bwMode="auto">
          <a:xfrm>
            <a:off x="979463" y="1240753"/>
            <a:ext cx="5349156" cy="1982296"/>
          </a:xfrm>
          <a:prstGeom prst="roundRect">
            <a:avLst/>
          </a:prstGeom>
          <a:noFill/>
          <a:ln w="9525">
            <a:solidFill>
              <a:schemeClr val="accent3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5" name="Заголовок 1"/>
          <p:cNvSpPr txBox="1">
            <a:spLocks/>
          </p:cNvSpPr>
          <p:nvPr/>
        </p:nvSpPr>
        <p:spPr>
          <a:xfrm>
            <a:off x="763438" y="405458"/>
            <a:ext cx="9194579" cy="67111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8814" tIns="54407" rIns="108814" bIns="54407" rtlCol="0" anchor="ctr">
            <a:normAutofit fontScale="8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4800" b="1" dirty="0" smtClean="0"/>
              <a:t>Відгадайте, </a:t>
            </a:r>
            <a:r>
              <a:rPr lang="uk-UA" sz="4800" b="1" dirty="0"/>
              <a:t>про яку планету йдеться</a:t>
            </a:r>
            <a:endParaRPr lang="ru-RU" sz="4800" b="1" dirty="0"/>
          </a:p>
        </p:txBody>
      </p:sp>
      <p:pic>
        <p:nvPicPr>
          <p:cNvPr id="6148" name="Picture 4" descr="https://discover.in.ua/uploads/illustrations/%D0%9C%D0%B0%D1%80%D1%8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8620" y="2018874"/>
            <a:ext cx="3670767" cy="305098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Скругленный прямоугольник 8"/>
          <p:cNvSpPr/>
          <p:nvPr/>
        </p:nvSpPr>
        <p:spPr>
          <a:xfrm>
            <a:off x="475407" y="5069855"/>
            <a:ext cx="11017224" cy="107501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lvl="0" algn="ctr"/>
            <a:r>
              <a:rPr lang="ru-RU" sz="2800" b="1" dirty="0" smtClean="0">
                <a:solidFill>
                  <a:schemeClr val="bg1"/>
                </a:solidFill>
              </a:rPr>
              <a:t>Один </a:t>
            </a:r>
            <a:r>
              <a:rPr lang="ru-RU" sz="2800" b="1" dirty="0">
                <a:solidFill>
                  <a:schemeClr val="bg1"/>
                </a:solidFill>
              </a:rPr>
              <a:t>рік на </a:t>
            </a:r>
            <a:r>
              <a:rPr lang="ru-RU" sz="2800" b="1" dirty="0" err="1">
                <a:solidFill>
                  <a:schemeClr val="bg1"/>
                </a:solidFill>
              </a:rPr>
              <a:t>Марсі</a:t>
            </a:r>
            <a:r>
              <a:rPr lang="ru-RU" sz="2800" b="1" dirty="0">
                <a:solidFill>
                  <a:schemeClr val="bg1"/>
                </a:solidFill>
              </a:rPr>
              <a:t> </a:t>
            </a:r>
            <a:r>
              <a:rPr lang="ru-RU" sz="2800" b="1" dirty="0" err="1">
                <a:solidFill>
                  <a:schemeClr val="bg1"/>
                </a:solidFill>
              </a:rPr>
              <a:t>дорівнює</a:t>
            </a:r>
            <a:r>
              <a:rPr lang="ru-RU" sz="2800" b="1" dirty="0">
                <a:solidFill>
                  <a:schemeClr val="bg1"/>
                </a:solidFill>
              </a:rPr>
              <a:t> 687 </a:t>
            </a:r>
            <a:r>
              <a:rPr lang="ru-RU" sz="2800" b="1" dirty="0" err="1">
                <a:solidFill>
                  <a:schemeClr val="bg1"/>
                </a:solidFill>
              </a:rPr>
              <a:t>земним</a:t>
            </a:r>
            <a:r>
              <a:rPr lang="ru-RU" sz="2800" b="1" dirty="0">
                <a:solidFill>
                  <a:schemeClr val="bg1"/>
                </a:solidFill>
              </a:rPr>
              <a:t> рокам. </a:t>
            </a:r>
            <a:r>
              <a:rPr lang="ru-RU" sz="2800" b="1" dirty="0" err="1">
                <a:solidFill>
                  <a:schemeClr val="bg1"/>
                </a:solidFill>
              </a:rPr>
              <a:t>Обертання</a:t>
            </a:r>
            <a:r>
              <a:rPr lang="ru-RU" sz="2800" b="1" dirty="0">
                <a:solidFill>
                  <a:schemeClr val="bg1"/>
                </a:solidFill>
              </a:rPr>
              <a:t> Марса </a:t>
            </a:r>
            <a:r>
              <a:rPr lang="ru-RU" sz="2800" b="1" dirty="0" err="1">
                <a:solidFill>
                  <a:schemeClr val="bg1"/>
                </a:solidFill>
              </a:rPr>
              <a:t>навколо</a:t>
            </a:r>
            <a:r>
              <a:rPr lang="ru-RU" sz="2800" b="1" dirty="0">
                <a:solidFill>
                  <a:schemeClr val="bg1"/>
                </a:solidFill>
              </a:rPr>
              <a:t> </a:t>
            </a:r>
            <a:r>
              <a:rPr lang="ru-RU" sz="2800" b="1" dirty="0" err="1">
                <a:solidFill>
                  <a:schemeClr val="bg1"/>
                </a:solidFill>
              </a:rPr>
              <a:t>Сонця</a:t>
            </a:r>
            <a:r>
              <a:rPr lang="ru-RU" sz="2800" b="1" dirty="0">
                <a:solidFill>
                  <a:schemeClr val="bg1"/>
                </a:solidFill>
              </a:rPr>
              <a:t> </a:t>
            </a:r>
            <a:r>
              <a:rPr lang="ru-RU" sz="2800" b="1" dirty="0" err="1">
                <a:solidFill>
                  <a:schemeClr val="bg1"/>
                </a:solidFill>
              </a:rPr>
              <a:t>займає</a:t>
            </a:r>
            <a:r>
              <a:rPr lang="ru-RU" sz="2800" b="1" dirty="0">
                <a:solidFill>
                  <a:schemeClr val="bg1"/>
                </a:solidFill>
              </a:rPr>
              <a:t> </a:t>
            </a:r>
            <a:r>
              <a:rPr lang="ru-RU" sz="2800" b="1" dirty="0" err="1">
                <a:solidFill>
                  <a:schemeClr val="bg1"/>
                </a:solidFill>
              </a:rPr>
              <a:t>майже</a:t>
            </a:r>
            <a:r>
              <a:rPr lang="ru-RU" sz="2800" b="1" dirty="0">
                <a:solidFill>
                  <a:schemeClr val="bg1"/>
                </a:solidFill>
              </a:rPr>
              <a:t> </a:t>
            </a:r>
            <a:r>
              <a:rPr lang="ru-RU" sz="2800" b="1" dirty="0" err="1">
                <a:solidFill>
                  <a:schemeClr val="bg1"/>
                </a:solidFill>
              </a:rPr>
              <a:t>вдвічі</a:t>
            </a:r>
            <a:r>
              <a:rPr lang="ru-RU" sz="2800" b="1" dirty="0">
                <a:solidFill>
                  <a:schemeClr val="bg1"/>
                </a:solidFill>
              </a:rPr>
              <a:t> </a:t>
            </a:r>
            <a:r>
              <a:rPr lang="ru-RU" sz="2800" b="1" dirty="0" err="1">
                <a:solidFill>
                  <a:schemeClr val="bg1"/>
                </a:solidFill>
              </a:rPr>
              <a:t>більше</a:t>
            </a:r>
            <a:r>
              <a:rPr lang="ru-RU" sz="2800" b="1" dirty="0">
                <a:solidFill>
                  <a:schemeClr val="bg1"/>
                </a:solidFill>
              </a:rPr>
              <a:t> часу, </a:t>
            </a:r>
            <a:r>
              <a:rPr lang="ru-RU" sz="2800" b="1" dirty="0" err="1">
                <a:solidFill>
                  <a:schemeClr val="bg1"/>
                </a:solidFill>
              </a:rPr>
              <a:t>ніж</a:t>
            </a:r>
            <a:r>
              <a:rPr lang="ru-RU" sz="2800" b="1" dirty="0">
                <a:solidFill>
                  <a:schemeClr val="bg1"/>
                </a:solidFill>
              </a:rPr>
              <a:t> у </a:t>
            </a:r>
            <a:r>
              <a:rPr lang="ru-RU" sz="2800" b="1" dirty="0" err="1">
                <a:solidFill>
                  <a:schemeClr val="bg1"/>
                </a:solidFill>
              </a:rPr>
              <a:t>Землі</a:t>
            </a:r>
            <a:r>
              <a:rPr lang="ru-RU" sz="2800" b="1" dirty="0">
                <a:solidFill>
                  <a:schemeClr val="bg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91683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742791" y="477465"/>
            <a:ext cx="10677831" cy="752367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uk-UA" sz="4300" b="1" dirty="0"/>
              <a:t>Зупинка 2 «Спільнокореневі слова»</a:t>
            </a:r>
            <a:endParaRPr lang="ru-RU" sz="4300" b="1" dirty="0"/>
          </a:p>
        </p:txBody>
      </p:sp>
      <p:sp>
        <p:nvSpPr>
          <p:cNvPr id="15" name="Подзаголовок 2"/>
          <p:cNvSpPr txBox="1">
            <a:spLocks/>
          </p:cNvSpPr>
          <p:nvPr/>
        </p:nvSpPr>
        <p:spPr>
          <a:xfrm>
            <a:off x="695589" y="1845252"/>
            <a:ext cx="9500898" cy="657119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uk-UA" b="1" dirty="0">
                <a:solidFill>
                  <a:schemeClr val="bg1"/>
                </a:solidFill>
              </a:rPr>
              <a:t>Марс, марсіянин, марсіанський, марсохід. </a:t>
            </a:r>
          </a:p>
        </p:txBody>
      </p:sp>
      <p:sp>
        <p:nvSpPr>
          <p:cNvPr id="2" name="AutoShape 10" descr="data:image/jpeg;base64,/9j/4AAQSkZJRgABAQAAAQABAAD/2wCEAAoHCBYWFRgWFhUZGBgaHBweGhocGh4cHBwaIRwaHBwcIR4eIS4lHyErHxoYJjgnKy8xNTU1HCQ7QDs0Py40NTEBDAwMEA8QHxISHzQrJSs0NDQ0NDQ0NDQ0NDY2NDQ0NDQ2NDQ0NDQ0NDQ0NDQ0NDY0NDQ0NDQ0NDQ0NDQ0NDQ0NP/AABEIALQBGQMBIgACEQEDEQH/xAAbAAACAwEBAQAAAAAAAAAAAAAEBQIDBgABB//EAD0QAAIBAgUCAwYFAwQBAwUAAAECEQAhAwQSMUEFUSJhcRMygZGhwQZCsdHwFFLhFWJy8SOTorIWM1OCkv/EABkBAAMBAQEAAAAAAAAAAAAAAAECAwQABf/EACcRAAICAgIBBAEFAQAAAAAAAAABAhEDIRIxQQQiUWETMkJxgaEU/9oADAMBAAIRAxEAPwDEuhBvNCPDEyYFGYiz52oNjBNYY7L1R4gC7E1Yhlo+JqsgkcxVmVkSfLama8gsLw83BGkeGfiDRf8AWqyn+WpWuJG9ufQ1VhPJvx9aVxtHdMJx8eJ3/SasyeakRqNyJjcxQ2KwPpG9U4Z0kRftQ43EZPZptBOoAtvMwTt9qExMN9XvNtzb6Cuy2dK3Igc72+9cc0HsSRPED51GMWhpuyOVxGVgDztAn9aaO+0ifMm0+nNI0w7ySSdwZgR2tTPBzYB06pHff5VWt2RYQqdhJ4j71YHgkWI5+9/XmqFBN5m9Wapiw/f1pkBoOTFRlAKkRtB5/ajAhkETfzvHaluWckjaBxTZNRmLkDjt/OaZq0BaK8dyWiduPP8AxQ6mCYE/UegokeV+9Ks05BJ9f+qnVMYO/qVUzaP1oNs17QsBYfzaqsDLtiuq6ogeVh+9QOXUgqhZWJYECwBUbMfSlcknRphhbin/ACVZl9Bj3u/c0PlyGaQIA48qVY+YKsZOxv2pxkWJ8W2ranqkTkt9A2MLwOb/AB9ahlxPeSTbijc6unmZBHxO1V4SaCJ37z87U37RPJUcC5ngCfWJNW4SEnUbbmOQF4+tQgmTuJ03+lWYGGSSknVML2vcn5CggtBBwwGAKkkXHcze9WvjYrmApa9iBbz8qaZLo+I0u4ZRZQQN5Ejnai8XKaAXbF0qI0qYAB/zSTnWiuLDy29IzbZkp4XTfvvv51VmsZTLabzFoFhx51f1Jw7C5kWkD6STJFLdLB1Cg8AD70Yq1Yk1xk4p2goODcdrCO+/pS7FOoyd/htWkzOFhoALsxAJ/n3rPZnDuY2O1GL2K+jzLflHcfe9NQi6CRJnZRvHck0qRgxFrRf17Uw9onhUG5IsBaP4KEwx0eZbDF5Gx/nwqzxf2j6fvVOUxvHLNYzIje9Mv6RO/wD7qSQyM46aQaAxd7c0xxm+Nopc1r9qshC1zYCajrgE89zUC83+FQ9p+tFIDON5vzxUsOATE1WjX9amWpqFLXiP815l2AJMehqEk1wUixPzBihXgO+ya4524q1XJIgD7/Ojuk6JmxfUAJgqOQRyDPwp91HoJ0FgFD/7Rpk9o2+NLJpOiixuUbTMsibXMzYefnROAwKwd5Mm0/CqXJNmsV34IIqVyR4bxx2rmvBIOyONNjO/amOntS3JYfOw9aYAnkiPL9aR9h8FmA178UTgZ8uWCXc+FMNSQW5kxsLc96GwWKtIN7/oaZfggJ42KTiI5luDruAPMAU8nUbHww5ToMw/w8qpfHjMHxEKxKqD+XT2pBnnY60eCyOBK21CJ2rRdVy6rq0u2vFdVFzCgSWUEe7PNZDpWG3tMRmAEeEXJHMwSb1OEnK7LZcaguiWXzZTFWYUNAkzaSL2+U1pShDuhi8kFR4QItJ5JrM5rA1+E97U0yL4ow9BbUpOkWMx2DfSKnmikrL+my1qhP1PKbgXXUCYE27WqzLzCEbbX86c5ZUQ+NlEG41D4jzPFqy/Uc8faNpWEtCgwI/euxS5e1C5oX7hvnoKEgqWBFgRO9CuJ0RPy5P1maGdFUkqQoYSCBYztTjo2XYuG3C3B84kX53qqeicsNOrBsvknKHUDZxvwSYkxt8ad5fIojhi+rUVWZ8IAF/O8xNB5fOoxUGwckNEyGmQwI57jyqwYhdijnaRIEm/ut5iR8Kfj9km0tpaT38m3zwYqwRlRdSsWJGmAsfIVi+qHDkeLU8+JpJsfd/2j4UBnuo4oQ4FwjEaxvMbDyBqrAwCpBLW5BEybWHAG9K0o7fZzbek9BH9ONS7mOR58UsxXOtpfQVJVRvHc0/6w4VFdBKgbdja1ZjEfU4O8/P9K6Pu2LLWg1HJ3kk31GZIvaPOqHCwPLva/ai8NWZSxaD7osYt2ttFDjLuQdoB4+tuLVyF2DOviid7ni+01dpBIUQAdrGRG9ePh6cQS99IIjaPOh8zj+L0vPqRRavoaydgQDwTBP38q9kf3r8jVKHUW5uTPlRsn+5flStBUhUlr996HxaH/qTEC0Vcr2v8apTQpUGMelQjz/6qarNzsa9dYvTXs5xbVkWPHFRBE3J+5qLPf9fOvI/WnSJ2EJntPuJ6lr1PGzmI4BIVRQ+WQsdMSeOL08fJhAGZQYFxG1Sm4xfWzXiUpRe6Qmy+pnmwjeK1vResFSFclkNiDeBwRWbGDEwd+B+lWoLjiuklJUyDk4ytG+z/AOHUxyHVtLGJI2YfvHNKsx+G3RiNY0yLsNl72sfOnf4XZmwVIvEggm+9o/ai+tYgZNB5NwZ+3HepJtPi9l1BTqSMQ+A6+8sSTHw3ipofpvTvJZRXLOzBwtmUCyyZ1DyMWI3q7/RsNmBR1CksYZiNMCSY3gTT1TohKPwLcs5GxA2kETI3+VaH8K5ecHEZVglwR2JC3qfTegI5LMxZLhYGnX3PfT271osHLhFCoNKjYDap5ZKuJbDB9mN6tmdTnw6CohiOZ7R+ppc6qigWAHeL+p71p8/0NXcsrMH5M8dopNjZLDUDXqO5UgAiQ2kkiJHHzoQaSKzhKbqxMmFqePFBUmBaSDf6Uxw8LUNCuVG4I/MP1BpXnMRkcOGUaTaZjzB4vVGW6uQ/5YJlY2nkHyrpvkteAxxPG6fnyNM/hqhVE5EgG+3vH60BmcFT4WFxdTH8sajiZss6sSJ0sB2AJBqxsfWoncW9RWeUmpKSNuLHGUHFiXFa2gzC/wDxptlsbEXDGjEIG4AAiBuYoLOYYMkRq+370Z0Qhw2GWgxK+Y/Mv3rUpKUbMOWEoOmUnWcLSLtr1g7XF4H1q7DOKxQlwC27c/tV+VjQw0zpJ+UGolDpS9gB+van5U6ION7YVh5bSwJJcm529KKyDgkoRefDItPPoasyy+YE2abSP8CmmTwEklbmNrRHeealKV9jRVdC3qmFCIgvMl9yJikHTcFQ972O2/1rbZwLoaBEDf8AWsv01CXcxNufpt6UY9MElsuxVdjJOlQLDv2FBI8GTaTY89pp6iEbx9YpT1Z1C/l3FhFGPwJJUBdRxNGIrSGMFSQsA80nRpV3O5G3nxTX8QXw8NubT3NqDy+WlwjAgABiObC1UukBIu6Kq6WDXKrHx3orQvf6UHk00Y5UT3Fr+sVP2v8Au+jftU5PYyRmMNJNX6rwKrwmIBtPeoqW+ZrQ9i9MPwMJYEyBtb71Vm8IrYEkedF5V/CIiDdvI+vaiM3gqUkmSe1Q5NSNDinEzp9atwASbCarzOCUMU26XgeDVeT2itEpJRszQg3KizKIEGl1DBt/I8EH0ofNZ3EEgOSm4BuYq/MNEDcC3Y+UjiKFzD6YYbb/AANiPnUoPk9lpRpOi3XrGoG/8371FMQzB4oHLYukmPdPFM8rhB2FoG96o1xM/Zpfwr1B8N4LKqmPe3vtA5rV9Wz+GylGieQCQWBHB859K+dFThkNMgNt5eVOcPruHoLFAHU/+OZIHMt39Kmqex5XB0i/K5r+lxBa53VtinA8zB3piM7g4gIA0uIieQebet6yma6i+YIbEILifFEWrzK4gVxJ+sGKaSvZNS3s+nYXUGCqowztyYkC09h6dqvTP4zjSuBJFjBtvxO9qVdGzAdQpPiXad2W0H/NPMLHYDzNhUXGJoU318AX+mYka8bE9mrH3R7wHmaV9bwwroEhRLKo4MrEGe8i9d+LOpeIpMCL32Rbn5n9ayWD1jGceKGSNWk7i02PBj9KKx2vaNizVJOXQ/boZKK8B1M6lBIuDBIPBnjmhE6VhoHTSFIbUdQkgcLPw4on8O/iBWjCYEIWLLtKkmSGng0Q7LiYjr7yDUQwJBA5+GwoyVL7KY8ilJpvS6M3m8sjvrQaOdJ2iPoSePOh8EwSp3BrZdD6QjqXedXF9qR/iDpGJg4xxDLo598D3fJu3rWaVSj9m3FNKVeBRj4d5E1RlnCYqPJADQ3lNqZZvCi4Mr3pBmvC3lMEfzzo4W3o71cVVmpZwDigT7pv3vb6V5AbERV2UCedhUOhsHwcQ7sqie8XvRPQwGLPFwANptN/0qjfZ5tNUhjglQAGXV3NpBP70zyqqgsD6ED7c1Rl8oNZf5QfPYirM1nwlmUx8BUuWyijaso/EOL/AOMqq2MSdopJ0J2AYkXJ+UVdn+qLiSANOkG0yT2mkqZsoCAatHapom9PTGnXc2RhkKxk2MdvtSh8iCirIJ4gWPlPJozNJOGzreQN+3pvQOVzBSBHmQKW3Je3wW4qLqT7KupYg0YandSJPlXuWxtWKHYDxzEi0Cw9KozRGJiO0lVXneT2H1qCP40E2WarVxM8tOy98QDG1GxmJ4vHFF+0X+5PmaX5lbi0kGh/YH+CupVsRp+AJF4+NejKuZIWY3+FH9GwFfEAm3PoBNG51P7RvYeh5j965zp1RoWPlGxNhC2kG/PpROA4hR6/wUJiYRRiPLf7VPKMCb8bV0las5adF+PhBhBHoaj03GMaDErbaf8ANQxcUwb0L09iMQf7q6KuDsRupqg7qBO/8/ehs2fAfJhHof4aP6gJXbbzmlmbgoDzIrse0g5Htg2GL/EU9y7lF1f7Qb7HiKQ4XvUXi4jGJaR24q0029EoySTtBeZzAe4GmI53NUa5qBcRHNW5PLs7BVBJOwFckTlTLss5F/nWn6PkihWVAbdibm+yqPLn1q/p34SsPaE3/Ku/xPFaZsumD4BpBAE32tPvGpzTkqGxyUHdb8C98LFEPhKJUkEkSYIsPQG8Cn/Tn1AOSNQW42vtqHrequi5tHZtLTYTx8hVWf6cqqXVmD3N28JPFvtStKLopyckn/pifxPjM7tH5m0//qN/rQ/9GBgtpe5Bt6D7xUsdGYHWsmTB2AJIvQedzD4alblDMNEr2mapB7oScGoqXyCZXFMTzE32719L6Ui46I8hdaeKLFStipM3E3r5Rh4sCK0X4e64uGPZ4ikpcgg3ViQfQgkUJaZ0Y3G/JrMLIPhyExDF7G+3bmoH8TFG0YyBgd9PHqppJ1XrbPGjFG8+EXEefAnik/tiz6mJJJuTz61nycfHZv8AT45S3Lo3OYyGWxlLojkxdEhSO1jWN6t0rRJnwgxDeF49OfhTUYzrDoTPkOOx7il/U+ta9SaT8YN/KpQfwaskHHT2hRksRkJKkx7p/Y1rvwtiA6vDwLgbVlMuo8c7GPhvTLp2b9mSQTJEWMTVX7riYskeKUjZdQxxhoX1kEi029JFfPs/nXOo6mYk3af0FPcyRiDxGed/vSrFQAAQDvf4/QUYw4/ZOM1LvQLkDB9VJ86Y5DLh2M/AcmlGbY6pXiw4sPtTfoiM7CTHeO0fz5U8hEqdjTBwfCVdoDC3pxekOZRcPXJlgsA8Geac5/A0z+YcH4bGs3n8MjDLHcyfQTS41T/k6UuXa6J9HwSyAk+9JM7AbT/O9Pst0gMuorq8QgglT57i9VdKybDTK20d+CBVuazbiNN2WAGufCO45psqk17R8TinUkHDpWEToS2LJhGaziJBmIAEHehv6JuyfT96oy3WkJZ8TxuAVCgQt/4bmhf9ZX/8H1pVj17jpZqftQs0FNBG6m8fvTbKqHvAiZJ86X5wBhHa8+f7V7kNB8IJ1Dv9qk/dG32aVUZUugfrOTOuVEigEBTcVqGw7Xj1pL1R0aFUgwbn7VXE3KokMyUbYszDSxjap5fClge1eHCK8SKKwx7oHG/qePlVpXFURg1LYShDWPmTbgUs6jhyBG0T/PSmWBsxHpUcZANA9TUoOpFZq47EeCviFMky5cFVWTxHlVGLhANMk960n4fymnx4ga4AVRYkE3PoBWmUvKMqXyLU6QqBWxWbxEjSi3kcEnatXlsXCwUHsMOHdVKGJO/i1E32ojM4D+zDYeEFkDSTBHm3rFX5bpogu4knwiBE+dqXvsR/KA36jiaGBc3JiN4PE1TlMu+K4DMTJEkngXJ+FX5jKy4RBPAP6mna5EJhkLaFlj3HPzig9dBVtjDo+GiOqpYENHmLQTU+p4eoqJ8Np84MH9aE6bieIEGSyWjifCB8BR6qWxIJBCoD8Zk/pU33sp4M31Lpwcsq+EA/LVtSjN5Y4fgcEqSVjkECZ9OxFbnOZYLiMYsVWRzGxpb1DpQxAUfw6QwVjwvn3EfSaeNAlKTpPwfPM904aiIgjkCPmPvtSjPYLJAYRzP6Vtsr0d3QYbkKwkYeIlwB/aSdwex2pati2DjrIBIINo81PFNWzoy0IspAEzemGVYd5ruo9GbAIIOpHujfY9jS7ZjWbJC2z0vT5aiqNTi5Z3RWkkRtMf8AdIs0qq5kGSBHkdoNdhEkTqPzNQzieHzqUFxlRqyz5RuipcQGxPIJ5onVaZ90xelmQUsWHMfemqpqXE24+lXdRlowSfKDs72xIgE+dXZeGdb7zHrFAZfDvf1j7UzwiJUjft8KeXwjNFeQbETViaQLnen+BlRh+M+JoFuIoXp+EGcmPL4c02z+Iqox7A77km01KTdjWqAMTqwI1YiQrWleP2pP1rMI+HpQkiDuNzRHUMPSAJtYkfrSvMJ4Dbc/SnilaYkpaocYON7VUKNACrqE8gQY8qPGEoQbkydp0lolb7xSXo2HpRCGEsGPmADHyo7Gx2w2aL2AAncmRtRyRbXtGxSSfuEOaYjELEKpJkgbATVntfKmIyAA1P75JnsvMHzuKp/oD5/OgpIaUbZdn0REKyNVrc0uyuHMkGDxG9LsXMEsxYkmDfvRHS81oYFr770jxuMXRWOSMpbPc4jjckj6VUQRpJWxv6itn7EMBEeJZBAne/P8tSzO5dk90ykXjjzjg0kM/wC19jSw/uQFm8CD4TK2IJ7b0oxcVlJng8cj96YYmYBQgSYMSO//AFSzGQgXrRBtr3Geaj3EKy2YFuxqvO5qTK7AR63oLBMfy1e69+Kf8aTsT8japhqMWIAF7TzHf1r6RkOmL7KSsSgBE2Fxtz4q+f8A4ZziYeIGdNfbyYmAZPavqODjK0HVIK6Z78j1G4mmquiM5X2Twk0gBbJpAAG38mpYqx4bT3+wNeukKqyNhHxvXuJAFoLHtwO5oPexQbK5cBi0WFh9zV3U304GIZ8TgIv1n9aIZQqKBu36UP1VNQwk38Dt8dhS+R0qIdEQBwv+whb3kQJA7X/Wni4OnENI+jYuGuYU6yS/hCkGAdoBi958q0fUFKsT/NqD2xukFqoYBuRY+dKs1hSrhiAwm5sNP7RTHLHUs/Ajzobq2B4QQN1hh5cHzodAZkul4Ka3ZNak3ZG91r2de21R/FnRxiIuNhjxrGteSvf4GRRyOFxVcudARho0xJEX+F4mm2ZeEBABAAknlG2IHkYNOnsn0YfomIuIpwcQSjWE8H7VlOq5F8DEKODHBPbitVmMqcLEYX3kHuJmjfxRlVxMv7QQYAaeQTYilasrDI4u0YnJGx7URiYGoefH3oTKmCQTB48xR0+frWbJFxlZ6+GcckRZkMuRrm3H1q4YukQBPrt6VZmVg+XahV38ot/OKvF8lyPOzpxlx+DsTHIYhbbSYorCc2j0PegXkGTerE3Hl/BTNIipM1XT8wqJ/uPxtzVefxwy6QZ8V/tSVc0b39BO9TGMTEz9N6nxG5DLql48hvSXqeNCCN2/6opsQjUN+1L8zDlUmLgEmnihWXZeQEknYDb5CRx+9McyBrQsQSNwOLz8qHzCIEBD6WA90nxQLfWuCgprJva03iuctBSph+cxVOJYkhomdpq3+nP9xpDiY0tYXsR9qN/1dv7/AP2ik4lPyCE4RkTAnf8Aai8HLgL67/tXZhB7wN/5tVuWdQASD6TsOTXSk2rRSEUnTDMt1B0HhuBxx/N6eZfC9swYjSDBYCDA+87Vm80FMFY94XHNaDp6gIlzJAO9tRvMcRWWfGK5NGmKk3Segfq3QUBLYTaInhiNPnvesk+GPMz/ADatrnepvpMMQbA9vWBWezmSLOXUAarldo7x3B3rRhy32zPnxJPQnOD2PwqBFqKdDJEQRVeIkieRvWutGNPZ2FsCN7RX1DpzMmCCYVidQ7hTB0n49q+VZF7jyIMHb419F6VmlxMMswllgGWmD3tuK56BNcuh/gY6tY9r8rH2qeGJM7Tt/wARzS7IAk6ZsTJg8elNcACSfgPhQYqL8XDMqRsBA+tDdRs+F/xAPoZpnjJIB4FLs6up17aLeoNhU09la0V5bC0YiO/ih9OGq+HSLzfkzxWs6nhBl1elY7qynQHR9Onxg8qwBkg9+PjWh6Dm3xcuC5lmWQYie9jz51zXkX6Csi1yO9F4yAqJ/wAfSgcI3Ebjj96s6hj6IA37nuRzQq3o5ujLde6fDsuohoPs99MmJEcmNqcdHw9eAFLE/C4AMwZqefAKa8RD4VAGkkyZsRyDSH8K9SLNiYQZiA5aSATc+6SP5amp0wNqki/OZTXdT4ixInsTF6E67li2WZEBLal8I3ABk+tMM67o5EErxHHy3qOM8kBBdrkmRfiaaid0fLsbDKOJEEEzOw7A/Gp47sU1gadJgi/yk/Oi88hfGYRu8ekHf0qjM4a6iJkYZgrPvjggc80zipaZbHklD3IFdpQ2G0gx96GS49avx8uEJQEgEWg2IO1UOpUkG/b/ABU4wcbRXNmWVppFZG5g7VEvAmb17r/xVTtNMjOWpig2FEYeIJpeljardcChKIUw98fbjk+lB6xrDC5mf2rhySbRHmahhJf+WrkqQ1hOPmGf3oN7GL+k16MabjgfE8fpVLpMDtXlhQpHJk1czMRIip6fSqQ9W+1P9orqDY0w8QLYLq9bT6c1B8EkmU0ncDkj03PwrSNkkV8J1EKreL0g39aY5vKJioG5F1YT/Iry36qMWnWmes8DapswRwZ8KDeDHmN48/KneRzaqioWhuZ4J3A84FH42Wj8ssPeH93+4RcN580M2WSzKfPS3f15oyzRmqfQscbi7XZYqhpIKsO1to5pbn0ZLC6T4e48vSaKxMrYuoKMP7SL/Zh5Gl2Nmy58YHYlB8bqbijii27jteULllqn2CdWw5AxF5ADdgaX4bnk70Xm38OhWlWE+VtvrQKNavTxXxpnm5V7rQOE0vHypx0rNaTGxP5pO3aKXYwlpHrRvR8vrxEHEy3oKo1YqZ9E6USuHO7Ec9uPnTTLCdJMTuRSjEACwZIaPdO0GQPQ046Via/F67eVRbtsXi9X5GJf8vBoHEw//KPJIPxo7DILQfX1obMmHLf7vpxS+Si6A8zkw84RBuZEGPFv8ZjanHRGfQ8xKPtMwsAR5C21K+vodAZGgiIO0GN5oHp+PiB1xFsMRgoMQDqET2m3NFnUqZrccaHV48LEbdqH6iAb7id/58KNWHwoQmfFEiDO2x4pBmMQgKpMyeLwY2imirJt0MsJycJrifymO2wFfO85ngublMTS4kGLfMDvNazMdVOEiAEXcayR+Tv5VmMXIhw+OgChi74Y0htYDRfssjbtTpUraBpurHY6jmdehwG0ke5bUp90zyIimmT63lsTEKMwGIpKgHbVBi+3+ax7dc0uS6Ee6krGkemrcC9uKsx+p5Y62RA2K9ghWJMRqJFgBveu7Oca0xN1TFfBd1fDZXN1IIgoxuATShMQiWMA/wA286P6jm2dyX1OU8Ex4UBvv3J70pZziMoBhQDtvI70zpK2Mk26QbmcqwwkLkXBKiRIE2BoVwWSeRzXuKvczVmSxAfA1j+tK5WHjQuZqoMxtTHP5TQ20A7VQyDiusVoowcMnyq9cEc3PzFeoL71ZpHalcjkRdwdhP6VAIeaI0zxVyp5UOQ1WC4eCT/1Uzl7bz60RqN/KoajQthpFIXyFR0CrCtdo8qY43SYgKlRM+8s+V4+N6knUDqXVdeItHa3NLMpj6lBvtII5JtXahqif+q8H8e2me7GXJWEYmKdZvz4fTsfKvcvgmYYb9x+kVHwxJ37AcVaueZragqjtu3x7Ud1pCtfINmMUK5UCwME9+49KT9VykHwibSsbkeXmKPzIu19jx2qp8QsAOVrRjfFpr+zNkqSpmYxmiG3DfAdpjgjmqcIxRnVcPSx7G47TzQQPi7yK9WDuNnmy06LGanvRBoRsQTqvAAnbuP2pE1F5XqLpA/LEERPx9aeSbWgKvJqUxHfRiggMSSLSBh3uV21bxWoyWaCMpAkEz4YuCNyPtWcyWeTG04KYzJqhQY0mR+UyIM9qYI5xEdC41I2oeEhwoGkqZ/NI+VQmnWuxovdPo0/SXOIxJb3TyOTsKuz2GpYrG4N9rjalGVzuJh2ddYsA8gFmI5Udtp7VZmM7iezKKpdtIjVYgExrEXgzFGr6ZylXaJ5nMFUC6lXT/8Ac1DVK8R29b0rzOZQYbISF1g+zxHWTqmW1aTAWIAq/A6c5xU1kEL7wXfQV8SkH3ln70i/EGWQ4pfDeUYqqhZIkWMg7wbQL2oxi72zrVdbGXQus4iDFwW1FwrBcT8qsRIA5iNqJ6NmdKkT428MkRJJEG9yeKMwunIrEOoZzGtxaWIAUwL7Vey4WCvtG0quoluWLCw0je/3ou+X0KuNff8Ahlc107ExQ7OTpDQwBvJmV0+UXPnRnVkAyyBDoZEHs76VUyW+IAFMMpj4SYOLiYrFPbB1BiYuWEed96xXVOue1/8AGhhAIUkeI95nYztRbegxirbXZf17qZbElAIQAatIbUxALsAbCT5cVnExVElQSTeT504ywBTSZn9aWYOV96ZsSN6LaS0GPdS8EBjuEKlzDEFx/cRsTUUtcWkbeXNeM6jeTUDiHgUtN9lHPVRR7iNN4qkuauGrvXaB8fOiqRKh7kFTGwjhuTqB8LfDz7UhzOEyOUJBK2MX9DRWVxSSEBiZBM3jtFUY+CEYyfSOaEZbphcNWipFJq4WrzCeN6sbEEbVzewKJbgC16taKFXE86mMQUrQUehfWuCdq9RqbdPySMjtiFxKn2YUXJHM8D1rnKuwxi5aQpQGdq99m3cfOneX6QrKjByRGtzyqwIBA2k7c1qf/ovD7D5Gj2LJOLo+bfh3qjKSh8QIkA9x2rUYQVxKgqw4PFptNfNsHEKkEWIpvh9RYxLN/wD1H6VL1HpeUuUdGnD6rjHizYYpIPi0pI3uVY+YiV+FROIAsSvqCDaszh5wmzMdPA1Mb/C9S9pYxsYmUFvITes3/M1pst+e+hhmc+qkhIfv/aPjQQzDMTLE/wDHwr89zVDDv9YA+Qr1W8Q7kWtJ+C1eMIpaISk29lWOhIO3e0kn40AWgimTCN/qTPyFLc2sNFacb8GeR6+IOK8bEHxqgEivQtVoSxhg5+4kbcix8jWz6R1xFdXZwfCxZSPE7ER86wC1fhYxWIsanKKvRTlcWmfXuldZwyNY0kC2wYxyIpzj5rDIGpkRAB7Maoa+xEXAmvjeR6iMMals8i8TA5vTRuvYWiGVi5Zm1b/8AQexk0HFCqzc9bzTaUfAYM4k2JEr+cybW3mhct0QM6NiBXEI869OptvEduR6xWTyv4s0oVZfFsGGyjsE2uJ+dG4v4x1MBh4KgW98kk/AGBegotDOqNf1vKuWGh9IKwZUbz89qxfV+ouMVXdJUMFKmF1KlrLwL1T1P8RZmA2srM7AD9ZrOZjNu7FnZmY7sxkn40YxFaGnWesvjQsaVEQPdAteAP13pPrioNi1EPT8dBUmOegePHTUbXBntTT8RZI4ahxdG94ja3IrMYOYKEMhgjkVocLq4dGDuoYC02DCLgjuDU3af0Mku7M67gkn6D/NcMQVVmEKn3gwOxBkenlVNUUReQW2N51HWKHIqaJ50eKBbCsrmArhjtsfQ81Zns0rv4fdGxiJPJoELVgSlcVdhUnVEva16HNVhKmKJx7qq7Dk1SRTv8N9O9pijwyq3bz7CgwoO6X+H3dQ7kIkTJ7em9aTA6cFwxhlTDIVDc3uf8V2cxEQHxG1h/y7DvFVI2sh8UON/BqIBI5ngeVSlFSVMtBONNE8PCwsBThILEanJi4WJnzJHwinn+qt/t+n71mequoWAoJ0gW8yJVR9KH/ocb+w/wDqJ+9PGkuycoyu6Pl3NTQ11dWhmdBuVxDMTajCY4G/N/1rq6ss+zRD9JdhiSeL8WqJ98AWncjf511dU49seXgi58egWHlv86GzqCAea6uqsO0SfQCKkN66uq7JokKmu9eV1Ixz0717XV1E4kKswPeHqK6urjjT/iLAUIIHCn4kXrKNXV1Lj6OydkK9FdXVQU9qTOYrq6lCVipAV1dXM4noFTKCurqACSivYrq6lCe16dq6urgksFBPxFbzpOGMLCOgbkSTc11dRXYGV4mGDiaSPCoJA86Y4L6sVgbBUsBYCwrq6kXb/o1S/TH+WLcdzOI3KwV8ibfQbUNp8zXV1BAy+D//2Q=="/>
          <p:cNvSpPr>
            <a:spLocks noChangeAspect="1" noChangeArrowheads="1"/>
          </p:cNvSpPr>
          <p:nvPr/>
        </p:nvSpPr>
        <p:spPr bwMode="auto">
          <a:xfrm>
            <a:off x="207299" y="-144496"/>
            <a:ext cx="406135" cy="304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08814" tIns="54407" rIns="108814" bIns="54407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742792" y="1295326"/>
            <a:ext cx="7076308" cy="598292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108814" tIns="54407" rIns="108814" bIns="54407">
            <a:spAutoFit/>
          </a:bodyPr>
          <a:lstStyle/>
          <a:p>
            <a:pPr lvl="0"/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Запишіть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спільнокореневі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до слова МАРС</a:t>
            </a:r>
          </a:p>
        </p:txBody>
      </p:sp>
      <p:sp>
        <p:nvSpPr>
          <p:cNvPr id="14" name="Подзаголовок 2"/>
          <p:cNvSpPr txBox="1">
            <a:spLocks/>
          </p:cNvSpPr>
          <p:nvPr/>
        </p:nvSpPr>
        <p:spPr>
          <a:xfrm>
            <a:off x="625686" y="4258077"/>
            <a:ext cx="6593688" cy="1356685"/>
          </a:xfrm>
          <a:prstGeom prst="roundRect">
            <a:avLst/>
          </a:prstGeom>
          <a:solidFill>
            <a:schemeClr val="accent6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uk-UA" b="1" dirty="0">
                <a:solidFill>
                  <a:schemeClr val="bg1"/>
                </a:solidFill>
              </a:rPr>
              <a:t>Космічний, для, дослідження, Марс, марсохід, апарат, планети 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38225" y="2813571"/>
            <a:ext cx="5120297" cy="598292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108814" tIns="54407" rIns="108814" bIns="54407">
            <a:spAutoFit/>
          </a:bodyPr>
          <a:lstStyle/>
          <a:p>
            <a:pPr lvl="0"/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Позначте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корінь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у цих словах. </a:t>
            </a:r>
          </a:p>
        </p:txBody>
      </p:sp>
      <p:sp>
        <p:nvSpPr>
          <p:cNvPr id="17" name="Arc 11">
            <a:extLst>
              <a:ext uri="{FF2B5EF4-FFF2-40B4-BE49-F238E27FC236}">
                <a16:creationId xmlns:a16="http://schemas.microsoft.com/office/drawing/2014/main" xmlns="" id="{63B81770-8F0B-4B53-8DD0-FFDE6BB1C522}"/>
              </a:ext>
            </a:extLst>
          </p:cNvPr>
          <p:cNvSpPr>
            <a:spLocks/>
          </p:cNvSpPr>
          <p:nvPr/>
        </p:nvSpPr>
        <p:spPr bwMode="auto">
          <a:xfrm rot="18323338">
            <a:off x="2930837" y="1692680"/>
            <a:ext cx="603646" cy="723030"/>
          </a:xfrm>
          <a:custGeom>
            <a:avLst/>
            <a:gdLst>
              <a:gd name="T0" fmla="*/ 0 w 21600"/>
              <a:gd name="T1" fmla="*/ 0 h 21600"/>
              <a:gd name="T2" fmla="*/ 53264700 w 21600"/>
              <a:gd name="T3" fmla="*/ 47812382 h 21600"/>
              <a:gd name="T4" fmla="*/ 0 w 21600"/>
              <a:gd name="T5" fmla="*/ 47812382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38100">
            <a:solidFill>
              <a:srgbClr val="FF3300"/>
            </a:solidFill>
            <a:round/>
            <a:headEnd/>
            <a:tailEnd/>
          </a:ln>
        </p:spPr>
        <p:txBody>
          <a:bodyPr wrap="none" lIns="98705" tIns="49353" rIns="98705" bIns="49353" anchor="ctr"/>
          <a:lstStyle/>
          <a:p>
            <a:endParaRPr lang="ru-RU" sz="4300" b="1" dirty="0">
              <a:latin typeface="Calibri" pitchFamily="34" charset="0"/>
            </a:endParaRPr>
          </a:p>
        </p:txBody>
      </p:sp>
      <p:sp>
        <p:nvSpPr>
          <p:cNvPr id="18" name="Arc 11">
            <a:extLst>
              <a:ext uri="{FF2B5EF4-FFF2-40B4-BE49-F238E27FC236}">
                <a16:creationId xmlns:a16="http://schemas.microsoft.com/office/drawing/2014/main" xmlns="" id="{63B81770-8F0B-4B53-8DD0-FFDE6BB1C522}"/>
              </a:ext>
            </a:extLst>
          </p:cNvPr>
          <p:cNvSpPr>
            <a:spLocks/>
          </p:cNvSpPr>
          <p:nvPr/>
        </p:nvSpPr>
        <p:spPr bwMode="auto">
          <a:xfrm rot="18344461">
            <a:off x="4989604" y="1704609"/>
            <a:ext cx="586697" cy="777940"/>
          </a:xfrm>
          <a:custGeom>
            <a:avLst/>
            <a:gdLst>
              <a:gd name="T0" fmla="*/ 0 w 21600"/>
              <a:gd name="T1" fmla="*/ 0 h 21600"/>
              <a:gd name="T2" fmla="*/ 53264700 w 21600"/>
              <a:gd name="T3" fmla="*/ 47812382 h 21600"/>
              <a:gd name="T4" fmla="*/ 0 w 21600"/>
              <a:gd name="T5" fmla="*/ 47812382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38100">
            <a:solidFill>
              <a:srgbClr val="FF3300"/>
            </a:solidFill>
            <a:round/>
            <a:headEnd/>
            <a:tailEnd/>
          </a:ln>
        </p:spPr>
        <p:txBody>
          <a:bodyPr wrap="none" lIns="98705" tIns="49353" rIns="98705" bIns="49353" anchor="ctr"/>
          <a:lstStyle/>
          <a:p>
            <a:endParaRPr lang="ru-RU" sz="4300" b="1" dirty="0">
              <a:latin typeface="Calibri" pitchFamily="34" charset="0"/>
            </a:endParaRPr>
          </a:p>
        </p:txBody>
      </p:sp>
      <p:sp>
        <p:nvSpPr>
          <p:cNvPr id="20" name="Arc 11">
            <a:extLst>
              <a:ext uri="{FF2B5EF4-FFF2-40B4-BE49-F238E27FC236}">
                <a16:creationId xmlns:a16="http://schemas.microsoft.com/office/drawing/2014/main" xmlns="" id="{63B81770-8F0B-4B53-8DD0-FFDE6BB1C522}"/>
              </a:ext>
            </a:extLst>
          </p:cNvPr>
          <p:cNvSpPr>
            <a:spLocks/>
          </p:cNvSpPr>
          <p:nvPr/>
        </p:nvSpPr>
        <p:spPr bwMode="auto">
          <a:xfrm rot="19709666">
            <a:off x="7535234" y="1845551"/>
            <a:ext cx="756458" cy="503878"/>
          </a:xfrm>
          <a:custGeom>
            <a:avLst/>
            <a:gdLst>
              <a:gd name="T0" fmla="*/ 0 w 21600"/>
              <a:gd name="T1" fmla="*/ 0 h 21600"/>
              <a:gd name="T2" fmla="*/ 53264700 w 21600"/>
              <a:gd name="T3" fmla="*/ 47812382 h 21600"/>
              <a:gd name="T4" fmla="*/ 0 w 21600"/>
              <a:gd name="T5" fmla="*/ 47812382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38100">
            <a:solidFill>
              <a:srgbClr val="FF3300"/>
            </a:solidFill>
            <a:round/>
            <a:headEnd/>
            <a:tailEnd/>
          </a:ln>
        </p:spPr>
        <p:txBody>
          <a:bodyPr wrap="none" lIns="98705" tIns="49353" rIns="98705" bIns="49353" anchor="ctr"/>
          <a:lstStyle/>
          <a:p>
            <a:endParaRPr lang="ru-RU" sz="4300" b="1" dirty="0">
              <a:latin typeface="Calibri" pitchFamily="34" charset="0"/>
            </a:endParaRPr>
          </a:p>
        </p:txBody>
      </p:sp>
      <p:sp>
        <p:nvSpPr>
          <p:cNvPr id="21" name="Arc 11">
            <a:extLst>
              <a:ext uri="{FF2B5EF4-FFF2-40B4-BE49-F238E27FC236}">
                <a16:creationId xmlns:a16="http://schemas.microsoft.com/office/drawing/2014/main" xmlns="" id="{63B81770-8F0B-4B53-8DD0-FFDE6BB1C522}"/>
              </a:ext>
            </a:extLst>
          </p:cNvPr>
          <p:cNvSpPr>
            <a:spLocks/>
          </p:cNvSpPr>
          <p:nvPr/>
        </p:nvSpPr>
        <p:spPr bwMode="auto">
          <a:xfrm rot="18201429">
            <a:off x="1840304" y="1610231"/>
            <a:ext cx="601186" cy="961318"/>
          </a:xfrm>
          <a:custGeom>
            <a:avLst/>
            <a:gdLst>
              <a:gd name="T0" fmla="*/ 0 w 21600"/>
              <a:gd name="T1" fmla="*/ 0 h 21600"/>
              <a:gd name="T2" fmla="*/ 53264700 w 21600"/>
              <a:gd name="T3" fmla="*/ 47812382 h 21600"/>
              <a:gd name="T4" fmla="*/ 0 w 21600"/>
              <a:gd name="T5" fmla="*/ 47812382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38100">
            <a:solidFill>
              <a:srgbClr val="FF3300"/>
            </a:solidFill>
            <a:round/>
            <a:headEnd/>
            <a:tailEnd/>
          </a:ln>
        </p:spPr>
        <p:txBody>
          <a:bodyPr wrap="none" lIns="98705" tIns="49353" rIns="98705" bIns="49353" anchor="ctr"/>
          <a:lstStyle/>
          <a:p>
            <a:endParaRPr lang="ru-RU" sz="4300" b="1" dirty="0">
              <a:latin typeface="Calibri" pitchFamily="34" charset="0"/>
            </a:endParaRPr>
          </a:p>
        </p:txBody>
      </p:sp>
      <p:pic>
        <p:nvPicPr>
          <p:cNvPr id="7170" name="Picture 2" descr="https://upload.wikimedia.org/wikipedia/commons/thumb/d/d8/NASA_Mars_Rover.jpg/230px-NASA_Mars_Rov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0401" y="3650226"/>
            <a:ext cx="3939405" cy="257238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Скругленный прямоугольник 21"/>
          <p:cNvSpPr/>
          <p:nvPr/>
        </p:nvSpPr>
        <p:spPr>
          <a:xfrm>
            <a:off x="5964609" y="2575208"/>
            <a:ext cx="5239990" cy="1075018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108814" tIns="54407" rIns="108814" bIns="54407">
            <a:spAutoFit/>
          </a:bodyPr>
          <a:lstStyle/>
          <a:p>
            <a:pPr lvl="0"/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Складіть 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і 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запишіть 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речення з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поданих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слів.</a:t>
            </a:r>
          </a:p>
        </p:txBody>
      </p:sp>
      <p:sp>
        <p:nvSpPr>
          <p:cNvPr id="13" name="Подзаголовок 2"/>
          <p:cNvSpPr txBox="1">
            <a:spLocks/>
          </p:cNvSpPr>
          <p:nvPr/>
        </p:nvSpPr>
        <p:spPr>
          <a:xfrm>
            <a:off x="638225" y="4268438"/>
            <a:ext cx="6591548" cy="1346324"/>
          </a:xfrm>
          <a:prstGeom prst="roundRect">
            <a:avLst/>
          </a:prstGeom>
          <a:solidFill>
            <a:schemeClr val="accent6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ru-RU" b="1" dirty="0" err="1">
                <a:solidFill>
                  <a:schemeClr val="bg1"/>
                </a:solidFill>
              </a:rPr>
              <a:t>Марсохі́д</a:t>
            </a:r>
            <a:r>
              <a:rPr lang="ru-RU" dirty="0">
                <a:solidFill>
                  <a:schemeClr val="bg1"/>
                </a:solidFill>
              </a:rPr>
              <a:t> </a:t>
            </a:r>
            <a:r>
              <a:rPr lang="ru-RU" b="1" dirty="0">
                <a:solidFill>
                  <a:schemeClr val="bg1"/>
                </a:solidFill>
              </a:rPr>
              <a:t>— </a:t>
            </a:r>
            <a:r>
              <a:rPr lang="ru-RU" b="1" dirty="0" err="1">
                <a:solidFill>
                  <a:schemeClr val="bg1"/>
                </a:solidFill>
              </a:rPr>
              <a:t>космічний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 err="1">
                <a:solidFill>
                  <a:schemeClr val="bg1"/>
                </a:solidFill>
              </a:rPr>
              <a:t>апарат</a:t>
            </a:r>
            <a:r>
              <a:rPr lang="ru-RU" b="1" dirty="0">
                <a:solidFill>
                  <a:schemeClr val="bg1"/>
                </a:solidFill>
              </a:rPr>
              <a:t> для </a:t>
            </a:r>
            <a:r>
              <a:rPr lang="ru-RU" b="1" dirty="0" err="1">
                <a:solidFill>
                  <a:schemeClr val="bg1"/>
                </a:solidFill>
              </a:rPr>
              <a:t>дослідження</a:t>
            </a:r>
            <a:r>
              <a:rPr lang="ru-RU" b="1" dirty="0">
                <a:solidFill>
                  <a:schemeClr val="bg1"/>
                </a:solidFill>
              </a:rPr>
              <a:t> </a:t>
            </a:r>
            <a:r>
              <a:rPr lang="ru-RU" b="1" dirty="0" err="1">
                <a:solidFill>
                  <a:schemeClr val="bg1"/>
                </a:solidFill>
              </a:rPr>
              <a:t>планети</a:t>
            </a:r>
            <a:r>
              <a:rPr lang="ru-RU" b="1" dirty="0">
                <a:solidFill>
                  <a:schemeClr val="bg1"/>
                </a:solidFill>
              </a:rPr>
              <a:t> Марс.</a:t>
            </a:r>
            <a:endParaRPr lang="uk-UA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6185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4" grpId="0" animBg="1"/>
      <p:bldP spid="10" grpId="0" animBg="1"/>
      <p:bldP spid="17" grpId="0" animBg="1"/>
      <p:bldP spid="18" grpId="0" animBg="1"/>
      <p:bldP spid="20" grpId="0" animBg="1"/>
      <p:bldP spid="21" grpId="0" animBg="1"/>
      <p:bldP spid="22" grpId="0" animBg="1"/>
      <p:bldP spid="1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Скругленный прямоугольник 15"/>
          <p:cNvSpPr/>
          <p:nvPr/>
        </p:nvSpPr>
        <p:spPr>
          <a:xfrm>
            <a:off x="691431" y="3137165"/>
            <a:ext cx="6517252" cy="284571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algn="ctr"/>
            <a:r>
              <a:rPr lang="ru-RU" sz="3200" b="1" dirty="0">
                <a:solidFill>
                  <a:schemeClr val="bg1"/>
                </a:solidFill>
              </a:rPr>
              <a:t> </a:t>
            </a:r>
            <a:r>
              <a:rPr lang="ru-RU" sz="3200" b="1" dirty="0" err="1">
                <a:solidFill>
                  <a:schemeClr val="bg1"/>
                </a:solidFill>
              </a:rPr>
              <a:t>Юпітер</a:t>
            </a:r>
            <a:r>
              <a:rPr lang="ru-RU" sz="3200" b="1" dirty="0">
                <a:solidFill>
                  <a:schemeClr val="bg1"/>
                </a:solidFill>
              </a:rPr>
              <a:t> – </a:t>
            </a:r>
            <a:r>
              <a:rPr lang="ru-RU" sz="3200" b="1" dirty="0" err="1">
                <a:solidFill>
                  <a:schemeClr val="bg1"/>
                </a:solidFill>
              </a:rPr>
              <a:t>найбільша</a:t>
            </a:r>
            <a:r>
              <a:rPr lang="ru-RU" sz="3200" b="1" dirty="0">
                <a:solidFill>
                  <a:schemeClr val="bg1"/>
                </a:solidFill>
              </a:rPr>
              <a:t> планета </a:t>
            </a:r>
            <a:r>
              <a:rPr lang="ru-RU" sz="3200" b="1" dirty="0" err="1" smtClean="0">
                <a:solidFill>
                  <a:schemeClr val="bg1"/>
                </a:solidFill>
              </a:rPr>
              <a:t>Сонячної</a:t>
            </a:r>
            <a:r>
              <a:rPr lang="ru-RU" sz="3200" b="1" dirty="0" smtClean="0">
                <a:solidFill>
                  <a:schemeClr val="bg1"/>
                </a:solidFill>
              </a:rPr>
              <a:t> </a:t>
            </a:r>
            <a:r>
              <a:rPr lang="ru-RU" sz="3200" b="1" dirty="0" err="1" smtClean="0">
                <a:solidFill>
                  <a:schemeClr val="bg1"/>
                </a:solidFill>
              </a:rPr>
              <a:t>системи</a:t>
            </a:r>
            <a:r>
              <a:rPr lang="ru-RU" sz="3200" b="1" dirty="0" smtClean="0">
                <a:solidFill>
                  <a:schemeClr val="bg1"/>
                </a:solidFill>
              </a:rPr>
              <a:t>.</a:t>
            </a:r>
            <a:r>
              <a:rPr lang="ru-RU" sz="3200" b="1" dirty="0">
                <a:solidFill>
                  <a:schemeClr val="bg1"/>
                </a:solidFill>
              </a:rPr>
              <a:t> </a:t>
            </a:r>
            <a:r>
              <a:rPr lang="ru-RU" sz="3200" b="1" dirty="0" smtClean="0">
                <a:solidFill>
                  <a:schemeClr val="bg1"/>
                </a:solidFill>
              </a:rPr>
              <a:t>Всі </a:t>
            </a:r>
            <a:r>
              <a:rPr lang="ru-RU" sz="3200" b="1" dirty="0" err="1">
                <a:solidFill>
                  <a:schemeClr val="bg1"/>
                </a:solidFill>
              </a:rPr>
              <a:t>планети</a:t>
            </a:r>
            <a:r>
              <a:rPr lang="ru-RU" sz="3200" b="1" dirty="0">
                <a:solidFill>
                  <a:schemeClr val="bg1"/>
                </a:solidFill>
              </a:rPr>
              <a:t> </a:t>
            </a:r>
            <a:r>
              <a:rPr lang="ru-RU" sz="3200" b="1" dirty="0" err="1">
                <a:solidFill>
                  <a:schemeClr val="bg1"/>
                </a:solidFill>
              </a:rPr>
              <a:t>Сонячної</a:t>
            </a:r>
            <a:r>
              <a:rPr lang="ru-RU" sz="3200" b="1" dirty="0">
                <a:solidFill>
                  <a:schemeClr val="bg1"/>
                </a:solidFill>
              </a:rPr>
              <a:t> </a:t>
            </a:r>
            <a:r>
              <a:rPr lang="ru-RU" sz="3200" b="1" dirty="0" err="1">
                <a:solidFill>
                  <a:schemeClr val="bg1"/>
                </a:solidFill>
              </a:rPr>
              <a:t>системи</a:t>
            </a:r>
            <a:r>
              <a:rPr lang="ru-RU" sz="3200" b="1" dirty="0">
                <a:solidFill>
                  <a:schemeClr val="bg1"/>
                </a:solidFill>
              </a:rPr>
              <a:t> могли б </a:t>
            </a:r>
            <a:r>
              <a:rPr lang="ru-RU" sz="3200" b="1" dirty="0" err="1">
                <a:solidFill>
                  <a:schemeClr val="bg1"/>
                </a:solidFill>
              </a:rPr>
              <a:t>поміститися</a:t>
            </a:r>
            <a:r>
              <a:rPr lang="ru-RU" sz="3200" b="1" dirty="0">
                <a:solidFill>
                  <a:schemeClr val="bg1"/>
                </a:solidFill>
              </a:rPr>
              <a:t> </a:t>
            </a:r>
            <a:r>
              <a:rPr lang="ru-RU" sz="3200" b="1" dirty="0" err="1">
                <a:solidFill>
                  <a:schemeClr val="bg1"/>
                </a:solidFill>
              </a:rPr>
              <a:t>усередині</a:t>
            </a:r>
            <a:r>
              <a:rPr lang="ru-RU" sz="3200" b="1" dirty="0">
                <a:solidFill>
                  <a:schemeClr val="bg1"/>
                </a:solidFill>
              </a:rPr>
              <a:t> </a:t>
            </a:r>
            <a:r>
              <a:rPr lang="ru-RU" sz="3200" b="1" dirty="0" err="1">
                <a:solidFill>
                  <a:schemeClr val="bg1"/>
                </a:solidFill>
              </a:rPr>
              <a:t>планети</a:t>
            </a:r>
            <a:r>
              <a:rPr lang="ru-RU" sz="3200" b="1" dirty="0">
                <a:solidFill>
                  <a:schemeClr val="bg1"/>
                </a:solidFill>
              </a:rPr>
              <a:t> </a:t>
            </a:r>
            <a:r>
              <a:rPr lang="ru-RU" sz="3200" b="1" dirty="0" err="1">
                <a:solidFill>
                  <a:schemeClr val="bg1"/>
                </a:solidFill>
              </a:rPr>
              <a:t>Юпітер</a:t>
            </a:r>
            <a:r>
              <a:rPr lang="ru-RU" sz="3200" b="1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8872340" y="1523635"/>
            <a:ext cx="2260251" cy="80260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lvl="0" algn="ctr"/>
            <a:r>
              <a:rPr lang="ru-RU" sz="4000" b="1" dirty="0" err="1"/>
              <a:t>Юпітер</a:t>
            </a:r>
            <a:endParaRPr lang="ru-RU" sz="4000" b="1" dirty="0">
              <a:solidFill>
                <a:schemeClr val="bg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7415" y="537974"/>
            <a:ext cx="10717127" cy="67111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uk-UA" sz="4000" b="1" dirty="0" smtClean="0"/>
              <a:t>Відгадайте, </a:t>
            </a:r>
            <a:r>
              <a:rPr lang="uk-UA" sz="4000" b="1" dirty="0"/>
              <a:t>про яку планету йдеться</a:t>
            </a:r>
            <a:endParaRPr lang="ru-RU" sz="4000" b="1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8" r="1918"/>
          <a:stretch/>
        </p:blipFill>
        <p:spPr bwMode="auto">
          <a:xfrm>
            <a:off x="691431" y="1341562"/>
            <a:ext cx="7272808" cy="1656567"/>
          </a:xfrm>
          <a:prstGeom prst="roundRect">
            <a:avLst/>
          </a:prstGeom>
          <a:noFill/>
          <a:ln w="9525">
            <a:solidFill>
              <a:schemeClr val="accent3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4100" name="Picture 4" descr="https://kartinkin.net/uploads/posts/2022-02/thumbs/1645736987_2-kartinkin-net-p-yupiter-kartinki-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4199" y="3141762"/>
            <a:ext cx="3785215" cy="277804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4157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763439" y="448474"/>
            <a:ext cx="10530201" cy="67653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uk-UA" sz="4000" b="1" dirty="0"/>
              <a:t>Зупинка 3 «Префікси, суфікси»</a:t>
            </a:r>
            <a:endParaRPr lang="ru-RU" sz="4000" b="1" dirty="0"/>
          </a:p>
        </p:txBody>
      </p:sp>
      <p:sp>
        <p:nvSpPr>
          <p:cNvPr id="15" name="Подзаголовок 2"/>
          <p:cNvSpPr txBox="1">
            <a:spLocks/>
          </p:cNvSpPr>
          <p:nvPr/>
        </p:nvSpPr>
        <p:spPr>
          <a:xfrm>
            <a:off x="1153494" y="1197546"/>
            <a:ext cx="4536504" cy="936104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ru-RU" sz="2800" dirty="0">
                <a:solidFill>
                  <a:schemeClr val="accent3">
                    <a:lumMod val="50000"/>
                  </a:schemeClr>
                </a:solidFill>
              </a:rPr>
              <a:t> 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Запишіть 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рядок, у якому всі слова з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префіксами</a:t>
            </a:r>
            <a:endParaRPr lang="uk-UA" sz="28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2" name="AutoShape 10" descr="data:image/jpeg;base64,/9j/4AAQSkZJRgABAQAAAQABAAD/2wCEAAoHCBYWFRgWFhUZGBgaHBweGhocGh4cHBwaIRwaHBwcIR4eIS4lHyErHxoYJjgnKy8xNTU1HCQ7QDs0Py40NTEBDAwMEA8QHxISHzQrJSs0NDQ0NDQ0NDQ0NDY2NDQ0NDQ2NDQ0NDQ0NDQ0NDQ0NDY0NDQ0NDQ0NDQ0NDQ0NDQ0NP/AABEIALQBGQMBIgACEQEDEQH/xAAbAAACAwEBAQAAAAAAAAAAAAAEBQIDBgABB//EAD0QAAIBAgUCAwYFAwQBAwUAAAECEQAhAwQSMUEFUSJhcRMygZGhwQZCsdHwFFLhFWJy8SOTorIWM1OCkv/EABkBAAMBAQEAAAAAAAAAAAAAAAECAwQABf/EACcRAAICAgIBBAEFAQAAAAAAAAABAhEDIRIxQQQiUWETMkJxgaEU/9oADAMBAAIRAxEAPwDEuhBvNCPDEyYFGYiz52oNjBNYY7L1R4gC7E1Yhlo+JqsgkcxVmVkSfLama8gsLw83BGkeGfiDRf8AWqyn+WpWuJG9ufQ1VhPJvx9aVxtHdMJx8eJ3/SasyeakRqNyJjcxQ2KwPpG9U4Z0kRftQ43EZPZptBOoAtvMwTt9qExMN9XvNtzb6Cuy2dK3Igc72+9cc0HsSRPED51GMWhpuyOVxGVgDztAn9aaO+0ifMm0+nNI0w7ySSdwZgR2tTPBzYB06pHff5VWt2RYQqdhJ4j71YHgkWI5+9/XmqFBN5m9Wapiw/f1pkBoOTFRlAKkRtB5/ajAhkETfzvHaluWckjaBxTZNRmLkDjt/OaZq0BaK8dyWiduPP8AxQ6mCYE/UegokeV+9Ks05BJ9f+qnVMYO/qVUzaP1oNs17QsBYfzaqsDLtiuq6ogeVh+9QOXUgqhZWJYECwBUbMfSlcknRphhbin/ACVZl9Bj3u/c0PlyGaQIA48qVY+YKsZOxv2pxkWJ8W2ranqkTkt9A2MLwOb/AB9ahlxPeSTbijc6unmZBHxO1V4SaCJ37z87U37RPJUcC5ngCfWJNW4SEnUbbmOQF4+tQgmTuJ03+lWYGGSSknVML2vcn5CggtBBwwGAKkkXHcze9WvjYrmApa9iBbz8qaZLo+I0u4ZRZQQN5Ejnai8XKaAXbF0qI0qYAB/zSTnWiuLDy29IzbZkp4XTfvvv51VmsZTLabzFoFhx51f1Jw7C5kWkD6STJFLdLB1Cg8AD70Yq1Yk1xk4p2goODcdrCO+/pS7FOoyd/htWkzOFhoALsxAJ/n3rPZnDuY2O1GL2K+jzLflHcfe9NQi6CRJnZRvHck0qRgxFrRf17Uw9onhUG5IsBaP4KEwx0eZbDF5Gx/nwqzxf2j6fvVOUxvHLNYzIje9Mv6RO/wD7qSQyM46aQaAxd7c0xxm+Nopc1r9qshC1zYCajrgE89zUC83+FQ9p+tFIDON5vzxUsOATE1WjX9amWpqFLXiP815l2AJMehqEk1wUixPzBihXgO+ya4524q1XJIgD7/Ojuk6JmxfUAJgqOQRyDPwp91HoJ0FgFD/7Rpk9o2+NLJpOiixuUbTMsibXMzYefnROAwKwd5Mm0/CqXJNmsV34IIqVyR4bxx2rmvBIOyONNjO/amOntS3JYfOw9aYAnkiPL9aR9h8FmA178UTgZ8uWCXc+FMNSQW5kxsLc96GwWKtIN7/oaZfggJ42KTiI5luDruAPMAU8nUbHww5ToMw/w8qpfHjMHxEKxKqD+XT2pBnnY60eCyOBK21CJ2rRdVy6rq0u2vFdVFzCgSWUEe7PNZDpWG3tMRmAEeEXJHMwSb1OEnK7LZcaguiWXzZTFWYUNAkzaSL2+U1pShDuhi8kFR4QItJ5JrM5rA1+E97U0yL4ow9BbUpOkWMx2DfSKnmikrL+my1qhP1PKbgXXUCYE27WqzLzCEbbX86c5ZUQ+NlEG41D4jzPFqy/Uc8faNpWEtCgwI/euxS5e1C5oX7hvnoKEgqWBFgRO9CuJ0RPy5P1maGdFUkqQoYSCBYztTjo2XYuG3C3B84kX53qqeicsNOrBsvknKHUDZxvwSYkxt8ad5fIojhi+rUVWZ8IAF/O8xNB5fOoxUGwckNEyGmQwI57jyqwYhdijnaRIEm/ut5iR8Kfj9km0tpaT38m3zwYqwRlRdSsWJGmAsfIVi+qHDkeLU8+JpJsfd/2j4UBnuo4oQ4FwjEaxvMbDyBqrAwCpBLW5BEybWHAG9K0o7fZzbek9BH9ONS7mOR58UsxXOtpfQVJVRvHc0/6w4VFdBKgbdja1ZjEfU4O8/P9K6Pu2LLWg1HJ3kk31GZIvaPOqHCwPLva/ai8NWZSxaD7osYt2ttFDjLuQdoB4+tuLVyF2DOviid7ni+01dpBIUQAdrGRG9ePh6cQS99IIjaPOh8zj+L0vPqRRavoaydgQDwTBP38q9kf3r8jVKHUW5uTPlRsn+5flStBUhUlr996HxaH/qTEC0Vcr2v8apTQpUGMelQjz/6qarNzsa9dYvTXs5xbVkWPHFRBE3J+5qLPf9fOvI/WnSJ2EJntPuJ6lr1PGzmI4BIVRQ+WQsdMSeOL08fJhAGZQYFxG1Sm4xfWzXiUpRe6Qmy+pnmwjeK1vResFSFclkNiDeBwRWbGDEwd+B+lWoLjiuklJUyDk4ytG+z/AOHUxyHVtLGJI2YfvHNKsx+G3RiNY0yLsNl72sfOnf4XZmwVIvEggm+9o/ai+tYgZNB5NwZ+3HepJtPi9l1BTqSMQ+A6+8sSTHw3ipofpvTvJZRXLOzBwtmUCyyZ1DyMWI3q7/RsNmBR1CksYZiNMCSY3gTT1TohKPwLcs5GxA2kETI3+VaH8K5ecHEZVglwR2JC3qfTegI5LMxZLhYGnX3PfT271osHLhFCoNKjYDap5ZKuJbDB9mN6tmdTnw6CohiOZ7R+ppc6qigWAHeL+p71p8/0NXcsrMH5M8dopNjZLDUDXqO5UgAiQ2kkiJHHzoQaSKzhKbqxMmFqePFBUmBaSDf6Uxw8LUNCuVG4I/MP1BpXnMRkcOGUaTaZjzB4vVGW6uQ/5YJlY2nkHyrpvkteAxxPG6fnyNM/hqhVE5EgG+3vH60BmcFT4WFxdTH8sajiZss6sSJ0sB2AJBqxsfWoncW9RWeUmpKSNuLHGUHFiXFa2gzC/wDxptlsbEXDGjEIG4AAiBuYoLOYYMkRq+370Z0Qhw2GWgxK+Y/Mv3rUpKUbMOWEoOmUnWcLSLtr1g7XF4H1q7DOKxQlwC27c/tV+VjQw0zpJ+UGolDpS9gB+van5U6ION7YVh5bSwJJcm529KKyDgkoRefDItPPoasyy+YE2abSP8CmmTwEklbmNrRHeealKV9jRVdC3qmFCIgvMl9yJikHTcFQ972O2/1rbZwLoaBEDf8AWsv01CXcxNufpt6UY9MElsuxVdjJOlQLDv2FBI8GTaTY89pp6iEbx9YpT1Z1C/l3FhFGPwJJUBdRxNGIrSGMFSQsA80nRpV3O5G3nxTX8QXw8NubT3NqDy+WlwjAgABiObC1UukBIu6Kq6WDXKrHx3orQvf6UHk00Y5UT3Fr+sVP2v8Au+jftU5PYyRmMNJNX6rwKrwmIBtPeoqW+ZrQ9i9MPwMJYEyBtb71Vm8IrYEkedF5V/CIiDdvI+vaiM3gqUkmSe1Q5NSNDinEzp9atwASbCarzOCUMU26XgeDVeT2itEpJRszQg3KizKIEGl1DBt/I8EH0ofNZ3EEgOSm4BuYq/MNEDcC3Y+UjiKFzD6YYbb/AANiPnUoPk9lpRpOi3XrGoG/8371FMQzB4oHLYukmPdPFM8rhB2FoG96o1xM/Zpfwr1B8N4LKqmPe3vtA5rV9Wz+GylGieQCQWBHB859K+dFThkNMgNt5eVOcPruHoLFAHU/+OZIHMt39Kmqex5XB0i/K5r+lxBa53VtinA8zB3piM7g4gIA0uIieQebet6yma6i+YIbEILifFEWrzK4gVxJ+sGKaSvZNS3s+nYXUGCqowztyYkC09h6dqvTP4zjSuBJFjBtvxO9qVdGzAdQpPiXad2W0H/NPMLHYDzNhUXGJoU318AX+mYka8bE9mrH3R7wHmaV9bwwroEhRLKo4MrEGe8i9d+LOpeIpMCL32Rbn5n9ayWD1jGceKGSNWk7i02PBj9KKx2vaNizVJOXQ/boZKK8B1M6lBIuDBIPBnjmhE6VhoHTSFIbUdQkgcLPw4on8O/iBWjCYEIWLLtKkmSGng0Q7LiYjr7yDUQwJBA5+GwoyVL7KY8ilJpvS6M3m8sjvrQaOdJ2iPoSePOh8EwSp3BrZdD6QjqXedXF9qR/iDpGJg4xxDLo598D3fJu3rWaVSj9m3FNKVeBRj4d5E1RlnCYqPJADQ3lNqZZvCi4Mr3pBmvC3lMEfzzo4W3o71cVVmpZwDigT7pv3vb6V5AbERV2UCedhUOhsHwcQ7sqie8XvRPQwGLPFwANptN/0qjfZ5tNUhjglQAGXV3NpBP70zyqqgsD6ED7c1Rl8oNZf5QfPYirM1nwlmUx8BUuWyijaso/EOL/AOMqq2MSdopJ0J2AYkXJ+UVdn+qLiSANOkG0yT2mkqZsoCAatHapom9PTGnXc2RhkKxk2MdvtSh8iCirIJ4gWPlPJozNJOGzreQN+3pvQOVzBSBHmQKW3Je3wW4qLqT7KupYg0YandSJPlXuWxtWKHYDxzEi0Cw9KozRGJiO0lVXneT2H1qCP40E2WarVxM8tOy98QDG1GxmJ4vHFF+0X+5PmaX5lbi0kGh/YH+CupVsRp+AJF4+NejKuZIWY3+FH9GwFfEAm3PoBNG51P7RvYeh5j965zp1RoWPlGxNhC2kG/PpROA4hR6/wUJiYRRiPLf7VPKMCb8bV0las5adF+PhBhBHoaj03GMaDErbaf8ANQxcUwb0L09iMQf7q6KuDsRupqg7qBO/8/ehs2fAfJhHof4aP6gJXbbzmlmbgoDzIrse0g5Htg2GL/EU9y7lF1f7Qb7HiKQ4XvUXi4jGJaR24q0029EoySTtBeZzAe4GmI53NUa5qBcRHNW5PLs7BVBJOwFckTlTLss5F/nWn6PkihWVAbdibm+yqPLn1q/p34SsPaE3/Ku/xPFaZsumD4BpBAE32tPvGpzTkqGxyUHdb8C98LFEPhKJUkEkSYIsPQG8Cn/Tn1AOSNQW42vtqHrequi5tHZtLTYTx8hVWf6cqqXVmD3N28JPFvtStKLopyckn/pifxPjM7tH5m0//qN/rQ/9GBgtpe5Bt6D7xUsdGYHWsmTB2AJIvQedzD4alblDMNEr2mapB7oScGoqXyCZXFMTzE32719L6Ui46I8hdaeKLFStipM3E3r5Rh4sCK0X4e64uGPZ4ikpcgg3ViQfQgkUJaZ0Y3G/JrMLIPhyExDF7G+3bmoH8TFG0YyBgd9PHqppJ1XrbPGjFG8+EXEefAnik/tiz6mJJJuTz61nycfHZv8AT45S3Lo3OYyGWxlLojkxdEhSO1jWN6t0rRJnwgxDeF49OfhTUYzrDoTPkOOx7il/U+ta9SaT8YN/KpQfwaskHHT2hRksRkJKkx7p/Y1rvwtiA6vDwLgbVlMuo8c7GPhvTLp2b9mSQTJEWMTVX7riYskeKUjZdQxxhoX1kEi029JFfPs/nXOo6mYk3af0FPcyRiDxGed/vSrFQAAQDvf4/QUYw4/ZOM1LvQLkDB9VJ86Y5DLh2M/AcmlGbY6pXiw4sPtTfoiM7CTHeO0fz5U8hEqdjTBwfCVdoDC3pxekOZRcPXJlgsA8Geac5/A0z+YcH4bGs3n8MjDLHcyfQTS41T/k6UuXa6J9HwSyAk+9JM7AbT/O9Pst0gMuorq8QgglT57i9VdKybDTK20d+CBVuazbiNN2WAGufCO45psqk17R8TinUkHDpWEToS2LJhGaziJBmIAEHehv6JuyfT96oy3WkJZ8TxuAVCgQt/4bmhf9ZX/8H1pVj17jpZqftQs0FNBG6m8fvTbKqHvAiZJ86X5wBhHa8+f7V7kNB8IJ1Dv9qk/dG32aVUZUugfrOTOuVEigEBTcVqGw7Xj1pL1R0aFUgwbn7VXE3KokMyUbYszDSxjap5fClge1eHCK8SKKwx7oHG/qePlVpXFURg1LYShDWPmTbgUs6jhyBG0T/PSmWBsxHpUcZANA9TUoOpFZq47EeCviFMky5cFVWTxHlVGLhANMk960n4fymnx4ga4AVRYkE3PoBWmUvKMqXyLU6QqBWxWbxEjSi3kcEnatXlsXCwUHsMOHdVKGJO/i1E32ojM4D+zDYeEFkDSTBHm3rFX5bpogu4knwiBE+dqXvsR/KA36jiaGBc3JiN4PE1TlMu+K4DMTJEkngXJ+FX5jKy4RBPAP6mna5EJhkLaFlj3HPzig9dBVtjDo+GiOqpYENHmLQTU+p4eoqJ8Np84MH9aE6bieIEGSyWjifCB8BR6qWxIJBCoD8Zk/pU33sp4M31Lpwcsq+EA/LVtSjN5Y4fgcEqSVjkECZ9OxFbnOZYLiMYsVWRzGxpb1DpQxAUfw6QwVjwvn3EfSaeNAlKTpPwfPM904aiIgjkCPmPvtSjPYLJAYRzP6Vtsr0d3QYbkKwkYeIlwB/aSdwex2pati2DjrIBIINo81PFNWzoy0IspAEzemGVYd5ruo9GbAIIOpHujfY9jS7ZjWbJC2z0vT5aiqNTi5Z3RWkkRtMf8AdIs0qq5kGSBHkdoNdhEkTqPzNQzieHzqUFxlRqyz5RuipcQGxPIJ5onVaZ90xelmQUsWHMfemqpqXE24+lXdRlowSfKDs72xIgE+dXZeGdb7zHrFAZfDvf1j7UzwiJUjft8KeXwjNFeQbETViaQLnen+BlRh+M+JoFuIoXp+EGcmPL4c02z+Iqox7A77km01KTdjWqAMTqwI1YiQrWleP2pP1rMI+HpQkiDuNzRHUMPSAJtYkfrSvMJ4Dbc/SnilaYkpaocYON7VUKNACrqE8gQY8qPGEoQbkydp0lolb7xSXo2HpRCGEsGPmADHyo7Gx2w2aL2AAncmRtRyRbXtGxSSfuEOaYjELEKpJkgbATVntfKmIyAA1P75JnsvMHzuKp/oD5/OgpIaUbZdn0REKyNVrc0uyuHMkGDxG9LsXMEsxYkmDfvRHS81oYFr770jxuMXRWOSMpbPc4jjckj6VUQRpJWxv6itn7EMBEeJZBAne/P8tSzO5dk90ykXjjzjg0kM/wC19jSw/uQFm8CD4TK2IJ7b0oxcVlJng8cj96YYmYBQgSYMSO//AFSzGQgXrRBtr3Geaj3EKy2YFuxqvO5qTK7AR63oLBMfy1e69+Kf8aTsT8japhqMWIAF7TzHf1r6RkOmL7KSsSgBE2Fxtz4q+f8A4ZziYeIGdNfbyYmAZPavqODjK0HVIK6Z78j1G4mmquiM5X2Twk0gBbJpAAG38mpYqx4bT3+wNeukKqyNhHxvXuJAFoLHtwO5oPexQbK5cBi0WFh9zV3U304GIZ8TgIv1n9aIZQqKBu36UP1VNQwk38Dt8dhS+R0qIdEQBwv+whb3kQJA7X/Wni4OnENI+jYuGuYU6yS/hCkGAdoBi958q0fUFKsT/NqD2xukFqoYBuRY+dKs1hSrhiAwm5sNP7RTHLHUs/Ajzobq2B4QQN1hh5cHzodAZkul4Ka3ZNak3ZG91r2de21R/FnRxiIuNhjxrGteSvf4GRRyOFxVcudARho0xJEX+F4mm2ZeEBABAAknlG2IHkYNOnsn0YfomIuIpwcQSjWE8H7VlOq5F8DEKODHBPbitVmMqcLEYX3kHuJmjfxRlVxMv7QQYAaeQTYilasrDI4u0YnJGx7URiYGoefH3oTKmCQTB48xR0+frWbJFxlZ6+GcckRZkMuRrm3H1q4YukQBPrt6VZmVg+XahV38ot/OKvF8lyPOzpxlx+DsTHIYhbbSYorCc2j0PegXkGTerE3Hl/BTNIipM1XT8wqJ/uPxtzVefxwy6QZ8V/tSVc0b39BO9TGMTEz9N6nxG5DLql48hvSXqeNCCN2/6opsQjUN+1L8zDlUmLgEmnihWXZeQEknYDb5CRx+9McyBrQsQSNwOLz8qHzCIEBD6WA90nxQLfWuCgprJva03iuctBSph+cxVOJYkhomdpq3+nP9xpDiY0tYXsR9qN/1dv7/AP2ik4lPyCE4RkTAnf8Aai8HLgL67/tXZhB7wN/5tVuWdQASD6TsOTXSk2rRSEUnTDMt1B0HhuBxx/N6eZfC9swYjSDBYCDA+87Vm80FMFY94XHNaDp6gIlzJAO9tRvMcRWWfGK5NGmKk3Segfq3QUBLYTaInhiNPnvesk+GPMz/ADatrnepvpMMQbA9vWBWezmSLOXUAarldo7x3B3rRhy32zPnxJPQnOD2PwqBFqKdDJEQRVeIkieRvWutGNPZ2FsCN7RX1DpzMmCCYVidQ7hTB0n49q+VZF7jyIMHb419F6VmlxMMswllgGWmD3tuK56BNcuh/gY6tY9r8rH2qeGJM7Tt/wARzS7IAk6ZsTJg8elNcACSfgPhQYqL8XDMqRsBA+tDdRs+F/xAPoZpnjJIB4FLs6up17aLeoNhU09la0V5bC0YiO/ih9OGq+HSLzfkzxWs6nhBl1elY7qynQHR9Onxg8qwBkg9+PjWh6Dm3xcuC5lmWQYie9jz51zXkX6Csi1yO9F4yAqJ/wAfSgcI3Ebjj96s6hj6IA37nuRzQq3o5ujLde6fDsuohoPs99MmJEcmNqcdHw9eAFLE/C4AMwZqefAKa8RD4VAGkkyZsRyDSH8K9SLNiYQZiA5aSATc+6SP5amp0wNqki/OZTXdT4ixInsTF6E67li2WZEBLal8I3ABk+tMM67o5EErxHHy3qOM8kBBdrkmRfiaaid0fLsbDKOJEEEzOw7A/Gp47sU1gadJgi/yk/Oi88hfGYRu8ekHf0qjM4a6iJkYZgrPvjggc80zipaZbHklD3IFdpQ2G0gx96GS49avx8uEJQEgEWg2IO1UOpUkG/b/ABU4wcbRXNmWVppFZG5g7VEvAmb17r/xVTtNMjOWpig2FEYeIJpeljardcChKIUw98fbjk+lB6xrDC5mf2rhySbRHmahhJf+WrkqQ1hOPmGf3oN7GL+k16MabjgfE8fpVLpMDtXlhQpHJk1czMRIip6fSqQ9W+1P9orqDY0w8QLYLq9bT6c1B8EkmU0ncDkj03PwrSNkkV8J1EKreL0g39aY5vKJioG5F1YT/Iry36qMWnWmes8DapswRwZ8KDeDHmN48/KneRzaqioWhuZ4J3A84FH42Wj8ssPeH93+4RcN580M2WSzKfPS3f15oyzRmqfQscbi7XZYqhpIKsO1to5pbn0ZLC6T4e48vSaKxMrYuoKMP7SL/Zh5Gl2Nmy58YHYlB8bqbijii27jteULllqn2CdWw5AxF5ADdgaX4bnk70Xm38OhWlWE+VtvrQKNavTxXxpnm5V7rQOE0vHypx0rNaTGxP5pO3aKXYwlpHrRvR8vrxEHEy3oKo1YqZ9E6USuHO7Ec9uPnTTLCdJMTuRSjEACwZIaPdO0GQPQ046Via/F67eVRbtsXi9X5GJf8vBoHEw//KPJIPxo7DILQfX1obMmHLf7vpxS+Si6A8zkw84RBuZEGPFv8ZjanHRGfQ8xKPtMwsAR5C21K+vodAZGgiIO0GN5oHp+PiB1xFsMRgoMQDqET2m3NFnUqZrccaHV48LEbdqH6iAb7id/58KNWHwoQmfFEiDO2x4pBmMQgKpMyeLwY2imirJt0MsJycJrifymO2wFfO85ngublMTS4kGLfMDvNazMdVOEiAEXcayR+Tv5VmMXIhw+OgChi74Y0htYDRfssjbtTpUraBpurHY6jmdehwG0ke5bUp90zyIimmT63lsTEKMwGIpKgHbVBi+3+ax7dc0uS6Ee6krGkemrcC9uKsx+p5Y62RA2K9ghWJMRqJFgBveu7Oca0xN1TFfBd1fDZXN1IIgoxuATShMQiWMA/wA286P6jm2dyX1OU8Ex4UBvv3J70pZziMoBhQDtvI70zpK2Mk26QbmcqwwkLkXBKiRIE2BoVwWSeRzXuKvczVmSxAfA1j+tK5WHjQuZqoMxtTHP5TQ20A7VQyDiusVoowcMnyq9cEc3PzFeoL71ZpHalcjkRdwdhP6VAIeaI0zxVyp5UOQ1WC4eCT/1Uzl7bz60RqN/KoajQthpFIXyFR0CrCtdo8qY43SYgKlRM+8s+V4+N6knUDqXVdeItHa3NLMpj6lBvtII5JtXahqif+q8H8e2me7GXJWEYmKdZvz4fTsfKvcvgmYYb9x+kVHwxJ37AcVaueZragqjtu3x7Ud1pCtfINmMUK5UCwME9+49KT9VykHwibSsbkeXmKPzIu19jx2qp8QsAOVrRjfFpr+zNkqSpmYxmiG3DfAdpjgjmqcIxRnVcPSx7G47TzQQPi7yK9WDuNnmy06LGanvRBoRsQTqvAAnbuP2pE1F5XqLpA/LEERPx9aeSbWgKvJqUxHfRiggMSSLSBh3uV21bxWoyWaCMpAkEz4YuCNyPtWcyWeTG04KYzJqhQY0mR+UyIM9qYI5xEdC41I2oeEhwoGkqZ/NI+VQmnWuxovdPo0/SXOIxJb3TyOTsKuz2GpYrG4N9rjalGVzuJh2ddYsA8gFmI5Udtp7VZmM7iezKKpdtIjVYgExrEXgzFGr6ZylXaJ5nMFUC6lXT/8Ac1DVK8R29b0rzOZQYbISF1g+zxHWTqmW1aTAWIAq/A6c5xU1kEL7wXfQV8SkH3ln70i/EGWQ4pfDeUYqqhZIkWMg7wbQL2oxi72zrVdbGXQus4iDFwW1FwrBcT8qsRIA5iNqJ6NmdKkT428MkRJJEG9yeKMwunIrEOoZzGtxaWIAUwL7Vey4WCvtG0quoluWLCw0je/3ou+X0KuNff8Ahlc107ExQ7OTpDQwBvJmV0+UXPnRnVkAyyBDoZEHs76VUyW+IAFMMpj4SYOLiYrFPbB1BiYuWEed96xXVOue1/8AGhhAIUkeI95nYztRbegxirbXZf17qZbElAIQAatIbUxALsAbCT5cVnExVElQSTeT504ywBTSZn9aWYOV96ZsSN6LaS0GPdS8EBjuEKlzDEFx/cRsTUUtcWkbeXNeM6jeTUDiHgUtN9lHPVRR7iNN4qkuauGrvXaB8fOiqRKh7kFTGwjhuTqB8LfDz7UhzOEyOUJBK2MX9DRWVxSSEBiZBM3jtFUY+CEYyfSOaEZbphcNWipFJq4WrzCeN6sbEEbVzewKJbgC16taKFXE86mMQUrQUehfWuCdq9RqbdPySMjtiFxKn2YUXJHM8D1rnKuwxi5aQpQGdq99m3cfOneX6QrKjByRGtzyqwIBA2k7c1qf/ovD7D5Gj2LJOLo+bfh3qjKSh8QIkA9x2rUYQVxKgqw4PFptNfNsHEKkEWIpvh9RYxLN/wD1H6VL1HpeUuUdGnD6rjHizYYpIPi0pI3uVY+YiV+FROIAsSvqCDaszh5wmzMdPA1Mb/C9S9pYxsYmUFvITes3/M1pst+e+hhmc+qkhIfv/aPjQQzDMTLE/wDHwr89zVDDv9YA+Qr1W8Q7kWtJ+C1eMIpaISk29lWOhIO3e0kn40AWgimTCN/qTPyFLc2sNFacb8GeR6+IOK8bEHxqgEivQtVoSxhg5+4kbcix8jWz6R1xFdXZwfCxZSPE7ER86wC1fhYxWIsanKKvRTlcWmfXuldZwyNY0kC2wYxyIpzj5rDIGpkRAB7Maoa+xEXAmvjeR6iMMals8i8TA5vTRuvYWiGVi5Zm1b/8AQexk0HFCqzc9bzTaUfAYM4k2JEr+cybW3mhct0QM6NiBXEI869OptvEduR6xWTyv4s0oVZfFsGGyjsE2uJ+dG4v4x1MBh4KgW98kk/AGBegotDOqNf1vKuWGh9IKwZUbz89qxfV+ouMVXdJUMFKmF1KlrLwL1T1P8RZmA2srM7AD9ZrOZjNu7FnZmY7sxkn40YxFaGnWesvjQsaVEQPdAteAP13pPrioNi1EPT8dBUmOegePHTUbXBntTT8RZI4ahxdG94ja3IrMYOYKEMhgjkVocLq4dGDuoYC02DCLgjuDU3af0Mku7M67gkn6D/NcMQVVmEKn3gwOxBkenlVNUUReQW2N51HWKHIqaJ50eKBbCsrmArhjtsfQ81Zns0rv4fdGxiJPJoELVgSlcVdhUnVEva16HNVhKmKJx7qq7Dk1SRTv8N9O9pijwyq3bz7CgwoO6X+H3dQ7kIkTJ7em9aTA6cFwxhlTDIVDc3uf8V2cxEQHxG1h/y7DvFVI2sh8UON/BqIBI5ngeVSlFSVMtBONNE8PCwsBThILEanJi4WJnzJHwinn+qt/t+n71mequoWAoJ0gW8yJVR9KH/ocb+w/wDqJ+9PGkuycoyu6Pl3NTQ11dWhmdBuVxDMTajCY4G/N/1rq6ss+zRD9JdhiSeL8WqJ98AWncjf511dU49seXgi58egWHlv86GzqCAea6uqsO0SfQCKkN66uq7JokKmu9eV1Ixz0717XV1E4kKswPeHqK6urjjT/iLAUIIHCn4kXrKNXV1Lj6OydkK9FdXVQU9qTOYrq6lCVipAV1dXM4noFTKCurqACSivYrq6lCe16dq6urgksFBPxFbzpOGMLCOgbkSTc11dRXYGV4mGDiaSPCoJA86Y4L6sVgbBUsBYCwrq6kXb/o1S/TH+WLcdzOI3KwV8ibfQbUNp8zXV1BAy+D//2Q=="/>
          <p:cNvSpPr>
            <a:spLocks noChangeAspect="1" noChangeArrowheads="1"/>
          </p:cNvSpPr>
          <p:nvPr/>
        </p:nvSpPr>
        <p:spPr bwMode="auto">
          <a:xfrm>
            <a:off x="207299" y="-144496"/>
            <a:ext cx="406135" cy="304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08814" tIns="54407" rIns="108814" bIns="54407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Подзаголовок 2"/>
          <p:cNvSpPr txBox="1">
            <a:spLocks/>
          </p:cNvSpPr>
          <p:nvPr/>
        </p:nvSpPr>
        <p:spPr>
          <a:xfrm>
            <a:off x="613434" y="2273755"/>
            <a:ext cx="5616624" cy="1586169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ru-RU" b="1" dirty="0">
                <a:solidFill>
                  <a:schemeClr val="bg1"/>
                </a:solidFill>
              </a:rPr>
              <a:t> Урок, упав, </a:t>
            </a:r>
            <a:r>
              <a:rPr lang="ru-RU" b="1" dirty="0" err="1">
                <a:solidFill>
                  <a:schemeClr val="bg1"/>
                </a:solidFill>
              </a:rPr>
              <a:t>усна</a:t>
            </a:r>
            <a:endParaRPr lang="ru-RU" b="1" dirty="0">
              <a:solidFill>
                <a:schemeClr val="bg1"/>
              </a:solidFill>
            </a:endParaRPr>
          </a:p>
          <a:p>
            <a:pPr>
              <a:spcBef>
                <a:spcPts val="0"/>
              </a:spcBef>
            </a:pPr>
            <a:r>
              <a:rPr lang="uk-UA" b="1" dirty="0">
                <a:solidFill>
                  <a:schemeClr val="bg1"/>
                </a:solidFill>
              </a:rPr>
              <a:t>Побіг, заніс, орел </a:t>
            </a:r>
          </a:p>
          <a:p>
            <a:pPr>
              <a:spcBef>
                <a:spcPts val="0"/>
              </a:spcBef>
            </a:pPr>
            <a:r>
              <a:rPr lang="uk-UA" b="1" dirty="0" smtClean="0">
                <a:solidFill>
                  <a:schemeClr val="bg1"/>
                </a:solidFill>
              </a:rPr>
              <a:t>Посадка</a:t>
            </a:r>
            <a:r>
              <a:rPr lang="uk-UA" b="1" dirty="0">
                <a:solidFill>
                  <a:schemeClr val="bg1"/>
                </a:solidFill>
              </a:rPr>
              <a:t>, загадка, </a:t>
            </a:r>
            <a:r>
              <a:rPr lang="uk-UA" b="1" dirty="0" smtClean="0">
                <a:solidFill>
                  <a:schemeClr val="bg1"/>
                </a:solidFill>
              </a:rPr>
              <a:t>пролісок</a:t>
            </a:r>
            <a:endParaRPr lang="uk-UA" b="1" dirty="0">
              <a:solidFill>
                <a:schemeClr val="bg1"/>
              </a:solidFill>
            </a:endParaRPr>
          </a:p>
        </p:txBody>
      </p:sp>
      <p:sp>
        <p:nvSpPr>
          <p:cNvPr id="9" name="Подзаголовок 2"/>
          <p:cNvSpPr txBox="1">
            <a:spLocks/>
          </p:cNvSpPr>
          <p:nvPr/>
        </p:nvSpPr>
        <p:spPr>
          <a:xfrm>
            <a:off x="6586692" y="1197546"/>
            <a:ext cx="4346297" cy="936104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ru-RU" sz="2800" dirty="0">
                <a:solidFill>
                  <a:schemeClr val="accent3">
                    <a:lumMod val="50000"/>
                  </a:schemeClr>
                </a:solidFill>
              </a:rPr>
              <a:t> 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Запишіть 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рядок, у якому всі слова мають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суфікс</a:t>
            </a:r>
            <a:endParaRPr lang="uk-UA" sz="28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0" name="Подзаголовок 2"/>
          <p:cNvSpPr txBox="1">
            <a:spLocks/>
          </p:cNvSpPr>
          <p:nvPr/>
        </p:nvSpPr>
        <p:spPr>
          <a:xfrm>
            <a:off x="6305343" y="2273756"/>
            <a:ext cx="5475320" cy="1586169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ru-RU" b="1" dirty="0" err="1">
                <a:solidFill>
                  <a:schemeClr val="bg1"/>
                </a:solidFill>
              </a:rPr>
              <a:t>Дощовий</a:t>
            </a:r>
            <a:r>
              <a:rPr lang="ru-RU" b="1" dirty="0">
                <a:solidFill>
                  <a:schemeClr val="bg1"/>
                </a:solidFill>
              </a:rPr>
              <a:t>, </a:t>
            </a:r>
            <a:r>
              <a:rPr lang="ru-RU" b="1" dirty="0" err="1">
                <a:solidFill>
                  <a:schemeClr val="bg1"/>
                </a:solidFill>
              </a:rPr>
              <a:t>сонце</a:t>
            </a:r>
            <a:r>
              <a:rPr lang="ru-RU" b="1" dirty="0">
                <a:solidFill>
                  <a:schemeClr val="bg1"/>
                </a:solidFill>
              </a:rPr>
              <a:t>, планета </a:t>
            </a:r>
          </a:p>
          <a:p>
            <a:pPr>
              <a:spcBef>
                <a:spcPts val="0"/>
              </a:spcBef>
            </a:pPr>
            <a:r>
              <a:rPr lang="uk-UA" b="1" dirty="0">
                <a:solidFill>
                  <a:schemeClr val="bg1"/>
                </a:solidFill>
              </a:rPr>
              <a:t>Всесвіт, зірка, комета</a:t>
            </a:r>
          </a:p>
          <a:p>
            <a:pPr>
              <a:spcBef>
                <a:spcPts val="0"/>
              </a:spcBef>
            </a:pPr>
            <a:r>
              <a:rPr lang="uk-UA" b="1" dirty="0">
                <a:solidFill>
                  <a:schemeClr val="bg1"/>
                </a:solidFill>
              </a:rPr>
              <a:t>Верхній, квітка, пеньок</a:t>
            </a:r>
          </a:p>
        </p:txBody>
      </p:sp>
      <p:sp>
        <p:nvSpPr>
          <p:cNvPr id="11" name="Подзаголовок 2"/>
          <p:cNvSpPr txBox="1">
            <a:spLocks/>
          </p:cNvSpPr>
          <p:nvPr/>
        </p:nvSpPr>
        <p:spPr>
          <a:xfrm>
            <a:off x="3715767" y="4725938"/>
            <a:ext cx="7110143" cy="1656184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ru-RU" sz="2900" b="1" dirty="0">
                <a:solidFill>
                  <a:schemeClr val="bg1"/>
                </a:solidFill>
              </a:rPr>
              <a:t>  У мене </a:t>
            </a:r>
            <a:r>
              <a:rPr lang="ru-RU" sz="2900" b="1" dirty="0" err="1">
                <a:solidFill>
                  <a:schemeClr val="bg1"/>
                </a:solidFill>
              </a:rPr>
              <a:t>пр</a:t>
            </a:r>
            <a:r>
              <a:rPr lang="ru-RU" sz="2900" b="1" dirty="0">
                <a:solidFill>
                  <a:schemeClr val="bg1"/>
                </a:solidFill>
              </a:rPr>
              <a:t>__</a:t>
            </a:r>
            <a:r>
              <a:rPr lang="ru-RU" sz="2900" b="1" dirty="0" err="1">
                <a:solidFill>
                  <a:schemeClr val="bg1"/>
                </a:solidFill>
              </a:rPr>
              <a:t>красний</a:t>
            </a:r>
            <a:r>
              <a:rPr lang="ru-RU" sz="2900" b="1" dirty="0">
                <a:solidFill>
                  <a:schemeClr val="bg1"/>
                </a:solidFill>
              </a:rPr>
              <a:t> </a:t>
            </a:r>
            <a:r>
              <a:rPr lang="ru-RU" sz="2900" b="1" dirty="0" err="1">
                <a:solidFill>
                  <a:schemeClr val="bg1"/>
                </a:solidFill>
              </a:rPr>
              <a:t>настрій</a:t>
            </a:r>
            <a:r>
              <a:rPr lang="ru-RU" sz="2900" b="1" dirty="0">
                <a:solidFill>
                  <a:schemeClr val="bg1"/>
                </a:solidFill>
              </a:rPr>
              <a:t>.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sz="2900" b="1" dirty="0">
                <a:solidFill>
                  <a:schemeClr val="bg1"/>
                </a:solidFill>
              </a:rPr>
              <a:t>Тому </a:t>
            </a:r>
            <a:r>
              <a:rPr lang="ru-RU" sz="2900" b="1" dirty="0" err="1">
                <a:solidFill>
                  <a:schemeClr val="bg1"/>
                </a:solidFill>
              </a:rPr>
              <a:t>що</a:t>
            </a:r>
            <a:r>
              <a:rPr lang="ru-RU" sz="2900" b="1" dirty="0">
                <a:solidFill>
                  <a:schemeClr val="bg1"/>
                </a:solidFill>
              </a:rPr>
              <a:t> </a:t>
            </a:r>
            <a:r>
              <a:rPr lang="ru-RU" sz="2900" b="1" dirty="0" err="1">
                <a:solidFill>
                  <a:schemeClr val="bg1"/>
                </a:solidFill>
              </a:rPr>
              <a:t>пр</a:t>
            </a:r>
            <a:r>
              <a:rPr lang="ru-RU" sz="2900" b="1" dirty="0">
                <a:solidFill>
                  <a:schemeClr val="bg1"/>
                </a:solidFill>
              </a:rPr>
              <a:t>__</a:t>
            </a:r>
            <a:r>
              <a:rPr lang="ru-RU" sz="2900" b="1" dirty="0" err="1">
                <a:solidFill>
                  <a:schemeClr val="bg1"/>
                </a:solidFill>
              </a:rPr>
              <a:t>йшла</a:t>
            </a:r>
            <a:r>
              <a:rPr lang="ru-RU" sz="2900" b="1" dirty="0">
                <a:solidFill>
                  <a:schemeClr val="bg1"/>
                </a:solidFill>
              </a:rPr>
              <a:t> до </a:t>
            </a:r>
            <a:r>
              <a:rPr lang="ru-RU" sz="2900" b="1" dirty="0" err="1">
                <a:solidFill>
                  <a:schemeClr val="bg1"/>
                </a:solidFill>
              </a:rPr>
              <a:t>пр</a:t>
            </a:r>
            <a:r>
              <a:rPr lang="ru-RU" sz="2900" b="1" dirty="0">
                <a:solidFill>
                  <a:schemeClr val="bg1"/>
                </a:solidFill>
              </a:rPr>
              <a:t>__</a:t>
            </a:r>
            <a:r>
              <a:rPr lang="ru-RU" sz="2900" b="1" dirty="0" err="1">
                <a:solidFill>
                  <a:schemeClr val="bg1"/>
                </a:solidFill>
              </a:rPr>
              <a:t>милих</a:t>
            </a:r>
            <a:r>
              <a:rPr lang="ru-RU" sz="2900" b="1" dirty="0">
                <a:solidFill>
                  <a:schemeClr val="bg1"/>
                </a:solidFill>
              </a:rPr>
              <a:t> </a:t>
            </a:r>
            <a:r>
              <a:rPr lang="ru-RU" sz="2900" b="1" dirty="0" err="1">
                <a:solidFill>
                  <a:schemeClr val="bg1"/>
                </a:solidFill>
              </a:rPr>
              <a:t>дітей</a:t>
            </a:r>
            <a:r>
              <a:rPr lang="ru-RU" sz="2900" b="1" dirty="0">
                <a:solidFill>
                  <a:schemeClr val="bg1"/>
                </a:solidFill>
              </a:rPr>
              <a:t> на </a:t>
            </a:r>
            <a:r>
              <a:rPr lang="ru-RU" sz="2900" b="1" dirty="0" err="1">
                <a:solidFill>
                  <a:schemeClr val="bg1"/>
                </a:solidFill>
              </a:rPr>
              <a:t>пр</a:t>
            </a:r>
            <a:r>
              <a:rPr lang="ru-RU" sz="2900" b="1" dirty="0">
                <a:solidFill>
                  <a:schemeClr val="bg1"/>
                </a:solidFill>
              </a:rPr>
              <a:t>__</a:t>
            </a:r>
            <a:r>
              <a:rPr lang="ru-RU" sz="2900" b="1" dirty="0" err="1">
                <a:solidFill>
                  <a:schemeClr val="bg1"/>
                </a:solidFill>
              </a:rPr>
              <a:t>чудовий</a:t>
            </a:r>
            <a:r>
              <a:rPr lang="ru-RU" sz="2900" b="1" dirty="0">
                <a:solidFill>
                  <a:schemeClr val="bg1"/>
                </a:solidFill>
              </a:rPr>
              <a:t> урок!</a:t>
            </a:r>
            <a:endParaRPr lang="uk-UA" sz="2900" b="1" dirty="0">
              <a:solidFill>
                <a:schemeClr val="bg1"/>
              </a:solidFill>
            </a:endParaRPr>
          </a:p>
        </p:txBody>
      </p:sp>
      <p:sp>
        <p:nvSpPr>
          <p:cNvPr id="12" name="Подзаголовок 2"/>
          <p:cNvSpPr txBox="1">
            <a:spLocks/>
          </p:cNvSpPr>
          <p:nvPr/>
        </p:nvSpPr>
        <p:spPr>
          <a:xfrm>
            <a:off x="3136319" y="3973290"/>
            <a:ext cx="8644343" cy="608631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ru-RU" sz="2800" dirty="0">
                <a:solidFill>
                  <a:schemeClr val="accent3">
                    <a:lumMod val="50000"/>
                  </a:schemeClr>
                </a:solidFill>
              </a:rPr>
              <a:t> 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Запишіть 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речення, вставляючи букви в префікси</a:t>
            </a:r>
            <a:endParaRPr lang="uk-UA" sz="28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9218" name="Picture 2" descr="D:\Картинки до тестів\Людина\Учні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030" y="3973290"/>
            <a:ext cx="2297289" cy="2513716"/>
          </a:xfrm>
          <a:prstGeom prst="roundRect">
            <a:avLst/>
          </a:prstGeom>
          <a:noFill/>
          <a:ln w="19050">
            <a:solidFill>
              <a:schemeClr val="accent3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6594212" y="4770299"/>
            <a:ext cx="407305" cy="556153"/>
          </a:xfrm>
          <a:prstGeom prst="rect">
            <a:avLst/>
          </a:prstGeom>
        </p:spPr>
        <p:txBody>
          <a:bodyPr wrap="none" lIns="108814" tIns="54407" rIns="108814" bIns="54407">
            <a:spAutoFit/>
          </a:bodyPr>
          <a:lstStyle/>
          <a:p>
            <a:r>
              <a:rPr lang="uk-UA" sz="2900" b="1" dirty="0">
                <a:solidFill>
                  <a:srgbClr val="FF0000"/>
                </a:solidFill>
              </a:rPr>
              <a:t>е</a:t>
            </a:r>
            <a:endParaRPr lang="ru-RU" sz="2900" dirty="0">
              <a:solidFill>
                <a:srgbClr val="FF000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8108255" y="5168107"/>
            <a:ext cx="407305" cy="556153"/>
          </a:xfrm>
          <a:prstGeom prst="rect">
            <a:avLst/>
          </a:prstGeom>
        </p:spPr>
        <p:txBody>
          <a:bodyPr wrap="none" lIns="108814" tIns="54407" rIns="108814" bIns="54407">
            <a:spAutoFit/>
          </a:bodyPr>
          <a:lstStyle/>
          <a:p>
            <a:r>
              <a:rPr lang="uk-UA" sz="2900" b="1" dirty="0">
                <a:solidFill>
                  <a:srgbClr val="FF0000"/>
                </a:solidFill>
              </a:rPr>
              <a:t>е</a:t>
            </a:r>
            <a:endParaRPr lang="ru-RU" sz="2900" dirty="0">
              <a:solidFill>
                <a:srgbClr val="FF0000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6310148" y="5701256"/>
            <a:ext cx="407305" cy="556153"/>
          </a:xfrm>
          <a:prstGeom prst="rect">
            <a:avLst/>
          </a:prstGeom>
        </p:spPr>
        <p:txBody>
          <a:bodyPr wrap="none" lIns="108814" tIns="54407" rIns="108814" bIns="54407">
            <a:spAutoFit/>
          </a:bodyPr>
          <a:lstStyle/>
          <a:p>
            <a:r>
              <a:rPr lang="uk-UA" sz="2900" b="1" dirty="0">
                <a:solidFill>
                  <a:srgbClr val="FF0000"/>
                </a:solidFill>
              </a:rPr>
              <a:t>е</a:t>
            </a:r>
            <a:endParaRPr lang="ru-RU" sz="2900" dirty="0">
              <a:solidFill>
                <a:srgbClr val="FF0000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5883607" y="5230148"/>
            <a:ext cx="426541" cy="556153"/>
          </a:xfrm>
          <a:prstGeom prst="rect">
            <a:avLst/>
          </a:prstGeom>
        </p:spPr>
        <p:txBody>
          <a:bodyPr wrap="none" lIns="108814" tIns="54407" rIns="108814" bIns="54407">
            <a:spAutoFit/>
          </a:bodyPr>
          <a:lstStyle/>
          <a:p>
            <a:r>
              <a:rPr lang="uk-UA" sz="2900" b="1" dirty="0">
                <a:solidFill>
                  <a:srgbClr val="FF0000"/>
                </a:solidFill>
              </a:rPr>
              <a:t>и</a:t>
            </a:r>
            <a:endParaRPr lang="ru-RU" sz="29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5959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3" grpId="0"/>
      <p:bldP spid="13" grpId="0"/>
      <p:bldP spid="14" grpId="0"/>
      <p:bldP spid="1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19019" y="499605"/>
            <a:ext cx="10466110" cy="67653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uk-UA" sz="4300" b="1" dirty="0" smtClean="0"/>
              <a:t>Відгадайте, </a:t>
            </a:r>
            <a:r>
              <a:rPr lang="uk-UA" sz="4300" b="1" dirty="0"/>
              <a:t>про яку планету йдеться</a:t>
            </a:r>
            <a:endParaRPr lang="ru-RU" sz="4300" b="1" dirty="0"/>
          </a:p>
        </p:txBody>
      </p:sp>
      <p:sp>
        <p:nvSpPr>
          <p:cNvPr id="2" name="AutoShape 10" descr="data:image/jpeg;base64,/9j/4AAQSkZJRgABAQAAAQABAAD/2wCEAAoHCBYWFRgWFhUZGBgaHBweGhocGh4cHBwaIRwaHBwcIR4eIS4lHyErHxoYJjgnKy8xNTU1HCQ7QDs0Py40NTEBDAwMEA8QHxISHzQrJSs0NDQ0NDQ0NDQ0NDY2NDQ0NDQ2NDQ0NDQ0NDQ0NDQ0NDY0NDQ0NDQ0NDQ0NDQ0NDQ0NP/AABEIALQBGQMBIgACEQEDEQH/xAAbAAACAwEBAQAAAAAAAAAAAAAEBQIDBgABB//EAD0QAAIBAgUCAwYFAwQBAwUAAAECEQAhAwQSMUEFUSJhcRMygZGhwQZCsdHwFFLhFWJy8SOTorIWM1OCkv/EABkBAAMBAQEAAAAAAAAAAAAAAAECAwQABf/EACcRAAICAgIBBAEFAQAAAAAAAAABAhEDIRIxQQQiUWETMkJxgaEU/9oADAMBAAIRAxEAPwDEuhBvNCPDEyYFGYiz52oNjBNYY7L1R4gC7E1Yhlo+JqsgkcxVmVkSfLama8gsLw83BGkeGfiDRf8AWqyn+WpWuJG9ufQ1VhPJvx9aVxtHdMJx8eJ3/SasyeakRqNyJjcxQ2KwPpG9U4Z0kRftQ43EZPZptBOoAtvMwTt9qExMN9XvNtzb6Cuy2dK3Igc72+9cc0HsSRPED51GMWhpuyOVxGVgDztAn9aaO+0ifMm0+nNI0w7ySSdwZgR2tTPBzYB06pHff5VWt2RYQqdhJ4j71YHgkWI5+9/XmqFBN5m9Wapiw/f1pkBoOTFRlAKkRtB5/ajAhkETfzvHaluWckjaBxTZNRmLkDjt/OaZq0BaK8dyWiduPP8AxQ6mCYE/UegokeV+9Ks05BJ9f+qnVMYO/qVUzaP1oNs17QsBYfzaqsDLtiuq6ogeVh+9QOXUgqhZWJYECwBUbMfSlcknRphhbin/ACVZl9Bj3u/c0PlyGaQIA48qVY+YKsZOxv2pxkWJ8W2ranqkTkt9A2MLwOb/AB9ahlxPeSTbijc6unmZBHxO1V4SaCJ37z87U37RPJUcC5ngCfWJNW4SEnUbbmOQF4+tQgmTuJ03+lWYGGSSknVML2vcn5CggtBBwwGAKkkXHcze9WvjYrmApa9iBbz8qaZLo+I0u4ZRZQQN5Ejnai8XKaAXbF0qI0qYAB/zSTnWiuLDy29IzbZkp4XTfvvv51VmsZTLabzFoFhx51f1Jw7C5kWkD6STJFLdLB1Cg8AD70Yq1Yk1xk4p2goODcdrCO+/pS7FOoyd/htWkzOFhoALsxAJ/n3rPZnDuY2O1GL2K+jzLflHcfe9NQi6CRJnZRvHck0qRgxFrRf17Uw9onhUG5IsBaP4KEwx0eZbDF5Gx/nwqzxf2j6fvVOUxvHLNYzIje9Mv6RO/wD7qSQyM46aQaAxd7c0xxm+Nopc1r9qshC1zYCajrgE89zUC83+FQ9p+tFIDON5vzxUsOATE1WjX9amWpqFLXiP815l2AJMehqEk1wUixPzBihXgO+ya4524q1XJIgD7/Ojuk6JmxfUAJgqOQRyDPwp91HoJ0FgFD/7Rpk9o2+NLJpOiixuUbTMsibXMzYefnROAwKwd5Mm0/CqXJNmsV34IIqVyR4bxx2rmvBIOyONNjO/amOntS3JYfOw9aYAnkiPL9aR9h8FmA178UTgZ8uWCXc+FMNSQW5kxsLc96GwWKtIN7/oaZfggJ42KTiI5luDruAPMAU8nUbHww5ToMw/w8qpfHjMHxEKxKqD+XT2pBnnY60eCyOBK21CJ2rRdVy6rq0u2vFdVFzCgSWUEe7PNZDpWG3tMRmAEeEXJHMwSb1OEnK7LZcaguiWXzZTFWYUNAkzaSL2+U1pShDuhi8kFR4QItJ5JrM5rA1+E97U0yL4ow9BbUpOkWMx2DfSKnmikrL+my1qhP1PKbgXXUCYE27WqzLzCEbbX86c5ZUQ+NlEG41D4jzPFqy/Uc8faNpWEtCgwI/euxS5e1C5oX7hvnoKEgqWBFgRO9CuJ0RPy5P1maGdFUkqQoYSCBYztTjo2XYuG3C3B84kX53qqeicsNOrBsvknKHUDZxvwSYkxt8ad5fIojhi+rUVWZ8IAF/O8xNB5fOoxUGwckNEyGmQwI57jyqwYhdijnaRIEm/ut5iR8Kfj9km0tpaT38m3zwYqwRlRdSsWJGmAsfIVi+qHDkeLU8+JpJsfd/2j4UBnuo4oQ4FwjEaxvMbDyBqrAwCpBLW5BEybWHAG9K0o7fZzbek9BH9ONS7mOR58UsxXOtpfQVJVRvHc0/6w4VFdBKgbdja1ZjEfU4O8/P9K6Pu2LLWg1HJ3kk31GZIvaPOqHCwPLva/ai8NWZSxaD7osYt2ttFDjLuQdoB4+tuLVyF2DOviid7ni+01dpBIUQAdrGRG9ePh6cQS99IIjaPOh8zj+L0vPqRRavoaydgQDwTBP38q9kf3r8jVKHUW5uTPlRsn+5flStBUhUlr996HxaH/qTEC0Vcr2v8apTQpUGMelQjz/6qarNzsa9dYvTXs5xbVkWPHFRBE3J+5qLPf9fOvI/WnSJ2EJntPuJ6lr1PGzmI4BIVRQ+WQsdMSeOL08fJhAGZQYFxG1Sm4xfWzXiUpRe6Qmy+pnmwjeK1vResFSFclkNiDeBwRWbGDEwd+B+lWoLjiuklJUyDk4ytG+z/AOHUxyHVtLGJI2YfvHNKsx+G3RiNY0yLsNl72sfOnf4XZmwVIvEggm+9o/ai+tYgZNB5NwZ+3HepJtPi9l1BTqSMQ+A6+8sSTHw3ipofpvTvJZRXLOzBwtmUCyyZ1DyMWI3q7/RsNmBR1CksYZiNMCSY3gTT1TohKPwLcs5GxA2kETI3+VaH8K5ecHEZVglwR2JC3qfTegI5LMxZLhYGnX3PfT271osHLhFCoNKjYDap5ZKuJbDB9mN6tmdTnw6CohiOZ7R+ppc6qigWAHeL+p71p8/0NXcsrMH5M8dopNjZLDUDXqO5UgAiQ2kkiJHHzoQaSKzhKbqxMmFqePFBUmBaSDf6Uxw8LUNCuVG4I/MP1BpXnMRkcOGUaTaZjzB4vVGW6uQ/5YJlY2nkHyrpvkteAxxPG6fnyNM/hqhVE5EgG+3vH60BmcFT4WFxdTH8sajiZss6sSJ0sB2AJBqxsfWoncW9RWeUmpKSNuLHGUHFiXFa2gzC/wDxptlsbEXDGjEIG4AAiBuYoLOYYMkRq+370Z0Qhw2GWgxK+Y/Mv3rUpKUbMOWEoOmUnWcLSLtr1g7XF4H1q7DOKxQlwC27c/tV+VjQw0zpJ+UGolDpS9gB+van5U6ION7YVh5bSwJJcm529KKyDgkoRefDItPPoasyy+YE2abSP8CmmTwEklbmNrRHeealKV9jRVdC3qmFCIgvMl9yJikHTcFQ972O2/1rbZwLoaBEDf8AWsv01CXcxNufpt6UY9MElsuxVdjJOlQLDv2FBI8GTaTY89pp6iEbx9YpT1Z1C/l3FhFGPwJJUBdRxNGIrSGMFSQsA80nRpV3O5G3nxTX8QXw8NubT3NqDy+WlwjAgABiObC1UukBIu6Kq6WDXKrHx3orQvf6UHk00Y5UT3Fr+sVP2v8Au+jftU5PYyRmMNJNX6rwKrwmIBtPeoqW+ZrQ9i9MPwMJYEyBtb71Vm8IrYEkedF5V/CIiDdvI+vaiM3gqUkmSe1Q5NSNDinEzp9atwASbCarzOCUMU26XgeDVeT2itEpJRszQg3KizKIEGl1DBt/I8EH0ofNZ3EEgOSm4BuYq/MNEDcC3Y+UjiKFzD6YYbb/AANiPnUoPk9lpRpOi3XrGoG/8371FMQzB4oHLYukmPdPFM8rhB2FoG96o1xM/Zpfwr1B8N4LKqmPe3vtA5rV9Wz+GylGieQCQWBHB859K+dFThkNMgNt5eVOcPruHoLFAHU/+OZIHMt39Kmqex5XB0i/K5r+lxBa53VtinA8zB3piM7g4gIA0uIieQebet6yma6i+YIbEILifFEWrzK4gVxJ+sGKaSvZNS3s+nYXUGCqowztyYkC09h6dqvTP4zjSuBJFjBtvxO9qVdGzAdQpPiXad2W0H/NPMLHYDzNhUXGJoU318AX+mYka8bE9mrH3R7wHmaV9bwwroEhRLKo4MrEGe8i9d+LOpeIpMCL32Rbn5n9ayWD1jGceKGSNWk7i02PBj9KKx2vaNizVJOXQ/boZKK8B1M6lBIuDBIPBnjmhE6VhoHTSFIbUdQkgcLPw4on8O/iBWjCYEIWLLtKkmSGng0Q7LiYjr7yDUQwJBA5+GwoyVL7KY8ilJpvS6M3m8sjvrQaOdJ2iPoSePOh8EwSp3BrZdD6QjqXedXF9qR/iDpGJg4xxDLo598D3fJu3rWaVSj9m3FNKVeBRj4d5E1RlnCYqPJADQ3lNqZZvCi4Mr3pBmvC3lMEfzzo4W3o71cVVmpZwDigT7pv3vb6V5AbERV2UCedhUOhsHwcQ7sqie8XvRPQwGLPFwANptN/0qjfZ5tNUhjglQAGXV3NpBP70zyqqgsD6ED7c1Rl8oNZf5QfPYirM1nwlmUx8BUuWyijaso/EOL/AOMqq2MSdopJ0J2AYkXJ+UVdn+qLiSANOkG0yT2mkqZsoCAatHapom9PTGnXc2RhkKxk2MdvtSh8iCirIJ4gWPlPJozNJOGzreQN+3pvQOVzBSBHmQKW3Je3wW4qLqT7KupYg0YandSJPlXuWxtWKHYDxzEi0Cw9KozRGJiO0lVXneT2H1qCP40E2WarVxM8tOy98QDG1GxmJ4vHFF+0X+5PmaX5lbi0kGh/YH+CupVsRp+AJF4+NejKuZIWY3+FH9GwFfEAm3PoBNG51P7RvYeh5j965zp1RoWPlGxNhC2kG/PpROA4hR6/wUJiYRRiPLf7VPKMCb8bV0las5adF+PhBhBHoaj03GMaDErbaf8ANQxcUwb0L09iMQf7q6KuDsRupqg7qBO/8/ehs2fAfJhHof4aP6gJXbbzmlmbgoDzIrse0g5Htg2GL/EU9y7lF1f7Qb7HiKQ4XvUXi4jGJaR24q0029EoySTtBeZzAe4GmI53NUa5qBcRHNW5PLs7BVBJOwFckTlTLss5F/nWn6PkihWVAbdibm+yqPLn1q/p34SsPaE3/Ku/xPFaZsumD4BpBAE32tPvGpzTkqGxyUHdb8C98LFEPhKJUkEkSYIsPQG8Cn/Tn1AOSNQW42vtqHrequi5tHZtLTYTx8hVWf6cqqXVmD3N28JPFvtStKLopyckn/pifxPjM7tH5m0//qN/rQ/9GBgtpe5Bt6D7xUsdGYHWsmTB2AJIvQedzD4alblDMNEr2mapB7oScGoqXyCZXFMTzE32719L6Ui46I8hdaeKLFStipM3E3r5Rh4sCK0X4e64uGPZ4ikpcgg3ViQfQgkUJaZ0Y3G/JrMLIPhyExDF7G+3bmoH8TFG0YyBgd9PHqppJ1XrbPGjFG8+EXEefAnik/tiz6mJJJuTz61nycfHZv8AT45S3Lo3OYyGWxlLojkxdEhSO1jWN6t0rRJnwgxDeF49OfhTUYzrDoTPkOOx7il/U+ta9SaT8YN/KpQfwaskHHT2hRksRkJKkx7p/Y1rvwtiA6vDwLgbVlMuo8c7GPhvTLp2b9mSQTJEWMTVX7riYskeKUjZdQxxhoX1kEi029JFfPs/nXOo6mYk3af0FPcyRiDxGed/vSrFQAAQDvf4/QUYw4/ZOM1LvQLkDB9VJ86Y5DLh2M/AcmlGbY6pXiw4sPtTfoiM7CTHeO0fz5U8hEqdjTBwfCVdoDC3pxekOZRcPXJlgsA8Geac5/A0z+YcH4bGs3n8MjDLHcyfQTS41T/k6UuXa6J9HwSyAk+9JM7AbT/O9Pst0gMuorq8QgglT57i9VdKybDTK20d+CBVuazbiNN2WAGufCO45psqk17R8TinUkHDpWEToS2LJhGaziJBmIAEHehv6JuyfT96oy3WkJZ8TxuAVCgQt/4bmhf9ZX/8H1pVj17jpZqftQs0FNBG6m8fvTbKqHvAiZJ86X5wBhHa8+f7V7kNB8IJ1Dv9qk/dG32aVUZUugfrOTOuVEigEBTcVqGw7Xj1pL1R0aFUgwbn7VXE3KokMyUbYszDSxjap5fClge1eHCK8SKKwx7oHG/qePlVpXFURg1LYShDWPmTbgUs6jhyBG0T/PSmWBsxHpUcZANA9TUoOpFZq47EeCviFMky5cFVWTxHlVGLhANMk960n4fymnx4ga4AVRYkE3PoBWmUvKMqXyLU6QqBWxWbxEjSi3kcEnatXlsXCwUHsMOHdVKGJO/i1E32ojM4D+zDYeEFkDSTBHm3rFX5bpogu4knwiBE+dqXvsR/KA36jiaGBc3JiN4PE1TlMu+K4DMTJEkngXJ+FX5jKy4RBPAP6mna5EJhkLaFlj3HPzig9dBVtjDo+GiOqpYENHmLQTU+p4eoqJ8Np84MH9aE6bieIEGSyWjifCB8BR6qWxIJBCoD8Zk/pU33sp4M31Lpwcsq+EA/LVtSjN5Y4fgcEqSVjkECZ9OxFbnOZYLiMYsVWRzGxpb1DpQxAUfw6QwVjwvn3EfSaeNAlKTpPwfPM904aiIgjkCPmPvtSjPYLJAYRzP6Vtsr0d3QYbkKwkYeIlwB/aSdwex2pati2DjrIBIINo81PFNWzoy0IspAEzemGVYd5ruo9GbAIIOpHujfY9jS7ZjWbJC2z0vT5aiqNTi5Z3RWkkRtMf8AdIs0qq5kGSBHkdoNdhEkTqPzNQzieHzqUFxlRqyz5RuipcQGxPIJ5onVaZ90xelmQUsWHMfemqpqXE24+lXdRlowSfKDs72xIgE+dXZeGdb7zHrFAZfDvf1j7UzwiJUjft8KeXwjNFeQbETViaQLnen+BlRh+M+JoFuIoXp+EGcmPL4c02z+Iqox7A77km01KTdjWqAMTqwI1YiQrWleP2pP1rMI+HpQkiDuNzRHUMPSAJtYkfrSvMJ4Dbc/SnilaYkpaocYON7VUKNACrqE8gQY8qPGEoQbkydp0lolb7xSXo2HpRCGEsGPmADHyo7Gx2w2aL2AAncmRtRyRbXtGxSSfuEOaYjELEKpJkgbATVntfKmIyAA1P75JnsvMHzuKp/oD5/OgpIaUbZdn0REKyNVrc0uyuHMkGDxG9LsXMEsxYkmDfvRHS81oYFr770jxuMXRWOSMpbPc4jjckj6VUQRpJWxv6itn7EMBEeJZBAne/P8tSzO5dk90ykXjjzjg0kM/wC19jSw/uQFm8CD4TK2IJ7b0oxcVlJng8cj96YYmYBQgSYMSO//AFSzGQgXrRBtr3Geaj3EKy2YFuxqvO5qTK7AR63oLBMfy1e69+Kf8aTsT8japhqMWIAF7TzHf1r6RkOmL7KSsSgBE2Fxtz4q+f8A4ZziYeIGdNfbyYmAZPavqODjK0HVIK6Z78j1G4mmquiM5X2Twk0gBbJpAAG38mpYqx4bT3+wNeukKqyNhHxvXuJAFoLHtwO5oPexQbK5cBi0WFh9zV3U304GIZ8TgIv1n9aIZQqKBu36UP1VNQwk38Dt8dhS+R0qIdEQBwv+whb3kQJA7X/Wni4OnENI+jYuGuYU6yS/hCkGAdoBi958q0fUFKsT/NqD2xukFqoYBuRY+dKs1hSrhiAwm5sNP7RTHLHUs/Ajzobq2B4QQN1hh5cHzodAZkul4Ka3ZNak3ZG91r2de21R/FnRxiIuNhjxrGteSvf4GRRyOFxVcudARho0xJEX+F4mm2ZeEBABAAknlG2IHkYNOnsn0YfomIuIpwcQSjWE8H7VlOq5F8DEKODHBPbitVmMqcLEYX3kHuJmjfxRlVxMv7QQYAaeQTYilasrDI4u0YnJGx7URiYGoefH3oTKmCQTB48xR0+frWbJFxlZ6+GcckRZkMuRrm3H1q4YukQBPrt6VZmVg+XahV38ot/OKvF8lyPOzpxlx+DsTHIYhbbSYorCc2j0PegXkGTerE3Hl/BTNIipM1XT8wqJ/uPxtzVefxwy6QZ8V/tSVc0b39BO9TGMTEz9N6nxG5DLql48hvSXqeNCCN2/6opsQjUN+1L8zDlUmLgEmnihWXZeQEknYDb5CRx+9McyBrQsQSNwOLz8qHzCIEBD6WA90nxQLfWuCgprJva03iuctBSph+cxVOJYkhomdpq3+nP9xpDiY0tYXsR9qN/1dv7/AP2ik4lPyCE4RkTAnf8Aai8HLgL67/tXZhB7wN/5tVuWdQASD6TsOTXSk2rRSEUnTDMt1B0HhuBxx/N6eZfC9swYjSDBYCDA+87Vm80FMFY94XHNaDp6gIlzJAO9tRvMcRWWfGK5NGmKk3Segfq3QUBLYTaInhiNPnvesk+GPMz/ADatrnepvpMMQbA9vWBWezmSLOXUAarldo7x3B3rRhy32zPnxJPQnOD2PwqBFqKdDJEQRVeIkieRvWutGNPZ2FsCN7RX1DpzMmCCYVidQ7hTB0n49q+VZF7jyIMHb419F6VmlxMMswllgGWmD3tuK56BNcuh/gY6tY9r8rH2qeGJM7Tt/wARzS7IAk6ZsTJg8elNcACSfgPhQYqL8XDMqRsBA+tDdRs+F/xAPoZpnjJIB4FLs6up17aLeoNhU09la0V5bC0YiO/ih9OGq+HSLzfkzxWs6nhBl1elY7qynQHR9Onxg8qwBkg9+PjWh6Dm3xcuC5lmWQYie9jz51zXkX6Csi1yO9F4yAqJ/wAfSgcI3Ebjj96s6hj6IA37nuRzQq3o5ujLde6fDsuohoPs99MmJEcmNqcdHw9eAFLE/C4AMwZqefAKa8RD4VAGkkyZsRyDSH8K9SLNiYQZiA5aSATc+6SP5amp0wNqki/OZTXdT4ixInsTF6E67li2WZEBLal8I3ABk+tMM67o5EErxHHy3qOM8kBBdrkmRfiaaid0fLsbDKOJEEEzOw7A/Gp47sU1gadJgi/yk/Oi88hfGYRu8ekHf0qjM4a6iJkYZgrPvjggc80zipaZbHklD3IFdpQ2G0gx96GS49avx8uEJQEgEWg2IO1UOpUkG/b/ABU4wcbRXNmWVppFZG5g7VEvAmb17r/xVTtNMjOWpig2FEYeIJpeljardcChKIUw98fbjk+lB6xrDC5mf2rhySbRHmahhJf+WrkqQ1hOPmGf3oN7GL+k16MabjgfE8fpVLpMDtXlhQpHJk1czMRIip6fSqQ9W+1P9orqDY0w8QLYLq9bT6c1B8EkmU0ncDkj03PwrSNkkV8J1EKreL0g39aY5vKJioG5F1YT/Iry36qMWnWmes8DapswRwZ8KDeDHmN48/KneRzaqioWhuZ4J3A84FH42Wj8ssPeH93+4RcN580M2WSzKfPS3f15oyzRmqfQscbi7XZYqhpIKsO1to5pbn0ZLC6T4e48vSaKxMrYuoKMP7SL/Zh5Gl2Nmy58YHYlB8bqbijii27jteULllqn2CdWw5AxF5ADdgaX4bnk70Xm38OhWlWE+VtvrQKNavTxXxpnm5V7rQOE0vHypx0rNaTGxP5pO3aKXYwlpHrRvR8vrxEHEy3oKo1YqZ9E6USuHO7Ec9uPnTTLCdJMTuRSjEACwZIaPdO0GQPQ046Via/F67eVRbtsXi9X5GJf8vBoHEw//KPJIPxo7DILQfX1obMmHLf7vpxS+Si6A8zkw84RBuZEGPFv8ZjanHRGfQ8xKPtMwsAR5C21K+vodAZGgiIO0GN5oHp+PiB1xFsMRgoMQDqET2m3NFnUqZrccaHV48LEbdqH6iAb7id/58KNWHwoQmfFEiDO2x4pBmMQgKpMyeLwY2imirJt0MsJycJrifymO2wFfO85ngublMTS4kGLfMDvNazMdVOEiAEXcayR+Tv5VmMXIhw+OgChi74Y0htYDRfssjbtTpUraBpurHY6jmdehwG0ke5bUp90zyIimmT63lsTEKMwGIpKgHbVBi+3+ax7dc0uS6Ee6krGkemrcC9uKsx+p5Y62RA2K9ghWJMRqJFgBveu7Oca0xN1TFfBd1fDZXN1IIgoxuATShMQiWMA/wA286P6jm2dyX1OU8Ex4UBvv3J70pZziMoBhQDtvI70zpK2Mk26QbmcqwwkLkXBKiRIE2BoVwWSeRzXuKvczVmSxAfA1j+tK5WHjQuZqoMxtTHP5TQ20A7VQyDiusVoowcMnyq9cEc3PzFeoL71ZpHalcjkRdwdhP6VAIeaI0zxVyp5UOQ1WC4eCT/1Uzl7bz60RqN/KoajQthpFIXyFR0CrCtdo8qY43SYgKlRM+8s+V4+N6knUDqXVdeItHa3NLMpj6lBvtII5JtXahqif+q8H8e2me7GXJWEYmKdZvz4fTsfKvcvgmYYb9x+kVHwxJ37AcVaueZragqjtu3x7Ud1pCtfINmMUK5UCwME9+49KT9VykHwibSsbkeXmKPzIu19jx2qp8QsAOVrRjfFpr+zNkqSpmYxmiG3DfAdpjgjmqcIxRnVcPSx7G47TzQQPi7yK9WDuNnmy06LGanvRBoRsQTqvAAnbuP2pE1F5XqLpA/LEERPx9aeSbWgKvJqUxHfRiggMSSLSBh3uV21bxWoyWaCMpAkEz4YuCNyPtWcyWeTG04KYzJqhQY0mR+UyIM9qYI5xEdC41I2oeEhwoGkqZ/NI+VQmnWuxovdPo0/SXOIxJb3TyOTsKuz2GpYrG4N9rjalGVzuJh2ddYsA8gFmI5Udtp7VZmM7iezKKpdtIjVYgExrEXgzFGr6ZylXaJ5nMFUC6lXT/8Ac1DVK8R29b0rzOZQYbISF1g+zxHWTqmW1aTAWIAq/A6c5xU1kEL7wXfQV8SkH3ln70i/EGWQ4pfDeUYqqhZIkWMg7wbQL2oxi72zrVdbGXQus4iDFwW1FwrBcT8qsRIA5iNqJ6NmdKkT428MkRJJEG9yeKMwunIrEOoZzGtxaWIAUwL7Vey4WCvtG0quoluWLCw0je/3ou+X0KuNff8Ahlc107ExQ7OTpDQwBvJmV0+UXPnRnVkAyyBDoZEHs76VUyW+IAFMMpj4SYOLiYrFPbB1BiYuWEed96xXVOue1/8AGhhAIUkeI95nYztRbegxirbXZf17qZbElAIQAatIbUxALsAbCT5cVnExVElQSTeT504ywBTSZn9aWYOV96ZsSN6LaS0GPdS8EBjuEKlzDEFx/cRsTUUtcWkbeXNeM6jeTUDiHgUtN9lHPVRR7iNN4qkuauGrvXaB8fOiqRKh7kFTGwjhuTqB8LfDz7UhzOEyOUJBK2MX9DRWVxSSEBiZBM3jtFUY+CEYyfSOaEZbphcNWipFJq4WrzCeN6sbEEbVzewKJbgC16taKFXE86mMQUrQUehfWuCdq9RqbdPySMjtiFxKn2YUXJHM8D1rnKuwxi5aQpQGdq99m3cfOneX6QrKjByRGtzyqwIBA2k7c1qf/ovD7D5Gj2LJOLo+bfh3qjKSh8QIkA9x2rUYQVxKgqw4PFptNfNsHEKkEWIpvh9RYxLN/wD1H6VL1HpeUuUdGnD6rjHizYYpIPi0pI3uVY+YiV+FROIAsSvqCDaszh5wmzMdPA1Mb/C9S9pYxsYmUFvITes3/M1pst+e+hhmc+qkhIfv/aPjQQzDMTLE/wDHwr89zVDDv9YA+Qr1W8Q7kWtJ+C1eMIpaISk29lWOhIO3e0kn40AWgimTCN/qTPyFLc2sNFacb8GeR6+IOK8bEHxqgEivQtVoSxhg5+4kbcix8jWz6R1xFdXZwfCxZSPE7ER86wC1fhYxWIsanKKvRTlcWmfXuldZwyNY0kC2wYxyIpzj5rDIGpkRAB7Maoa+xEXAmvjeR6iMMals8i8TA5vTRuvYWiGVi5Zm1b/8AQexk0HFCqzc9bzTaUfAYM4k2JEr+cybW3mhct0QM6NiBXEI869OptvEduR6xWTyv4s0oVZfFsGGyjsE2uJ+dG4v4x1MBh4KgW98kk/AGBegotDOqNf1vKuWGh9IKwZUbz89qxfV+ouMVXdJUMFKmF1KlrLwL1T1P8RZmA2srM7AD9ZrOZjNu7FnZmY7sxkn40YxFaGnWesvjQsaVEQPdAteAP13pPrioNi1EPT8dBUmOegePHTUbXBntTT8RZI4ahxdG94ja3IrMYOYKEMhgjkVocLq4dGDuoYC02DCLgjuDU3af0Mku7M67gkn6D/NcMQVVmEKn3gwOxBkenlVNUUReQW2N51HWKHIqaJ50eKBbCsrmArhjtsfQ81Zns0rv4fdGxiJPJoELVgSlcVdhUnVEva16HNVhKmKJx7qq7Dk1SRTv8N9O9pijwyq3bz7CgwoO6X+H3dQ7kIkTJ7em9aTA6cFwxhlTDIVDc3uf8V2cxEQHxG1h/y7DvFVI2sh8UON/BqIBI5ngeVSlFSVMtBONNE8PCwsBThILEanJi4WJnzJHwinn+qt/t+n71mequoWAoJ0gW8yJVR9KH/ocb+w/wDqJ+9PGkuycoyu6Pl3NTQ11dWhmdBuVxDMTajCY4G/N/1rq6ss+zRD9JdhiSeL8WqJ98AWncjf511dU49seXgi58egWHlv86GzqCAea6uqsO0SfQCKkN66uq7JokKmu9eV1Ixz0717XV1E4kKswPeHqK6urjjT/iLAUIIHCn4kXrKNXV1Lj6OydkK9FdXVQU9qTOYrq6lCVipAV1dXM4noFTKCurqACSivYrq6lCe16dq6urgksFBPxFbzpOGMLCOgbkSTc11dRXYGV4mGDiaSPCoJA86Y4L6sVgbBUsBYCwrq6kXb/o1S/TH+WLcdzOI3KwV8ibfQbUNp8zXV1BAy+D//2Q=="/>
          <p:cNvSpPr>
            <a:spLocks noChangeAspect="1" noChangeArrowheads="1"/>
          </p:cNvSpPr>
          <p:nvPr/>
        </p:nvSpPr>
        <p:spPr bwMode="auto">
          <a:xfrm>
            <a:off x="207299" y="-144496"/>
            <a:ext cx="406135" cy="304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08814" tIns="54407" rIns="108814" bIns="54407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Подзаголовок 2"/>
          <p:cNvSpPr txBox="1">
            <a:spLocks/>
          </p:cNvSpPr>
          <p:nvPr/>
        </p:nvSpPr>
        <p:spPr>
          <a:xfrm>
            <a:off x="8335120" y="1693951"/>
            <a:ext cx="2661637" cy="67942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Венера</a:t>
            </a:r>
            <a:endParaRPr lang="uk-UA" b="1" dirty="0" smtClean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2" r="2628"/>
          <a:stretch/>
        </p:blipFill>
        <p:spPr bwMode="auto">
          <a:xfrm>
            <a:off x="979463" y="1296491"/>
            <a:ext cx="6271887" cy="1715055"/>
          </a:xfrm>
          <a:prstGeom prst="roundRect">
            <a:avLst/>
          </a:prstGeom>
          <a:noFill/>
          <a:ln w="19050">
            <a:solidFill>
              <a:schemeClr val="accent3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8196" name="Picture 4" descr="https://www.factday.net/media/3-2-vse-pro-veneru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85" t="5476" r="22643" b="1667"/>
          <a:stretch/>
        </p:blipFill>
        <p:spPr bwMode="auto">
          <a:xfrm>
            <a:off x="7470690" y="3243791"/>
            <a:ext cx="3589894" cy="300515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Скругленный прямоугольник 2"/>
          <p:cNvSpPr/>
          <p:nvPr/>
        </p:nvSpPr>
        <p:spPr>
          <a:xfrm>
            <a:off x="815996" y="3285745"/>
            <a:ext cx="6236631" cy="2963199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algn="ctr"/>
            <a:r>
              <a:rPr lang="ru-RU" sz="3300" b="1" dirty="0">
                <a:solidFill>
                  <a:schemeClr val="bg1"/>
                </a:solidFill>
              </a:rPr>
              <a:t>Венера – </a:t>
            </a:r>
            <a:r>
              <a:rPr lang="ru-RU" sz="3300" b="1" dirty="0" err="1">
                <a:solidFill>
                  <a:schemeClr val="bg1"/>
                </a:solidFill>
              </a:rPr>
              <a:t>найгарячіша</a:t>
            </a:r>
            <a:r>
              <a:rPr lang="ru-RU" sz="3300" b="1" dirty="0">
                <a:solidFill>
                  <a:schemeClr val="bg1"/>
                </a:solidFill>
              </a:rPr>
              <a:t> планета </a:t>
            </a:r>
            <a:r>
              <a:rPr lang="ru-RU" sz="3300" b="1" dirty="0" err="1">
                <a:solidFill>
                  <a:schemeClr val="bg1"/>
                </a:solidFill>
              </a:rPr>
              <a:t>Сонячної</a:t>
            </a:r>
            <a:r>
              <a:rPr lang="ru-RU" sz="3300" b="1" dirty="0">
                <a:solidFill>
                  <a:schemeClr val="bg1"/>
                </a:solidFill>
              </a:rPr>
              <a:t> </a:t>
            </a:r>
            <a:r>
              <a:rPr lang="ru-RU" sz="3300" b="1" dirty="0" err="1">
                <a:solidFill>
                  <a:schemeClr val="bg1"/>
                </a:solidFill>
              </a:rPr>
              <a:t>системи</a:t>
            </a:r>
            <a:r>
              <a:rPr lang="ru-RU" sz="3300" b="1" dirty="0">
                <a:solidFill>
                  <a:schemeClr val="bg1"/>
                </a:solidFill>
              </a:rPr>
              <a:t>. </a:t>
            </a:r>
            <a:r>
              <a:rPr lang="ru-RU" sz="3300" b="1" dirty="0" err="1">
                <a:solidFill>
                  <a:schemeClr val="bg1"/>
                </a:solidFill>
              </a:rPr>
              <a:t>Це</a:t>
            </a:r>
            <a:r>
              <a:rPr lang="ru-RU" sz="3300" b="1" dirty="0">
                <a:solidFill>
                  <a:schemeClr val="bg1"/>
                </a:solidFill>
              </a:rPr>
              <a:t> </a:t>
            </a:r>
            <a:r>
              <a:rPr lang="ru-RU" sz="3300" b="1" dirty="0" err="1">
                <a:solidFill>
                  <a:schemeClr val="bg1"/>
                </a:solidFill>
              </a:rPr>
              <a:t>єдина</a:t>
            </a:r>
            <a:r>
              <a:rPr lang="ru-RU" sz="3300" b="1" dirty="0">
                <a:solidFill>
                  <a:schemeClr val="bg1"/>
                </a:solidFill>
              </a:rPr>
              <a:t> планета </a:t>
            </a:r>
            <a:r>
              <a:rPr lang="ru-RU" sz="3300" b="1" dirty="0" err="1">
                <a:solidFill>
                  <a:schemeClr val="bg1"/>
                </a:solidFill>
              </a:rPr>
              <a:t>Сонячної</a:t>
            </a:r>
            <a:r>
              <a:rPr lang="ru-RU" sz="3300" b="1" dirty="0">
                <a:solidFill>
                  <a:schemeClr val="bg1"/>
                </a:solidFill>
              </a:rPr>
              <a:t> </a:t>
            </a:r>
            <a:r>
              <a:rPr lang="ru-RU" sz="3300" b="1" dirty="0" err="1">
                <a:solidFill>
                  <a:schemeClr val="bg1"/>
                </a:solidFill>
              </a:rPr>
              <a:t>системи</a:t>
            </a:r>
            <a:r>
              <a:rPr lang="ru-RU" sz="3300" b="1" dirty="0">
                <a:solidFill>
                  <a:schemeClr val="bg1"/>
                </a:solidFill>
              </a:rPr>
              <a:t>, яка </a:t>
            </a:r>
            <a:r>
              <a:rPr lang="ru-RU" sz="3300" b="1" dirty="0" err="1">
                <a:solidFill>
                  <a:schemeClr val="bg1"/>
                </a:solidFill>
              </a:rPr>
              <a:t>обертається</a:t>
            </a:r>
            <a:r>
              <a:rPr lang="ru-RU" sz="3300" b="1" dirty="0">
                <a:solidFill>
                  <a:schemeClr val="bg1"/>
                </a:solidFill>
              </a:rPr>
              <a:t> </a:t>
            </a:r>
            <a:r>
              <a:rPr lang="ru-RU" sz="3300" b="1" dirty="0" err="1">
                <a:solidFill>
                  <a:schemeClr val="bg1"/>
                </a:solidFill>
              </a:rPr>
              <a:t>проти</a:t>
            </a:r>
            <a:r>
              <a:rPr lang="ru-RU" sz="3300" b="1" dirty="0">
                <a:solidFill>
                  <a:schemeClr val="bg1"/>
                </a:solidFill>
              </a:rPr>
              <a:t> </a:t>
            </a:r>
            <a:r>
              <a:rPr lang="ru-RU" sz="3300" b="1" dirty="0" err="1">
                <a:solidFill>
                  <a:schemeClr val="bg1"/>
                </a:solidFill>
              </a:rPr>
              <a:t>годинникової</a:t>
            </a:r>
            <a:r>
              <a:rPr lang="ru-RU" sz="3300" b="1" dirty="0">
                <a:solidFill>
                  <a:schemeClr val="bg1"/>
                </a:solidFill>
              </a:rPr>
              <a:t> </a:t>
            </a:r>
            <a:r>
              <a:rPr lang="ru-RU" sz="3300" b="1" dirty="0" err="1">
                <a:solidFill>
                  <a:schemeClr val="bg1"/>
                </a:solidFill>
              </a:rPr>
              <a:t>стрілки</a:t>
            </a:r>
            <a:r>
              <a:rPr lang="ru-RU" sz="3300" b="1" dirty="0">
                <a:solidFill>
                  <a:schemeClr val="bg1"/>
                </a:solidFill>
              </a:rPr>
              <a:t>. </a:t>
            </a:r>
          </a:p>
        </p:txBody>
      </p:sp>
    </p:spTree>
    <p:extLst>
      <p:ext uri="{BB962C8B-B14F-4D97-AF65-F5344CB8AC3E}">
        <p14:creationId xmlns:p14="http://schemas.microsoft.com/office/powerpoint/2010/main" val="3330493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29801" y="424743"/>
            <a:ext cx="10658006" cy="67653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uk-UA" sz="4000" b="1" dirty="0"/>
              <a:t>Зупинка 4 «Префікси, прийменники»</a:t>
            </a:r>
            <a:endParaRPr lang="ru-RU" sz="4000" b="1" dirty="0"/>
          </a:p>
        </p:txBody>
      </p:sp>
      <p:sp>
        <p:nvSpPr>
          <p:cNvPr id="2" name="AutoShape 10" descr="data:image/jpeg;base64,/9j/4AAQSkZJRgABAQAAAQABAAD/2wCEAAoHCBYWFRgWFhUZGBgaHBweGhocGh4cHBwaIRwaHBwcIR4eIS4lHyErHxoYJjgnKy8xNTU1HCQ7QDs0Py40NTEBDAwMEA8QHxISHzQrJSs0NDQ0NDQ0NDQ0NDY2NDQ0NDQ2NDQ0NDQ0NDQ0NDQ0NDY0NDQ0NDQ0NDQ0NDQ0NDQ0NP/AABEIALQBGQMBIgACEQEDEQH/xAAbAAACAwEBAQAAAAAAAAAAAAAEBQIDBgABB//EAD0QAAIBAgUCAwYFAwQBAwUAAAECEQAhAwQSMUEFUSJhcRMygZGhwQZCsdHwFFLhFWJy8SOTorIWM1OCkv/EABkBAAMBAQEAAAAAAAAAAAAAAAECAwQABf/EACcRAAICAgIBBAEFAQAAAAAAAAABAhEDIRIxQQQiUWETMkJxgaEU/9oADAMBAAIRAxEAPwDEuhBvNCPDEyYFGYiz52oNjBNYY7L1R4gC7E1Yhlo+JqsgkcxVmVkSfLama8gsLw83BGkeGfiDRf8AWqyn+WpWuJG9ufQ1VhPJvx9aVxtHdMJx8eJ3/SasyeakRqNyJjcxQ2KwPpG9U4Z0kRftQ43EZPZptBOoAtvMwTt9qExMN9XvNtzb6Cuy2dK3Igc72+9cc0HsSRPED51GMWhpuyOVxGVgDztAn9aaO+0ifMm0+nNI0w7ySSdwZgR2tTPBzYB06pHff5VWt2RYQqdhJ4j71YHgkWI5+9/XmqFBN5m9Wapiw/f1pkBoOTFRlAKkRtB5/ajAhkETfzvHaluWckjaBxTZNRmLkDjt/OaZq0BaK8dyWiduPP8AxQ6mCYE/UegokeV+9Ks05BJ9f+qnVMYO/qVUzaP1oNs17QsBYfzaqsDLtiuq6ogeVh+9QOXUgqhZWJYECwBUbMfSlcknRphhbin/ACVZl9Bj3u/c0PlyGaQIA48qVY+YKsZOxv2pxkWJ8W2ranqkTkt9A2MLwOb/AB9ahlxPeSTbijc6unmZBHxO1V4SaCJ37z87U37RPJUcC5ngCfWJNW4SEnUbbmOQF4+tQgmTuJ03+lWYGGSSknVML2vcn5CggtBBwwGAKkkXHcze9WvjYrmApa9iBbz8qaZLo+I0u4ZRZQQN5Ejnai8XKaAXbF0qI0qYAB/zSTnWiuLDy29IzbZkp4XTfvvv51VmsZTLabzFoFhx51f1Jw7C5kWkD6STJFLdLB1Cg8AD70Yq1Yk1xk4p2goODcdrCO+/pS7FOoyd/htWkzOFhoALsxAJ/n3rPZnDuY2O1GL2K+jzLflHcfe9NQi6CRJnZRvHck0qRgxFrRf17Uw9onhUG5IsBaP4KEwx0eZbDF5Gx/nwqzxf2j6fvVOUxvHLNYzIje9Mv6RO/wD7qSQyM46aQaAxd7c0xxm+Nopc1r9qshC1zYCajrgE89zUC83+FQ9p+tFIDON5vzxUsOATE1WjX9amWpqFLXiP815l2AJMehqEk1wUixPzBihXgO+ya4524q1XJIgD7/Ojuk6JmxfUAJgqOQRyDPwp91HoJ0FgFD/7Rpk9o2+NLJpOiixuUbTMsibXMzYefnROAwKwd5Mm0/CqXJNmsV34IIqVyR4bxx2rmvBIOyONNjO/amOntS3JYfOw9aYAnkiPL9aR9h8FmA178UTgZ8uWCXc+FMNSQW5kxsLc96GwWKtIN7/oaZfggJ42KTiI5luDruAPMAU8nUbHww5ToMw/w8qpfHjMHxEKxKqD+XT2pBnnY60eCyOBK21CJ2rRdVy6rq0u2vFdVFzCgSWUEe7PNZDpWG3tMRmAEeEXJHMwSb1OEnK7LZcaguiWXzZTFWYUNAkzaSL2+U1pShDuhi8kFR4QItJ5JrM5rA1+E97U0yL4ow9BbUpOkWMx2DfSKnmikrL+my1qhP1PKbgXXUCYE27WqzLzCEbbX86c5ZUQ+NlEG41D4jzPFqy/Uc8faNpWEtCgwI/euxS5e1C5oX7hvnoKEgqWBFgRO9CuJ0RPy5P1maGdFUkqQoYSCBYztTjo2XYuG3C3B84kX53qqeicsNOrBsvknKHUDZxvwSYkxt8ad5fIojhi+rUVWZ8IAF/O8xNB5fOoxUGwckNEyGmQwI57jyqwYhdijnaRIEm/ut5iR8Kfj9km0tpaT38m3zwYqwRlRdSsWJGmAsfIVi+qHDkeLU8+JpJsfd/2j4UBnuo4oQ4FwjEaxvMbDyBqrAwCpBLW5BEybWHAG9K0o7fZzbek9BH9ONS7mOR58UsxXOtpfQVJVRvHc0/6w4VFdBKgbdja1ZjEfU4O8/P9K6Pu2LLWg1HJ3kk31GZIvaPOqHCwPLva/ai8NWZSxaD7osYt2ttFDjLuQdoB4+tuLVyF2DOviid7ni+01dpBIUQAdrGRG9ePh6cQS99IIjaPOh8zj+L0vPqRRavoaydgQDwTBP38q9kf3r8jVKHUW5uTPlRsn+5flStBUhUlr996HxaH/qTEC0Vcr2v8apTQpUGMelQjz/6qarNzsa9dYvTXs5xbVkWPHFRBE3J+5qLPf9fOvI/WnSJ2EJntPuJ6lr1PGzmI4BIVRQ+WQsdMSeOL08fJhAGZQYFxG1Sm4xfWzXiUpRe6Qmy+pnmwjeK1vResFSFclkNiDeBwRWbGDEwd+B+lWoLjiuklJUyDk4ytG+z/AOHUxyHVtLGJI2YfvHNKsx+G3RiNY0yLsNl72sfOnf4XZmwVIvEggm+9o/ai+tYgZNB5NwZ+3HepJtPi9l1BTqSMQ+A6+8sSTHw3ipofpvTvJZRXLOzBwtmUCyyZ1DyMWI3q7/RsNmBR1CksYZiNMCSY3gTT1TohKPwLcs5GxA2kETI3+VaH8K5ecHEZVglwR2JC3qfTegI5LMxZLhYGnX3PfT271osHLhFCoNKjYDap5ZKuJbDB9mN6tmdTnw6CohiOZ7R+ppc6qigWAHeL+p71p8/0NXcsrMH5M8dopNjZLDUDXqO5UgAiQ2kkiJHHzoQaSKzhKbqxMmFqePFBUmBaSDf6Uxw8LUNCuVG4I/MP1BpXnMRkcOGUaTaZjzB4vVGW6uQ/5YJlY2nkHyrpvkteAxxPG6fnyNM/hqhVE5EgG+3vH60BmcFT4WFxdTH8sajiZss6sSJ0sB2AJBqxsfWoncW9RWeUmpKSNuLHGUHFiXFa2gzC/wDxptlsbEXDGjEIG4AAiBuYoLOYYMkRq+370Z0Qhw2GWgxK+Y/Mv3rUpKUbMOWEoOmUnWcLSLtr1g7XF4H1q7DOKxQlwC27c/tV+VjQw0zpJ+UGolDpS9gB+van5U6ION7YVh5bSwJJcm529KKyDgkoRefDItPPoasyy+YE2abSP8CmmTwEklbmNrRHeealKV9jRVdC3qmFCIgvMl9yJikHTcFQ972O2/1rbZwLoaBEDf8AWsv01CXcxNufpt6UY9MElsuxVdjJOlQLDv2FBI8GTaTY89pp6iEbx9YpT1Z1C/l3FhFGPwJJUBdRxNGIrSGMFSQsA80nRpV3O5G3nxTX8QXw8NubT3NqDy+WlwjAgABiObC1UukBIu6Kq6WDXKrHx3orQvf6UHk00Y5UT3Fr+sVP2v8Au+jftU5PYyRmMNJNX6rwKrwmIBtPeoqW+ZrQ9i9MPwMJYEyBtb71Vm8IrYEkedF5V/CIiDdvI+vaiM3gqUkmSe1Q5NSNDinEzp9atwASbCarzOCUMU26XgeDVeT2itEpJRszQg3KizKIEGl1DBt/I8EH0ofNZ3EEgOSm4BuYq/MNEDcC3Y+UjiKFzD6YYbb/AANiPnUoPk9lpRpOi3XrGoG/8371FMQzB4oHLYukmPdPFM8rhB2FoG96o1xM/Zpfwr1B8N4LKqmPe3vtA5rV9Wz+GylGieQCQWBHB859K+dFThkNMgNt5eVOcPruHoLFAHU/+OZIHMt39Kmqex5XB0i/K5r+lxBa53VtinA8zB3piM7g4gIA0uIieQebet6yma6i+YIbEILifFEWrzK4gVxJ+sGKaSvZNS3s+nYXUGCqowztyYkC09h6dqvTP4zjSuBJFjBtvxO9qVdGzAdQpPiXad2W0H/NPMLHYDzNhUXGJoU318AX+mYka8bE9mrH3R7wHmaV9bwwroEhRLKo4MrEGe8i9d+LOpeIpMCL32Rbn5n9ayWD1jGceKGSNWk7i02PBj9KKx2vaNizVJOXQ/boZKK8B1M6lBIuDBIPBnjmhE6VhoHTSFIbUdQkgcLPw4on8O/iBWjCYEIWLLtKkmSGng0Q7LiYjr7yDUQwJBA5+GwoyVL7KY8ilJpvS6M3m8sjvrQaOdJ2iPoSePOh8EwSp3BrZdD6QjqXedXF9qR/iDpGJg4xxDLo598D3fJu3rWaVSj9m3FNKVeBRj4d5E1RlnCYqPJADQ3lNqZZvCi4Mr3pBmvC3lMEfzzo4W3o71cVVmpZwDigT7pv3vb6V5AbERV2UCedhUOhsHwcQ7sqie8XvRPQwGLPFwANptN/0qjfZ5tNUhjglQAGXV3NpBP70zyqqgsD6ED7c1Rl8oNZf5QfPYirM1nwlmUx8BUuWyijaso/EOL/AOMqq2MSdopJ0J2AYkXJ+UVdn+qLiSANOkG0yT2mkqZsoCAatHapom9PTGnXc2RhkKxk2MdvtSh8iCirIJ4gWPlPJozNJOGzreQN+3pvQOVzBSBHmQKW3Je3wW4qLqT7KupYg0YandSJPlXuWxtWKHYDxzEi0Cw9KozRGJiO0lVXneT2H1qCP40E2WarVxM8tOy98QDG1GxmJ4vHFF+0X+5PmaX5lbi0kGh/YH+CupVsRp+AJF4+NejKuZIWY3+FH9GwFfEAm3PoBNG51P7RvYeh5j965zp1RoWPlGxNhC2kG/PpROA4hR6/wUJiYRRiPLf7VPKMCb8bV0las5adF+PhBhBHoaj03GMaDErbaf8ANQxcUwb0L09iMQf7q6KuDsRupqg7qBO/8/ehs2fAfJhHof4aP6gJXbbzmlmbgoDzIrse0g5Htg2GL/EU9y7lF1f7Qb7HiKQ4XvUXi4jGJaR24q0029EoySTtBeZzAe4GmI53NUa5qBcRHNW5PLs7BVBJOwFckTlTLss5F/nWn6PkihWVAbdibm+yqPLn1q/p34SsPaE3/Ku/xPFaZsumD4BpBAE32tPvGpzTkqGxyUHdb8C98LFEPhKJUkEkSYIsPQG8Cn/Tn1AOSNQW42vtqHrequi5tHZtLTYTx8hVWf6cqqXVmD3N28JPFvtStKLopyckn/pifxPjM7tH5m0//qN/rQ/9GBgtpe5Bt6D7xUsdGYHWsmTB2AJIvQedzD4alblDMNEr2mapB7oScGoqXyCZXFMTzE32719L6Ui46I8hdaeKLFStipM3E3r5Rh4sCK0X4e64uGPZ4ikpcgg3ViQfQgkUJaZ0Y3G/JrMLIPhyExDF7G+3bmoH8TFG0YyBgd9PHqppJ1XrbPGjFG8+EXEefAnik/tiz6mJJJuTz61nycfHZv8AT45S3Lo3OYyGWxlLojkxdEhSO1jWN6t0rRJnwgxDeF49OfhTUYzrDoTPkOOx7il/U+ta9SaT8YN/KpQfwaskHHT2hRksRkJKkx7p/Y1rvwtiA6vDwLgbVlMuo8c7GPhvTLp2b9mSQTJEWMTVX7riYskeKUjZdQxxhoX1kEi029JFfPs/nXOo6mYk3af0FPcyRiDxGed/vSrFQAAQDvf4/QUYw4/ZOM1LvQLkDB9VJ86Y5DLh2M/AcmlGbY6pXiw4sPtTfoiM7CTHeO0fz5U8hEqdjTBwfCVdoDC3pxekOZRcPXJlgsA8Geac5/A0z+YcH4bGs3n8MjDLHcyfQTS41T/k6UuXa6J9HwSyAk+9JM7AbT/O9Pst0gMuorq8QgglT57i9VdKybDTK20d+CBVuazbiNN2WAGufCO45psqk17R8TinUkHDpWEToS2LJhGaziJBmIAEHehv6JuyfT96oy3WkJZ8TxuAVCgQt/4bmhf9ZX/8H1pVj17jpZqftQs0FNBG6m8fvTbKqHvAiZJ86X5wBhHa8+f7V7kNB8IJ1Dv9qk/dG32aVUZUugfrOTOuVEigEBTcVqGw7Xj1pL1R0aFUgwbn7VXE3KokMyUbYszDSxjap5fClge1eHCK8SKKwx7oHG/qePlVpXFURg1LYShDWPmTbgUs6jhyBG0T/PSmWBsxHpUcZANA9TUoOpFZq47EeCviFMky5cFVWTxHlVGLhANMk960n4fymnx4ga4AVRYkE3PoBWmUvKMqXyLU6QqBWxWbxEjSi3kcEnatXlsXCwUHsMOHdVKGJO/i1E32ojM4D+zDYeEFkDSTBHm3rFX5bpogu4knwiBE+dqXvsR/KA36jiaGBc3JiN4PE1TlMu+K4DMTJEkngXJ+FX5jKy4RBPAP6mna5EJhkLaFlj3HPzig9dBVtjDo+GiOqpYENHmLQTU+p4eoqJ8Np84MH9aE6bieIEGSyWjifCB8BR6qWxIJBCoD8Zk/pU33sp4M31Lpwcsq+EA/LVtSjN5Y4fgcEqSVjkECZ9OxFbnOZYLiMYsVWRzGxpb1DpQxAUfw6QwVjwvn3EfSaeNAlKTpPwfPM904aiIgjkCPmPvtSjPYLJAYRzP6Vtsr0d3QYbkKwkYeIlwB/aSdwex2pati2DjrIBIINo81PFNWzoy0IspAEzemGVYd5ruo9GbAIIOpHujfY9jS7ZjWbJC2z0vT5aiqNTi5Z3RWkkRtMf8AdIs0qq5kGSBHkdoNdhEkTqPzNQzieHzqUFxlRqyz5RuipcQGxPIJ5onVaZ90xelmQUsWHMfemqpqXE24+lXdRlowSfKDs72xIgE+dXZeGdb7zHrFAZfDvf1j7UzwiJUjft8KeXwjNFeQbETViaQLnen+BlRh+M+JoFuIoXp+EGcmPL4c02z+Iqox7A77km01KTdjWqAMTqwI1YiQrWleP2pP1rMI+HpQkiDuNzRHUMPSAJtYkfrSvMJ4Dbc/SnilaYkpaocYON7VUKNACrqE8gQY8qPGEoQbkydp0lolb7xSXo2HpRCGEsGPmADHyo7Gx2w2aL2AAncmRtRyRbXtGxSSfuEOaYjELEKpJkgbATVntfKmIyAA1P75JnsvMHzuKp/oD5/OgpIaUbZdn0REKyNVrc0uyuHMkGDxG9LsXMEsxYkmDfvRHS81oYFr770jxuMXRWOSMpbPc4jjckj6VUQRpJWxv6itn7EMBEeJZBAne/P8tSzO5dk90ykXjjzjg0kM/wC19jSw/uQFm8CD4TK2IJ7b0oxcVlJng8cj96YYmYBQgSYMSO//AFSzGQgXrRBtr3Geaj3EKy2YFuxqvO5qTK7AR63oLBMfy1e69+Kf8aTsT8japhqMWIAF7TzHf1r6RkOmL7KSsSgBE2Fxtz4q+f8A4ZziYeIGdNfbyYmAZPavqODjK0HVIK6Z78j1G4mmquiM5X2Twk0gBbJpAAG38mpYqx4bT3+wNeukKqyNhHxvXuJAFoLHtwO5oPexQbK5cBi0WFh9zV3U304GIZ8TgIv1n9aIZQqKBu36UP1VNQwk38Dt8dhS+R0qIdEQBwv+whb3kQJA7X/Wni4OnENI+jYuGuYU6yS/hCkGAdoBi958q0fUFKsT/NqD2xukFqoYBuRY+dKs1hSrhiAwm5sNP7RTHLHUs/Ajzobq2B4QQN1hh5cHzodAZkul4Ka3ZNak3ZG91r2de21R/FnRxiIuNhjxrGteSvf4GRRyOFxVcudARho0xJEX+F4mm2ZeEBABAAknlG2IHkYNOnsn0YfomIuIpwcQSjWE8H7VlOq5F8DEKODHBPbitVmMqcLEYX3kHuJmjfxRlVxMv7QQYAaeQTYilasrDI4u0YnJGx7URiYGoefH3oTKmCQTB48xR0+frWbJFxlZ6+GcckRZkMuRrm3H1q4YukQBPrt6VZmVg+XahV38ot/OKvF8lyPOzpxlx+DsTHIYhbbSYorCc2j0PegXkGTerE3Hl/BTNIipM1XT8wqJ/uPxtzVefxwy6QZ8V/tSVc0b39BO9TGMTEz9N6nxG5DLql48hvSXqeNCCN2/6opsQjUN+1L8zDlUmLgEmnihWXZeQEknYDb5CRx+9McyBrQsQSNwOLz8qHzCIEBD6WA90nxQLfWuCgprJva03iuctBSph+cxVOJYkhomdpq3+nP9xpDiY0tYXsR9qN/1dv7/AP2ik4lPyCE4RkTAnf8Aai8HLgL67/tXZhB7wN/5tVuWdQASD6TsOTXSk2rRSEUnTDMt1B0HhuBxx/N6eZfC9swYjSDBYCDA+87Vm80FMFY94XHNaDp6gIlzJAO9tRvMcRWWfGK5NGmKk3Segfq3QUBLYTaInhiNPnvesk+GPMz/ADatrnepvpMMQbA9vWBWezmSLOXUAarldo7x3B3rRhy32zPnxJPQnOD2PwqBFqKdDJEQRVeIkieRvWutGNPZ2FsCN7RX1DpzMmCCYVidQ7hTB0n49q+VZF7jyIMHb419F6VmlxMMswllgGWmD3tuK56BNcuh/gY6tY9r8rH2qeGJM7Tt/wARzS7IAk6ZsTJg8elNcACSfgPhQYqL8XDMqRsBA+tDdRs+F/xAPoZpnjJIB4FLs6up17aLeoNhU09la0V5bC0YiO/ih9OGq+HSLzfkzxWs6nhBl1elY7qynQHR9Onxg8qwBkg9+PjWh6Dm3xcuC5lmWQYie9jz51zXkX6Csi1yO9F4yAqJ/wAfSgcI3Ebjj96s6hj6IA37nuRzQq3o5ujLde6fDsuohoPs99MmJEcmNqcdHw9eAFLE/C4AMwZqefAKa8RD4VAGkkyZsRyDSH8K9SLNiYQZiA5aSATc+6SP5amp0wNqki/OZTXdT4ixInsTF6E67li2WZEBLal8I3ABk+tMM67o5EErxHHy3qOM8kBBdrkmRfiaaid0fLsbDKOJEEEzOw7A/Gp47sU1gadJgi/yk/Oi88hfGYRu8ekHf0qjM4a6iJkYZgrPvjggc80zipaZbHklD3IFdpQ2G0gx96GS49avx8uEJQEgEWg2IO1UOpUkG/b/ABU4wcbRXNmWVppFZG5g7VEvAmb17r/xVTtNMjOWpig2FEYeIJpeljardcChKIUw98fbjk+lB6xrDC5mf2rhySbRHmahhJf+WrkqQ1hOPmGf3oN7GL+k16MabjgfE8fpVLpMDtXlhQpHJk1czMRIip6fSqQ9W+1P9orqDY0w8QLYLq9bT6c1B8EkmU0ncDkj03PwrSNkkV8J1EKreL0g39aY5vKJioG5F1YT/Iry36qMWnWmes8DapswRwZ8KDeDHmN48/KneRzaqioWhuZ4J3A84FH42Wj8ssPeH93+4RcN580M2WSzKfPS3f15oyzRmqfQscbi7XZYqhpIKsO1to5pbn0ZLC6T4e48vSaKxMrYuoKMP7SL/Zh5Gl2Nmy58YHYlB8bqbijii27jteULllqn2CdWw5AxF5ADdgaX4bnk70Xm38OhWlWE+VtvrQKNavTxXxpnm5V7rQOE0vHypx0rNaTGxP5pO3aKXYwlpHrRvR8vrxEHEy3oKo1YqZ9E6USuHO7Ec9uPnTTLCdJMTuRSjEACwZIaPdO0GQPQ046Via/F67eVRbtsXi9X5GJf8vBoHEw//KPJIPxo7DILQfX1obMmHLf7vpxS+Si6A8zkw84RBuZEGPFv8ZjanHRGfQ8xKPtMwsAR5C21K+vodAZGgiIO0GN5oHp+PiB1xFsMRgoMQDqET2m3NFnUqZrccaHV48LEbdqH6iAb7id/58KNWHwoQmfFEiDO2x4pBmMQgKpMyeLwY2imirJt0MsJycJrifymO2wFfO85ngublMTS4kGLfMDvNazMdVOEiAEXcayR+Tv5VmMXIhw+OgChi74Y0htYDRfssjbtTpUraBpurHY6jmdehwG0ke5bUp90zyIimmT63lsTEKMwGIpKgHbVBi+3+ax7dc0uS6Ee6krGkemrcC9uKsx+p5Y62RA2K9ghWJMRqJFgBveu7Oca0xN1TFfBd1fDZXN1IIgoxuATShMQiWMA/wA286P6jm2dyX1OU8Ex4UBvv3J70pZziMoBhQDtvI70zpK2Mk26QbmcqwwkLkXBKiRIE2BoVwWSeRzXuKvczVmSxAfA1j+tK5WHjQuZqoMxtTHP5TQ20A7VQyDiusVoowcMnyq9cEc3PzFeoL71ZpHalcjkRdwdhP6VAIeaI0zxVyp5UOQ1WC4eCT/1Uzl7bz60RqN/KoajQthpFIXyFR0CrCtdo8qY43SYgKlRM+8s+V4+N6knUDqXVdeItHa3NLMpj6lBvtII5JtXahqif+q8H8e2me7GXJWEYmKdZvz4fTsfKvcvgmYYb9x+kVHwxJ37AcVaueZragqjtu3x7Ud1pCtfINmMUK5UCwME9+49KT9VykHwibSsbkeXmKPzIu19jx2qp8QsAOVrRjfFpr+zNkqSpmYxmiG3DfAdpjgjmqcIxRnVcPSx7G47TzQQPi7yK9WDuNnmy06LGanvRBoRsQTqvAAnbuP2pE1F5XqLpA/LEERPx9aeSbWgKvJqUxHfRiggMSSLSBh3uV21bxWoyWaCMpAkEz4YuCNyPtWcyWeTG04KYzJqhQY0mR+UyIM9qYI5xEdC41I2oeEhwoGkqZ/NI+VQmnWuxovdPo0/SXOIxJb3TyOTsKuz2GpYrG4N9rjalGVzuJh2ddYsA8gFmI5Udtp7VZmM7iezKKpdtIjVYgExrEXgzFGr6ZylXaJ5nMFUC6lXT/8Ac1DVK8R29b0rzOZQYbISF1g+zxHWTqmW1aTAWIAq/A6c5xU1kEL7wXfQV8SkH3ln70i/EGWQ4pfDeUYqqhZIkWMg7wbQL2oxi72zrVdbGXQus4iDFwW1FwrBcT8qsRIA5iNqJ6NmdKkT428MkRJJEG9yeKMwunIrEOoZzGtxaWIAUwL7Vey4WCvtG0quoluWLCw0je/3ou+X0KuNff8Ahlc107ExQ7OTpDQwBvJmV0+UXPnRnVkAyyBDoZEHs76VUyW+IAFMMpj4SYOLiYrFPbB1BiYuWEed96xXVOue1/8AGhhAIUkeI95nYztRbegxirbXZf17qZbElAIQAatIbUxALsAbCT5cVnExVElQSTeT504ywBTSZn9aWYOV96ZsSN6LaS0GPdS8EBjuEKlzDEFx/cRsTUUtcWkbeXNeM6jeTUDiHgUtN9lHPVRR7iNN4qkuauGrvXaB8fOiqRKh7kFTGwjhuTqB8LfDz7UhzOEyOUJBK2MX9DRWVxSSEBiZBM3jtFUY+CEYyfSOaEZbphcNWipFJq4WrzCeN6sbEEbVzewKJbgC16taKFXE86mMQUrQUehfWuCdq9RqbdPySMjtiFxKn2YUXJHM8D1rnKuwxi5aQpQGdq99m3cfOneX6QrKjByRGtzyqwIBA2k7c1qf/ovD7D5Gj2LJOLo+bfh3qjKSh8QIkA9x2rUYQVxKgqw4PFptNfNsHEKkEWIpvh9RYxLN/wD1H6VL1HpeUuUdGnD6rjHizYYpIPi0pI3uVY+YiV+FROIAsSvqCDaszh5wmzMdPA1Mb/C9S9pYxsYmUFvITes3/M1pst+e+hhmc+qkhIfv/aPjQQzDMTLE/wDHwr89zVDDv9YA+Qr1W8Q7kWtJ+C1eMIpaISk29lWOhIO3e0kn40AWgimTCN/qTPyFLc2sNFacb8GeR6+IOK8bEHxqgEivQtVoSxhg5+4kbcix8jWz6R1xFdXZwfCxZSPE7ER86wC1fhYxWIsanKKvRTlcWmfXuldZwyNY0kC2wYxyIpzj5rDIGpkRAB7Maoa+xEXAmvjeR6iMMals8i8TA5vTRuvYWiGVi5Zm1b/8AQexk0HFCqzc9bzTaUfAYM4k2JEr+cybW3mhct0QM6NiBXEI869OptvEduR6xWTyv4s0oVZfFsGGyjsE2uJ+dG4v4x1MBh4KgW98kk/AGBegotDOqNf1vKuWGh9IKwZUbz89qxfV+ouMVXdJUMFKmF1KlrLwL1T1P8RZmA2srM7AD9ZrOZjNu7FnZmY7sxkn40YxFaGnWesvjQsaVEQPdAteAP13pPrioNi1EPT8dBUmOegePHTUbXBntTT8RZI4ahxdG94ja3IrMYOYKEMhgjkVocLq4dGDuoYC02DCLgjuDU3af0Mku7M67gkn6D/NcMQVVmEKn3gwOxBkenlVNUUReQW2N51HWKHIqaJ50eKBbCsrmArhjtsfQ81Zns0rv4fdGxiJPJoELVgSlcVdhUnVEva16HNVhKmKJx7qq7Dk1SRTv8N9O9pijwyq3bz7CgwoO6X+H3dQ7kIkTJ7em9aTA6cFwxhlTDIVDc3uf8V2cxEQHxG1h/y7DvFVI2sh8UON/BqIBI5ngeVSlFSVMtBONNE8PCwsBThILEanJi4WJnzJHwinn+qt/t+n71mequoWAoJ0gW8yJVR9KH/ocb+w/wDqJ+9PGkuycoyu6Pl3NTQ11dWhmdBuVxDMTajCY4G/N/1rq6ss+zRD9JdhiSeL8WqJ98AWncjf511dU49seXgi58egWHlv86GzqCAea6uqsO0SfQCKkN66uq7JokKmu9eV1Ixz0717XV1E4kKswPeHqK6urjjT/iLAUIIHCn4kXrKNXV1Lj6OydkK9FdXVQU9qTOYrq6lCVipAV1dXM4noFTKCurqACSivYrq6lCe16dq6urgksFBPxFbzpOGMLCOgbkSTc11dRXYGV4mGDiaSPCoJA86Y4L6sVgbBUsBYCwrq6kXb/o1S/TH+WLcdzOI3KwV8ibfQbUNp8zXV1BAy+D//2Q=="/>
          <p:cNvSpPr>
            <a:spLocks noChangeAspect="1" noChangeArrowheads="1"/>
          </p:cNvSpPr>
          <p:nvPr/>
        </p:nvSpPr>
        <p:spPr bwMode="auto">
          <a:xfrm>
            <a:off x="207299" y="-144496"/>
            <a:ext cx="406135" cy="304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08814" tIns="54407" rIns="108814" bIns="54407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628846" y="1309696"/>
            <a:ext cx="9639649" cy="1551744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108814" tIns="54407" rIns="108814" bIns="54407">
            <a:spAutoFit/>
          </a:bodyPr>
          <a:lstStyle/>
          <a:p>
            <a:pPr lvl="0"/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Пригадайте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чим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відрізняються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прийменники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та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префікси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? </a:t>
            </a:r>
          </a:p>
          <a:p>
            <a:pPr lvl="0"/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Які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з них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пишуться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окремо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? </a:t>
            </a:r>
          </a:p>
          <a:p>
            <a:pPr lvl="0"/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Як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перевірити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що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написано: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префікс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чи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прийменник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?</a:t>
            </a:r>
          </a:p>
        </p:txBody>
      </p:sp>
      <p:sp>
        <p:nvSpPr>
          <p:cNvPr id="10" name="Подзаголовок 2"/>
          <p:cNvSpPr txBox="1">
            <a:spLocks/>
          </p:cNvSpPr>
          <p:nvPr/>
        </p:nvSpPr>
        <p:spPr>
          <a:xfrm>
            <a:off x="613434" y="3571816"/>
            <a:ext cx="5118557" cy="233535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ru-RU" b="1" dirty="0">
                <a:solidFill>
                  <a:schemeClr val="bg1"/>
                </a:solidFill>
              </a:rPr>
              <a:t>(До)</a:t>
            </a:r>
            <a:r>
              <a:rPr lang="ru-RU" b="1" dirty="0" err="1">
                <a:solidFill>
                  <a:schemeClr val="bg1"/>
                </a:solidFill>
              </a:rPr>
              <a:t>бігти</a:t>
            </a:r>
            <a:r>
              <a:rPr lang="ru-RU" b="1" dirty="0">
                <a:solidFill>
                  <a:schemeClr val="bg1"/>
                </a:solidFill>
              </a:rPr>
              <a:t> (</a:t>
            </a:r>
            <a:r>
              <a:rPr lang="ru-RU" b="1" dirty="0" smtClean="0">
                <a:solidFill>
                  <a:schemeClr val="bg1"/>
                </a:solidFill>
              </a:rPr>
              <a:t>до)дерева -</a:t>
            </a:r>
            <a:endParaRPr lang="ru-RU" b="1" dirty="0">
              <a:solidFill>
                <a:schemeClr val="bg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b="1" dirty="0">
                <a:solidFill>
                  <a:schemeClr val="bg1"/>
                </a:solidFill>
              </a:rPr>
              <a:t>(В)</a:t>
            </a:r>
            <a:r>
              <a:rPr lang="ru-RU" b="1" dirty="0" err="1">
                <a:solidFill>
                  <a:schemeClr val="bg1"/>
                </a:solidFill>
              </a:rPr>
              <a:t>ходити</a:t>
            </a:r>
            <a:r>
              <a:rPr lang="ru-RU" b="1" dirty="0">
                <a:solidFill>
                  <a:schemeClr val="bg1"/>
                </a:solidFill>
              </a:rPr>
              <a:t> (</a:t>
            </a:r>
            <a:r>
              <a:rPr lang="ru-RU" b="1" dirty="0" smtClean="0">
                <a:solidFill>
                  <a:schemeClr val="bg1"/>
                </a:solidFill>
              </a:rPr>
              <a:t>в)річку - </a:t>
            </a:r>
            <a:endParaRPr lang="ru-RU" b="1" dirty="0">
              <a:solidFill>
                <a:schemeClr val="bg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b="1" dirty="0">
                <a:solidFill>
                  <a:schemeClr val="bg1"/>
                </a:solidFill>
              </a:rPr>
              <a:t>(За)</a:t>
            </a:r>
            <a:r>
              <a:rPr lang="ru-RU" b="1" dirty="0" err="1">
                <a:solidFill>
                  <a:schemeClr val="bg1"/>
                </a:solidFill>
              </a:rPr>
              <a:t>йшов</a:t>
            </a:r>
            <a:r>
              <a:rPr lang="ru-RU" b="1" dirty="0">
                <a:solidFill>
                  <a:schemeClr val="bg1"/>
                </a:solidFill>
              </a:rPr>
              <a:t> (</a:t>
            </a:r>
            <a:r>
              <a:rPr lang="ru-RU" b="1" dirty="0" smtClean="0">
                <a:solidFill>
                  <a:schemeClr val="bg1"/>
                </a:solidFill>
              </a:rPr>
              <a:t>за)</a:t>
            </a:r>
            <a:r>
              <a:rPr lang="ru-RU" b="1" dirty="0" err="1" smtClean="0">
                <a:solidFill>
                  <a:schemeClr val="bg1"/>
                </a:solidFill>
              </a:rPr>
              <a:t>товаришем</a:t>
            </a:r>
            <a:r>
              <a:rPr lang="ru-RU" b="1" dirty="0" smtClean="0">
                <a:solidFill>
                  <a:schemeClr val="bg1"/>
                </a:solidFill>
              </a:rPr>
              <a:t> - </a:t>
            </a:r>
            <a:endParaRPr lang="ru-RU" b="1" dirty="0">
              <a:solidFill>
                <a:schemeClr val="bg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b="1" dirty="0">
                <a:solidFill>
                  <a:schemeClr val="bg1"/>
                </a:solidFill>
              </a:rPr>
              <a:t>(Від)</a:t>
            </a:r>
            <a:r>
              <a:rPr lang="ru-RU" b="1" dirty="0" err="1">
                <a:solidFill>
                  <a:schemeClr val="bg1"/>
                </a:solidFill>
              </a:rPr>
              <a:t>пливли</a:t>
            </a:r>
            <a:r>
              <a:rPr lang="ru-RU" b="1" dirty="0">
                <a:solidFill>
                  <a:schemeClr val="bg1"/>
                </a:solidFill>
              </a:rPr>
              <a:t> (</a:t>
            </a:r>
            <a:r>
              <a:rPr lang="ru-RU" b="1" dirty="0" smtClean="0">
                <a:solidFill>
                  <a:schemeClr val="bg1"/>
                </a:solidFill>
              </a:rPr>
              <a:t>від)берега -</a:t>
            </a:r>
            <a:endParaRPr lang="uk-UA" b="1" dirty="0">
              <a:solidFill>
                <a:schemeClr val="bg1"/>
              </a:solidFill>
            </a:endParaRPr>
          </a:p>
        </p:txBody>
      </p:sp>
      <p:sp>
        <p:nvSpPr>
          <p:cNvPr id="11" name="Подзаголовок 2"/>
          <p:cNvSpPr txBox="1">
            <a:spLocks/>
          </p:cNvSpPr>
          <p:nvPr/>
        </p:nvSpPr>
        <p:spPr>
          <a:xfrm>
            <a:off x="5731991" y="3560460"/>
            <a:ext cx="5046557" cy="233535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ru-RU" b="1" dirty="0" err="1">
                <a:solidFill>
                  <a:schemeClr val="bg1"/>
                </a:solidFill>
              </a:rPr>
              <a:t>Добігти</a:t>
            </a:r>
            <a:r>
              <a:rPr lang="ru-RU" b="1" dirty="0">
                <a:solidFill>
                  <a:schemeClr val="bg1"/>
                </a:solidFill>
              </a:rPr>
              <a:t>  до  дерева.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b="1" dirty="0" err="1">
                <a:solidFill>
                  <a:schemeClr val="bg1"/>
                </a:solidFill>
              </a:rPr>
              <a:t>Входити</a:t>
            </a:r>
            <a:r>
              <a:rPr lang="ru-RU" b="1" dirty="0">
                <a:solidFill>
                  <a:schemeClr val="bg1"/>
                </a:solidFill>
              </a:rPr>
              <a:t>  в  </a:t>
            </a:r>
            <a:r>
              <a:rPr lang="ru-RU" b="1" dirty="0" err="1">
                <a:solidFill>
                  <a:schemeClr val="bg1"/>
                </a:solidFill>
              </a:rPr>
              <a:t>річку</a:t>
            </a:r>
            <a:r>
              <a:rPr lang="ru-RU" b="1" dirty="0">
                <a:solidFill>
                  <a:schemeClr val="bg1"/>
                </a:solidFill>
              </a:rPr>
              <a:t>.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b="1" dirty="0" err="1">
                <a:solidFill>
                  <a:schemeClr val="bg1"/>
                </a:solidFill>
              </a:rPr>
              <a:t>Зайшов</a:t>
            </a:r>
            <a:r>
              <a:rPr lang="ru-RU" b="1" dirty="0">
                <a:solidFill>
                  <a:schemeClr val="bg1"/>
                </a:solidFill>
              </a:rPr>
              <a:t>  за  </a:t>
            </a:r>
            <a:r>
              <a:rPr lang="ru-RU" b="1" dirty="0" err="1">
                <a:solidFill>
                  <a:schemeClr val="bg1"/>
                </a:solidFill>
              </a:rPr>
              <a:t>товаришем</a:t>
            </a:r>
            <a:r>
              <a:rPr lang="ru-RU" b="1" dirty="0">
                <a:solidFill>
                  <a:schemeClr val="bg1"/>
                </a:solidFill>
              </a:rPr>
              <a:t>.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b="1" dirty="0" err="1">
                <a:solidFill>
                  <a:schemeClr val="bg1"/>
                </a:solidFill>
              </a:rPr>
              <a:t>Відпливли</a:t>
            </a:r>
            <a:r>
              <a:rPr lang="ru-RU" b="1" dirty="0">
                <a:solidFill>
                  <a:schemeClr val="bg1"/>
                </a:solidFill>
              </a:rPr>
              <a:t>  </a:t>
            </a:r>
            <a:r>
              <a:rPr lang="ru-RU" b="1" dirty="0" err="1">
                <a:solidFill>
                  <a:schemeClr val="bg1"/>
                </a:solidFill>
              </a:rPr>
              <a:t>від</a:t>
            </a:r>
            <a:r>
              <a:rPr lang="ru-RU" b="1" dirty="0">
                <a:solidFill>
                  <a:schemeClr val="bg1"/>
                </a:solidFill>
              </a:rPr>
              <a:t>  берега</a:t>
            </a:r>
            <a:endParaRPr lang="uk-UA" b="1" dirty="0">
              <a:solidFill>
                <a:schemeClr val="bg1"/>
              </a:solidFill>
            </a:endParaRPr>
          </a:p>
        </p:txBody>
      </p:sp>
      <p:pic>
        <p:nvPicPr>
          <p:cNvPr id="10242" name="Picture 2" descr="D:\Картинки до тестів\Людина\Учень хоче відповідати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4479" y="1309696"/>
            <a:ext cx="1759220" cy="2524709"/>
          </a:xfrm>
          <a:prstGeom prst="roundRect">
            <a:avLst/>
          </a:prstGeom>
          <a:noFill/>
          <a:ln w="19050">
            <a:solidFill>
              <a:schemeClr val="accent3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5784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07455" y="477466"/>
            <a:ext cx="10211542" cy="720079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uk-UA" sz="4000" b="1" dirty="0">
                <a:solidFill>
                  <a:schemeClr val="bg1"/>
                </a:solidFill>
              </a:rPr>
              <a:t>Домашнє </a:t>
            </a:r>
            <a:r>
              <a:rPr lang="uk-UA" sz="4000" b="1" dirty="0" smtClean="0">
                <a:solidFill>
                  <a:schemeClr val="bg1"/>
                </a:solidFill>
              </a:rPr>
              <a:t>завдання</a:t>
            </a:r>
            <a:endParaRPr lang="ru-RU" sz="4000" b="1" dirty="0">
              <a:solidFill>
                <a:schemeClr val="bg1"/>
              </a:solidFill>
            </a:endParaRPr>
          </a:p>
        </p:txBody>
      </p:sp>
      <p:pic>
        <p:nvPicPr>
          <p:cNvPr id="1026" name="Picture 2" descr="D:\4 клас\01 УКР. МОВА\1 ПОНОМАРЬОВА\03 Будова слова\2026-10-12_1347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471" y="1485578"/>
            <a:ext cx="9793293" cy="3528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0287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5544" y="532704"/>
            <a:ext cx="10602535" cy="720247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uk-UA" sz="4300" b="1" dirty="0">
                <a:solidFill>
                  <a:schemeClr val="bg1"/>
                </a:solidFill>
              </a:rPr>
              <a:t>Рефлексія. Вправа «Добери слово»</a:t>
            </a:r>
            <a:endParaRPr lang="ru-RU" sz="4300" b="1" dirty="0">
              <a:solidFill>
                <a:schemeClr val="bg1"/>
              </a:solidFill>
            </a:endParaRPr>
          </a:p>
        </p:txBody>
      </p:sp>
      <p:sp>
        <p:nvSpPr>
          <p:cNvPr id="16" name="Заголовок 1"/>
          <p:cNvSpPr txBox="1">
            <a:spLocks/>
          </p:cNvSpPr>
          <p:nvPr/>
        </p:nvSpPr>
        <p:spPr>
          <a:xfrm>
            <a:off x="785647" y="532705"/>
            <a:ext cx="10582432" cy="720247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8814" tIns="54407" rIns="108814" bIns="54407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4300" b="1" dirty="0">
                <a:solidFill>
                  <a:schemeClr val="bg1"/>
                </a:solidFill>
              </a:rPr>
              <a:t>Підсумок уроку</a:t>
            </a:r>
            <a:endParaRPr lang="ru-RU" sz="4300" b="1" dirty="0">
              <a:solidFill>
                <a:schemeClr val="bg1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948331" y="1413932"/>
            <a:ext cx="8125875" cy="2590327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108814" tIns="54407" rIns="108814" bIns="54407">
            <a:spAutoFit/>
          </a:bodyPr>
          <a:lstStyle/>
          <a:p>
            <a:pPr algn="ctr"/>
            <a:r>
              <a:rPr lang="ru-RU" sz="2900" b="1" dirty="0">
                <a:solidFill>
                  <a:schemeClr val="accent3">
                    <a:lumMod val="50000"/>
                  </a:schemeClr>
                </a:solidFill>
              </a:rPr>
              <a:t>Ми </a:t>
            </a:r>
            <a:r>
              <a:rPr lang="ru-RU" sz="2900" b="1" dirty="0" err="1">
                <a:solidFill>
                  <a:schemeClr val="accent3">
                    <a:lumMod val="50000"/>
                  </a:schemeClr>
                </a:solidFill>
              </a:rPr>
              <a:t>повернулися</a:t>
            </a:r>
            <a:r>
              <a:rPr lang="ru-RU" sz="2900" b="1" dirty="0">
                <a:solidFill>
                  <a:schemeClr val="accent3">
                    <a:lumMod val="50000"/>
                  </a:schemeClr>
                </a:solidFill>
              </a:rPr>
              <a:t> на нашу планету. Ви </a:t>
            </a:r>
            <a:r>
              <a:rPr lang="ru-RU" sz="2900" b="1" dirty="0" err="1">
                <a:solidFill>
                  <a:schemeClr val="accent3">
                    <a:lumMod val="50000"/>
                  </a:schemeClr>
                </a:solidFill>
              </a:rPr>
              <a:t>дізналися</a:t>
            </a:r>
            <a:r>
              <a:rPr lang="ru-RU" sz="29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900" b="1" dirty="0" err="1">
                <a:solidFill>
                  <a:schemeClr val="accent3">
                    <a:lumMod val="50000"/>
                  </a:schemeClr>
                </a:solidFill>
              </a:rPr>
              <a:t>цікаві</a:t>
            </a:r>
            <a:r>
              <a:rPr lang="ru-RU" sz="29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900" b="1" dirty="0" err="1">
                <a:solidFill>
                  <a:schemeClr val="accent3">
                    <a:lumMod val="50000"/>
                  </a:schemeClr>
                </a:solidFill>
              </a:rPr>
              <a:t>факти</a:t>
            </a:r>
            <a:r>
              <a:rPr lang="ru-RU" sz="2900" b="1" dirty="0">
                <a:solidFill>
                  <a:schemeClr val="accent3">
                    <a:lumMod val="50000"/>
                  </a:schemeClr>
                </a:solidFill>
              </a:rPr>
              <a:t> про </a:t>
            </a:r>
            <a:r>
              <a:rPr lang="ru-RU" sz="2900" b="1" dirty="0" err="1">
                <a:solidFill>
                  <a:schemeClr val="accent3">
                    <a:lumMod val="50000"/>
                  </a:schemeClr>
                </a:solidFill>
              </a:rPr>
              <a:t>деякі</a:t>
            </a:r>
            <a:r>
              <a:rPr lang="ru-RU" sz="29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900" b="1" dirty="0" err="1">
                <a:solidFill>
                  <a:schemeClr val="accent3">
                    <a:lumMod val="50000"/>
                  </a:schemeClr>
                </a:solidFill>
              </a:rPr>
              <a:t>планети</a:t>
            </a:r>
            <a:r>
              <a:rPr lang="ru-RU" sz="29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900" b="1" dirty="0" err="1">
                <a:solidFill>
                  <a:schemeClr val="accent3">
                    <a:lumMod val="50000"/>
                  </a:schemeClr>
                </a:solidFill>
              </a:rPr>
              <a:t>Сонячної</a:t>
            </a:r>
            <a:r>
              <a:rPr lang="ru-RU" sz="29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900" b="1" dirty="0" err="1">
                <a:solidFill>
                  <a:schemeClr val="accent3">
                    <a:lumMod val="50000"/>
                  </a:schemeClr>
                </a:solidFill>
              </a:rPr>
              <a:t>системи</a:t>
            </a:r>
            <a:endParaRPr lang="ru-RU" sz="2900" b="1" dirty="0">
              <a:solidFill>
                <a:schemeClr val="accent3">
                  <a:lumMod val="50000"/>
                </a:schemeClr>
              </a:solidFill>
            </a:endParaRPr>
          </a:p>
          <a:p>
            <a:pPr algn="ctr"/>
            <a:r>
              <a:rPr lang="ru-RU" sz="2900" b="1" dirty="0" err="1" smtClean="0">
                <a:solidFill>
                  <a:schemeClr val="accent3">
                    <a:lumMod val="50000"/>
                  </a:schemeClr>
                </a:solidFill>
              </a:rPr>
              <a:t>Опишіть</a:t>
            </a:r>
            <a:r>
              <a:rPr lang="ru-RU" sz="29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900" b="1" dirty="0">
                <a:solidFill>
                  <a:schemeClr val="accent3">
                    <a:lumMod val="50000"/>
                  </a:schemeClr>
                </a:solidFill>
              </a:rPr>
              <a:t>урок, </a:t>
            </a:r>
            <a:r>
              <a:rPr lang="ru-RU" sz="2900" b="1" dirty="0" err="1">
                <a:solidFill>
                  <a:schemeClr val="accent3">
                    <a:lumMod val="50000"/>
                  </a:schemeClr>
                </a:solidFill>
              </a:rPr>
              <a:t>дібравши</a:t>
            </a:r>
            <a:r>
              <a:rPr lang="ru-RU" sz="2900" b="1" dirty="0">
                <a:solidFill>
                  <a:schemeClr val="accent3">
                    <a:lumMod val="50000"/>
                  </a:schemeClr>
                </a:solidFill>
              </a:rPr>
              <a:t> слова з </a:t>
            </a:r>
            <a:r>
              <a:rPr lang="ru-RU" sz="2900" b="1" dirty="0" err="1">
                <a:solidFill>
                  <a:schemeClr val="accent3">
                    <a:lumMod val="50000"/>
                  </a:schemeClr>
                </a:solidFill>
              </a:rPr>
              <a:t>поданими</a:t>
            </a:r>
            <a:r>
              <a:rPr lang="ru-RU" sz="29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900" b="1" dirty="0" err="1">
                <a:solidFill>
                  <a:schemeClr val="accent3">
                    <a:lumMod val="50000"/>
                  </a:schemeClr>
                </a:solidFill>
              </a:rPr>
              <a:t>закінченнями</a:t>
            </a:r>
            <a:r>
              <a:rPr lang="ru-RU" sz="2900" b="1" dirty="0">
                <a:solidFill>
                  <a:schemeClr val="accent3">
                    <a:lumMod val="50000"/>
                  </a:schemeClr>
                </a:solidFill>
              </a:rPr>
              <a:t>. 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843559" y="3798295"/>
            <a:ext cx="6165096" cy="76855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algn="ctr"/>
            <a:r>
              <a:rPr lang="ru-RU" sz="3800" b="1" dirty="0">
                <a:solidFill>
                  <a:schemeClr val="bg1"/>
                </a:solidFill>
              </a:rPr>
              <a:t>Урок </a:t>
            </a:r>
            <a:r>
              <a:rPr lang="ru-RU" sz="3800" b="1" dirty="0" err="1">
                <a:solidFill>
                  <a:schemeClr val="bg1"/>
                </a:solidFill>
              </a:rPr>
              <a:t>був</a:t>
            </a:r>
            <a:r>
              <a:rPr lang="ru-RU" sz="3800" b="1" dirty="0">
                <a:solidFill>
                  <a:schemeClr val="bg1"/>
                </a:solidFill>
              </a:rPr>
              <a:t>   ... </a:t>
            </a:r>
            <a:r>
              <a:rPr lang="ru-RU" sz="3800" b="1" dirty="0" err="1">
                <a:solidFill>
                  <a:schemeClr val="bg1"/>
                </a:solidFill>
              </a:rPr>
              <a:t>ий</a:t>
            </a:r>
            <a:r>
              <a:rPr lang="ru-RU" sz="3800" b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1843559" y="4566846"/>
            <a:ext cx="6778230" cy="76855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algn="ctr"/>
            <a:r>
              <a:rPr lang="ru-RU" sz="3800" b="1" dirty="0" err="1">
                <a:solidFill>
                  <a:schemeClr val="bg1"/>
                </a:solidFill>
              </a:rPr>
              <a:t>Завдання</a:t>
            </a:r>
            <a:r>
              <a:rPr lang="ru-RU" sz="3800" b="1" dirty="0">
                <a:solidFill>
                  <a:schemeClr val="bg1"/>
                </a:solidFill>
              </a:rPr>
              <a:t> та </a:t>
            </a:r>
            <a:r>
              <a:rPr lang="ru-RU" sz="3800" b="1" dirty="0" err="1">
                <a:solidFill>
                  <a:schemeClr val="bg1"/>
                </a:solidFill>
              </a:rPr>
              <a:t>вправи</a:t>
            </a:r>
            <a:r>
              <a:rPr lang="ru-RU" sz="3800" b="1" dirty="0">
                <a:solidFill>
                  <a:schemeClr val="bg1"/>
                </a:solidFill>
              </a:rPr>
              <a:t> </a:t>
            </a:r>
            <a:r>
              <a:rPr lang="ru-RU" sz="3800" b="1" dirty="0" err="1">
                <a:solidFill>
                  <a:schemeClr val="bg1"/>
                </a:solidFill>
              </a:rPr>
              <a:t>були</a:t>
            </a:r>
            <a:r>
              <a:rPr lang="ru-RU" sz="3800" b="1" dirty="0">
                <a:solidFill>
                  <a:schemeClr val="bg1"/>
                </a:solidFill>
              </a:rPr>
              <a:t>   ... і 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1843559" y="5335397"/>
            <a:ext cx="6452940" cy="76855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algn="ctr"/>
            <a:r>
              <a:rPr lang="ru-RU" sz="3800" b="1" dirty="0" err="1">
                <a:solidFill>
                  <a:schemeClr val="bg1"/>
                </a:solidFill>
              </a:rPr>
              <a:t>Настрій</a:t>
            </a:r>
            <a:r>
              <a:rPr lang="ru-RU" sz="3800" b="1" dirty="0">
                <a:solidFill>
                  <a:schemeClr val="bg1"/>
                </a:solidFill>
              </a:rPr>
              <a:t> </a:t>
            </a:r>
            <a:r>
              <a:rPr lang="ru-RU" sz="3800" b="1" dirty="0" err="1">
                <a:solidFill>
                  <a:schemeClr val="bg1"/>
                </a:solidFill>
              </a:rPr>
              <a:t>від</a:t>
            </a:r>
            <a:r>
              <a:rPr lang="ru-RU" sz="3800" b="1" dirty="0">
                <a:solidFill>
                  <a:schemeClr val="bg1"/>
                </a:solidFill>
              </a:rPr>
              <a:t> уроку     ... </a:t>
            </a:r>
            <a:r>
              <a:rPr lang="ru-RU" sz="3800" b="1" dirty="0" err="1">
                <a:solidFill>
                  <a:schemeClr val="bg1"/>
                </a:solidFill>
              </a:rPr>
              <a:t>ий</a:t>
            </a:r>
            <a:r>
              <a:rPr lang="ru-RU" sz="3800" b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907455" y="1319659"/>
            <a:ext cx="8280920" cy="4412102"/>
          </a:xfrm>
          <a:prstGeom prst="roundRect">
            <a:avLst/>
          </a:prstGeom>
          <a:ln w="1905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108814" tIns="54407" rIns="108814" bIns="54407">
            <a:spAutoFit/>
          </a:bodyPr>
          <a:lstStyle/>
          <a:p>
            <a:pPr marL="340043" indent="-340043">
              <a:buFont typeface="Arial" panose="020B0604020202020204" pitchFamily="34" charset="0"/>
              <a:buChar char="•"/>
            </a:pP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Яким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словом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можна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замінити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в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прикметниках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префікс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пре-? </a:t>
            </a:r>
          </a:p>
          <a:p>
            <a:pPr marL="340043" indent="-340043">
              <a:buFont typeface="Arial" panose="020B0604020202020204" pitchFamily="34" charset="0"/>
              <a:buChar char="•"/>
            </a:pP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Як називаються слова, що мають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спільний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корінь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? </a:t>
            </a:r>
            <a:endParaRPr lang="ru-RU" sz="28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marL="340043" indent="-340043">
              <a:buFont typeface="Arial" panose="020B0604020202020204" pitchFamily="34" charset="0"/>
              <a:buChar char="•"/>
            </a:pP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За допомогою яких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частин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утворюються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нові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слова? </a:t>
            </a:r>
          </a:p>
          <a:p>
            <a:pPr marL="340043" indent="-340043">
              <a:buFont typeface="Arial" panose="020B0604020202020204" pitchFamily="34" charset="0"/>
              <a:buChar char="•"/>
            </a:pP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Про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які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планети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ви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б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хотіли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дізнатися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? </a:t>
            </a:r>
          </a:p>
          <a:p>
            <a:pPr marL="340043" indent="-340043">
              <a:buFont typeface="Arial" panose="020B0604020202020204" pitchFamily="34" charset="0"/>
              <a:buChar char="•"/>
            </a:pP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А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чи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хотілося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б вам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побувати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у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космосі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? З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якою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метою?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11" t="7258" r="4332" b="9742"/>
          <a:stretch/>
        </p:blipFill>
        <p:spPr>
          <a:xfrm>
            <a:off x="9097755" y="1354960"/>
            <a:ext cx="2407830" cy="3097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8706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7" grpId="0" animBg="1"/>
      <p:bldP spid="12" grpId="0" animBg="1"/>
      <p:bldP spid="13" grpId="0" animBg="1"/>
      <p:bldP spid="14" grpId="0" animBg="1"/>
      <p:bldP spid="6" grpId="0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1608</TotalTime>
  <Words>567</Words>
  <Application>Microsoft Office PowerPoint</Application>
  <PresentationFormat>Произвольный</PresentationFormat>
  <Paragraphs>116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Презентация PowerPoint</vt:lpstr>
      <vt:lpstr>Презентация PowerPoint</vt:lpstr>
      <vt:lpstr>Перевірка домашнього завдання</vt:lpstr>
      <vt:lpstr>Презентация PowerPoint</vt:lpstr>
      <vt:lpstr>Встановіть відповідність</vt:lpstr>
      <vt:lpstr>Презентация PowerPoint</vt:lpstr>
      <vt:lpstr>Згадуємо</vt:lpstr>
      <vt:lpstr>Зупинка 1. Зберіть пазли «Будова слова»</vt:lpstr>
      <vt:lpstr>Презентация PowerPoint</vt:lpstr>
      <vt:lpstr>Зупинка 2 «Спільнокореневі слова»</vt:lpstr>
      <vt:lpstr>Відгадайте, про яку планету йдеться</vt:lpstr>
      <vt:lpstr>Зупинка 3 «Префікси, суфікси»</vt:lpstr>
      <vt:lpstr>Відгадайте, про яку планету йдеться</vt:lpstr>
      <vt:lpstr>Зупинка 4 «Префікси, прийменники»</vt:lpstr>
      <vt:lpstr>Домашнє завдання</vt:lpstr>
      <vt:lpstr>Рефлексія. Вправа «Добери слово»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Esmiralda Ivanova</dc:creator>
  <cp:lastModifiedBy>Esmiralda Ivanova</cp:lastModifiedBy>
  <cp:revision>114</cp:revision>
  <dcterms:created xsi:type="dcterms:W3CDTF">2025-08-27T14:01:18Z</dcterms:created>
  <dcterms:modified xsi:type="dcterms:W3CDTF">2026-10-13T09:28:50Z</dcterms:modified>
</cp:coreProperties>
</file>